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20.xml" ContentType="application/vnd.openxmlformats-officedocument.presentationml.slide+xml"/>
  <Override PartName="/ppt/slides/slide55.xml" ContentType="application/vnd.openxmlformats-officedocument.presentationml.slide+xml"/>
  <Override PartName="/ppt/slides/slide54.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21.xml" ContentType="application/vnd.openxmlformats-officedocument.presentationml.slide+xml"/>
  <Override PartName="/ppt/slides/slide53.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2.xml" ContentType="application/vnd.openxmlformats-officedocument.presentationml.slide+xml"/>
  <Override PartName="/ppt/slides/slide47.xml" ContentType="application/vnd.openxmlformats-officedocument.presentationml.slide+xml"/>
  <Override PartName="/ppt/slides/slide29.xml" ContentType="application/vnd.openxmlformats-officedocument.presentationml.slide+xml"/>
  <Override PartName="/ppt/slides/slide48.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0.xml" ContentType="application/vnd.openxmlformats-officedocument.presentationml.slide+xml"/>
  <Override PartName="/ppt/slides/slide35.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34.xml" ContentType="application/vnd.openxmlformats-officedocument.presentationml.slide+xml"/>
  <Override PartName="/ppt/slides/slide46.xml" ContentType="application/vnd.openxmlformats-officedocument.presentationml.slide+xml"/>
  <Override PartName="/ppt/slides/slide42.xml" ContentType="application/vnd.openxmlformats-officedocument.presentationml.slide+xml"/>
  <Override PartName="/ppt/slides/slide45.xml" ContentType="application/vnd.openxmlformats-officedocument.presentationml.slide+xml"/>
  <Override PartName="/ppt/slides/slide40.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1.xml" ContentType="application/vnd.openxmlformats-officedocument.presentationml.slide+xml"/>
  <Override PartName="/ppt/slides/slide39.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4.xml" ContentType="application/vnd.openxmlformats-officedocument.presentationml.notesSlide+xml"/>
  <Override PartName="/ppt/notesSlides/notesSlide23.xml" ContentType="application/vnd.openxmlformats-officedocument.presentationml.notesSlide+xml"/>
  <Override PartName="/ppt/notesSlides/notesSlide22.xml" ContentType="application/vnd.openxmlformats-officedocument.presentationml.notesSlide+xml"/>
  <Override PartName="/ppt/notesSlides/notesSlide21.xml" ContentType="application/vnd.openxmlformats-officedocument.presentationml.notes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notesSlides/notesSlide25.xml" ContentType="application/vnd.openxmlformats-officedocument.presentationml.notesSlide+xml"/>
  <Override PartName="/ppt/notesSlides/notesSlide20.xml" ContentType="application/vnd.openxmlformats-officedocument.presentationml.notesSlide+xml"/>
  <Override PartName="/ppt/notesSlides/notesSlide27.xml" ContentType="application/vnd.openxmlformats-officedocument.presentationml.notesSlide+xml"/>
  <Override PartName="/ppt/notesSlides/notesSlide47.xml" ContentType="application/vnd.openxmlformats-officedocument.presentationml.notesSlide+xml"/>
  <Override PartName="/ppt/notesSlides/notesSlide46.xml" ContentType="application/vnd.openxmlformats-officedocument.presentationml.notesSlide+xml"/>
  <Override PartName="/ppt/notesSlides/notesSlide45.xml" ContentType="application/vnd.openxmlformats-officedocument.presentationml.notesSlide+xml"/>
  <Override PartName="/ppt/notesSlides/notesSlide44.xml" ContentType="application/vnd.openxmlformats-officedocument.presentationml.notesSlide+xml"/>
  <Override PartName="/ppt/notesSlides/notesSlide43.xml" ContentType="application/vnd.openxmlformats-officedocument.presentationml.notesSlide+xml"/>
  <Override PartName="/ppt/notesSlides/notesSlide42.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5.xml" ContentType="application/vnd.openxmlformats-officedocument.presentationml.notesSlide+xml"/>
  <Override PartName="/ppt/notesSlides/notesSlide54.xml" ContentType="application/vnd.openxmlformats-officedocument.presentationml.notesSlide+xml"/>
  <Override PartName="/ppt/notesSlides/notesSlide53.xml" ContentType="application/vnd.openxmlformats-officedocument.presentationml.notesSlide+xml"/>
  <Override PartName="/ppt/notesSlides/notesSlide52.xml" ContentType="application/vnd.openxmlformats-officedocument.presentationml.notesSlide+xml"/>
  <Override PartName="/ppt/notesSlides/notesSlide51.xml" ContentType="application/vnd.openxmlformats-officedocument.presentationml.notesSlide+xml"/>
  <Override PartName="/ppt/notesSlides/notesSlide41.xml" ContentType="application/vnd.openxmlformats-officedocument.presentationml.notesSlide+xml"/>
  <Override PartName="/ppt/notesSlides/notesSlide26.xml" ContentType="application/vnd.openxmlformats-officedocument.presentationml.notesSlide+xml"/>
  <Override PartName="/ppt/notesSlides/notesSlide39.xml" ContentType="application/vnd.openxmlformats-officedocument.presentationml.notesSlide+xml"/>
  <Override PartName="/ppt/notesSlides/notesSlide35.xml" ContentType="application/vnd.openxmlformats-officedocument.presentationml.notesSlide+xml"/>
  <Override PartName="/ppt/notesSlides/notesSlide34.xml" ContentType="application/vnd.openxmlformats-officedocument.presentationml.notesSlide+xml"/>
  <Override PartName="/ppt/notesSlides/notesSlide40.xml" ContentType="application/vnd.openxmlformats-officedocument.presentationml.notesSlide+xml"/>
  <Override PartName="/ppt/notesSlides/notesSlide32.xml" ContentType="application/vnd.openxmlformats-officedocument.presentationml.notesSlide+xml"/>
  <Override PartName="/ppt/notesSlides/notesSlide31.xml" ContentType="application/vnd.openxmlformats-officedocument.presentationml.notesSlide+xml"/>
  <Override PartName="/ppt/notesSlides/notesSlide30.xml" ContentType="application/vnd.openxmlformats-officedocument.presentationml.notesSlide+xml"/>
  <Override PartName="/ppt/notesSlides/notesSlide29.xml" ContentType="application/vnd.openxmlformats-officedocument.presentationml.notesSlide+xml"/>
  <Override PartName="/ppt/notesSlides/notesSlide28.xml" ContentType="application/vnd.openxmlformats-officedocument.presentationml.notesSlide+xml"/>
  <Override PartName="/ppt/notesSlides/notesSlide36.xml" ContentType="application/vnd.openxmlformats-officedocument.presentationml.notesSlide+xml"/>
  <Override PartName="/ppt/notesSlides/notesSlide33.xml" ContentType="application/vnd.openxmlformats-officedocument.presentationml.notesSlide+xml"/>
  <Override PartName="/ppt/notesSlides/notesSlide38.xml" ContentType="application/vnd.openxmlformats-officedocument.presentationml.notesSlide+xml"/>
  <Override PartName="/ppt/notesSlides/notesSlide37.xml" ContentType="application/vnd.openxmlformats-officedocument.presentationml.notesSlide+xml"/>
  <Override PartName="/ppt/handoutMasters/handoutMaster1.xml" ContentType="application/vnd.openxmlformats-officedocument.presentationml.handoutMaster+xml"/>
  <Override PartName="/ppt/theme/theme1.xml" ContentType="application/vnd.openxmlformats-officedocument.theme+xml"/>
  <Override PartName="/ppt/commentAuthors.xml" ContentType="application/vnd.openxmlformats-officedocument.presentationml.commentAuthors+xml"/>
  <Override PartName="/ppt/notesMasters/notesMaster1.xml" ContentType="application/vnd.openxmlformats-officedocument.presentationml.notesMaster+xml"/>
  <Override PartName="/ppt/theme/theme2.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ustom.xml" ContentType="application/vnd.openxmlformats-officedocument.custom-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1"/>
  </p:sldMasterIdLst>
  <p:notesMasterIdLst>
    <p:notesMasterId r:id="rId57"/>
  </p:notesMasterIdLst>
  <p:handoutMasterIdLst>
    <p:handoutMasterId r:id="rId58"/>
  </p:handoutMasterIdLst>
  <p:sldIdLst>
    <p:sldId id="256" r:id="rId2"/>
    <p:sldId id="257" r:id="rId3"/>
    <p:sldId id="258" r:id="rId4"/>
    <p:sldId id="259" r:id="rId5"/>
    <p:sldId id="261" r:id="rId6"/>
    <p:sldId id="264" r:id="rId7"/>
    <p:sldId id="265" r:id="rId8"/>
    <p:sldId id="334" r:id="rId9"/>
    <p:sldId id="276" r:id="rId10"/>
    <p:sldId id="268" r:id="rId11"/>
    <p:sldId id="296" r:id="rId12"/>
    <p:sldId id="277" r:id="rId13"/>
    <p:sldId id="281" r:id="rId14"/>
    <p:sldId id="282" r:id="rId15"/>
    <p:sldId id="283" r:id="rId16"/>
    <p:sldId id="267" r:id="rId17"/>
    <p:sldId id="285" r:id="rId18"/>
    <p:sldId id="278" r:id="rId19"/>
    <p:sldId id="333" r:id="rId20"/>
    <p:sldId id="335" r:id="rId21"/>
    <p:sldId id="297" r:id="rId22"/>
    <p:sldId id="292" r:id="rId23"/>
    <p:sldId id="287" r:id="rId24"/>
    <p:sldId id="289" r:id="rId25"/>
    <p:sldId id="290" r:id="rId26"/>
    <p:sldId id="288" r:id="rId27"/>
    <p:sldId id="293" r:id="rId28"/>
    <p:sldId id="294" r:id="rId29"/>
    <p:sldId id="295" r:id="rId30"/>
    <p:sldId id="299" r:id="rId31"/>
    <p:sldId id="300" r:id="rId32"/>
    <p:sldId id="301" r:id="rId33"/>
    <p:sldId id="302" r:id="rId34"/>
    <p:sldId id="305" r:id="rId35"/>
    <p:sldId id="304" r:id="rId36"/>
    <p:sldId id="306" r:id="rId37"/>
    <p:sldId id="307" r:id="rId38"/>
    <p:sldId id="332" r:id="rId39"/>
    <p:sldId id="309" r:id="rId40"/>
    <p:sldId id="310" r:id="rId41"/>
    <p:sldId id="312" r:id="rId42"/>
    <p:sldId id="313" r:id="rId43"/>
    <p:sldId id="314" r:id="rId44"/>
    <p:sldId id="315" r:id="rId45"/>
    <p:sldId id="317" r:id="rId46"/>
    <p:sldId id="311" r:id="rId47"/>
    <p:sldId id="318" r:id="rId48"/>
    <p:sldId id="322" r:id="rId49"/>
    <p:sldId id="324" r:id="rId50"/>
    <p:sldId id="323" r:id="rId51"/>
    <p:sldId id="328" r:id="rId52"/>
    <p:sldId id="327" r:id="rId53"/>
    <p:sldId id="329" r:id="rId54"/>
    <p:sldId id="330" r:id="rId55"/>
    <p:sldId id="331" r:id="rId56"/>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6" orient="horz" pos="2341" userDrawn="1">
          <p15:clr>
            <a:srgbClr val="A4A3A4"/>
          </p15:clr>
        </p15:guide>
        <p15:guide id="7" pos="3840">
          <p15:clr>
            <a:srgbClr val="A4A3A4"/>
          </p15:clr>
        </p15:guide>
      </p15:sldGuideLst>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uyueyuezjhw" initials="l" lastIdx="36" clrIdx="0">
    <p:extLst>
      <p:ext uri="{19B8F6BF-5375-455C-9EA6-DF929625EA0E}">
        <p15:presenceInfo xmlns:p15="http://schemas.microsoft.com/office/powerpoint/2012/main" userId="S-1-5-21-147214757-305610072-1517763936-4736116" providerId="AD"/>
      </p:ext>
    </p:extLst>
  </p:cmAuthor>
  <p:cmAuthor id="2" name="hejunjianzjhw" initials="h" lastIdx="40" clrIdx="1">
    <p:extLst>
      <p:ext uri="{19B8F6BF-5375-455C-9EA6-DF929625EA0E}">
        <p15:presenceInfo xmlns:p15="http://schemas.microsoft.com/office/powerpoint/2012/main" userId="S-1-5-21-147214757-305610072-1517763936-568267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C7061"/>
    <a:srgbClr val="00B0F0"/>
    <a:srgbClr val="D9D9D9"/>
    <a:srgbClr val="99DFF9"/>
    <a:srgbClr val="F4FBFE"/>
    <a:srgbClr val="FFFFCC"/>
    <a:srgbClr val="FFD17D"/>
    <a:srgbClr val="FFFFFF"/>
    <a:srgbClr val="FFF2CC"/>
    <a:srgbClr val="BDE7F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212" autoAdjust="0"/>
    <p:restoredTop sz="89043" autoAdjust="0"/>
  </p:normalViewPr>
  <p:slideViewPr>
    <p:cSldViewPr snapToGrid="0" snapToObjects="1">
      <p:cViewPr varScale="1">
        <p:scale>
          <a:sx n="66" d="100"/>
          <a:sy n="66" d="100"/>
        </p:scale>
        <p:origin x="534" y="66"/>
      </p:cViewPr>
      <p:guideLst>
        <p:guide orient="horz" pos="2341"/>
        <p:guide pos="3840"/>
      </p:guideLst>
    </p:cSldViewPr>
  </p:slideViewPr>
  <p:outlineViewPr>
    <p:cViewPr>
      <p:scale>
        <a:sx n="33" d="100"/>
        <a:sy n="33" d="100"/>
      </p:scale>
      <p:origin x="0" y="-3258"/>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474" y="114"/>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handoutMaster" Target="handoutMasters/handoutMaster1.xml"/><Relationship Id="rId66" Type="http://schemas.openxmlformats.org/officeDocument/2006/relationships/customXml" Target="../customXml/item3.xml"/><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customXml" Target="../customXml/item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65"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8/28/2020</a:t>
            </a:fld>
            <a:endParaRPr lang="en-US">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32437" y="779463"/>
            <a:ext cx="5932800" cy="3337748"/>
          </a:xfrm>
          <a:prstGeom prst="rect">
            <a:avLst/>
          </a:prstGeom>
          <a:noFill/>
          <a:ln w="12700">
            <a:solidFill>
              <a:prstClr val="black"/>
            </a:solidFill>
          </a:ln>
        </p:spPr>
        <p:txBody>
          <a:bodyPr vert="horz" lIns="91440" tIns="45720" rIns="91440" bIns="45720" rtlCol="0" anchor="ctr"/>
          <a:lstStyle/>
          <a:p>
            <a:endParaRPr lang="en-US">
              <a:latin typeface="Huawei Sans" panose="020C0503030203020204" pitchFamily="34" charset="0"/>
            </a:endParaRPr>
          </a:p>
        </p:txBody>
      </p:sp>
      <p:sp>
        <p:nvSpPr>
          <p:cNvPr id="5" name="Notes Placeholder 4"/>
          <p:cNvSpPr>
            <a:spLocks noGrp="1"/>
          </p:cNvSpPr>
          <p:nvPr>
            <p:ph type="body" sz="quarter" idx="3"/>
          </p:nvPr>
        </p:nvSpPr>
        <p:spPr>
          <a:xfrm>
            <a:off x="432437" y="4596397"/>
            <a:ext cx="5932800" cy="510840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1pPr>
    <a:lvl2pPr marL="540000" indent="-180000" algn="l" defTabSz="1219304" rtl="0" eaLnBrk="1" latinLnBrk="0" hangingPunct="1">
      <a:lnSpc>
        <a:spcPct val="125000"/>
      </a:lnSpc>
      <a:spcAft>
        <a:spcPts val="600"/>
      </a:spcAft>
      <a:buClrTx/>
      <a:buFont typeface="Huawei Sans" panose="020C0503030203020204" pitchFamily="34" charset="0"/>
      <a:buChar char="▫"/>
      <a:defRPr sz="1100" kern="1200">
        <a:solidFill>
          <a:schemeClr val="tx1"/>
        </a:solidFill>
        <a:latin typeface="+mn-lt"/>
        <a:ea typeface="+mn-ea"/>
        <a:cs typeface="+mn-cs"/>
      </a:defRPr>
    </a:lvl2pPr>
    <a:lvl3pPr marL="900000" indent="-180000" algn="l" defTabSz="1219304" rtl="0" eaLnBrk="1" latinLnBrk="0" hangingPunct="1">
      <a:lnSpc>
        <a:spcPct val="125000"/>
      </a:lnSpc>
      <a:spcAft>
        <a:spcPts val="600"/>
      </a:spcAft>
      <a:buFont typeface="微软雅黑" panose="020B0503020204020204" pitchFamily="34" charset="-122"/>
      <a:buChar char="▪"/>
      <a:defRPr sz="1100" kern="1200">
        <a:solidFill>
          <a:schemeClr val="tx1"/>
        </a:solidFill>
        <a:latin typeface="+mn-lt"/>
        <a:ea typeface="+mn-ea"/>
        <a:cs typeface="+mn-cs"/>
      </a:defRPr>
    </a:lvl3pPr>
    <a:lvl4pPr marL="126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4pPr>
    <a:lvl5pPr marL="162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5240189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latin typeface="Huawei Sans" panose="020C0503030203020204" pitchFamily="34" charset="0"/>
              </a:rPr>
              <a:t>The </a:t>
            </a:r>
            <a:r>
              <a:rPr lang="en-US" dirty="0" err="1">
                <a:latin typeface="Huawei Sans" panose="020C0503030203020204" pitchFamily="34" charset="0"/>
              </a:rPr>
              <a:t>AS_Path</a:t>
            </a:r>
            <a:r>
              <a:rPr lang="en-US" dirty="0">
                <a:latin typeface="Huawei Sans" panose="020C0503030203020204" pitchFamily="34" charset="0"/>
              </a:rPr>
              <a:t> attribute is a well-known mandatory attribute of BGP. All BGP routes must carry this attribute. This attribute records the numbers of all the ASs that a BGP route traversed during transmission.</a:t>
            </a:r>
          </a:p>
          <a:p>
            <a:r>
              <a:rPr lang="en-US" dirty="0">
                <a:latin typeface="Huawei Sans" panose="020C0503030203020204" pitchFamily="34" charset="0"/>
              </a:rPr>
              <a:t>The value of the </a:t>
            </a:r>
            <a:r>
              <a:rPr lang="en-US" dirty="0" err="1">
                <a:latin typeface="Huawei Sans" panose="020C0503030203020204" pitchFamily="34" charset="0"/>
              </a:rPr>
              <a:t>AS_Path</a:t>
            </a:r>
            <a:r>
              <a:rPr lang="en-US" dirty="0">
                <a:latin typeface="Huawei Sans" panose="020C0503030203020204" pitchFamily="34" charset="0"/>
              </a:rPr>
              <a:t> attribute can be 0, 1, or a set of multiple AS numbers.</a:t>
            </a: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2012620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8895614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a:latin typeface="Huawei Sans" panose="020C0503030203020204" pitchFamily="34" charset="0"/>
              </a:rPr>
              <a:t>Multiple matching rules (each in permit or deny mode) can be specified in an </a:t>
            </a:r>
            <a:r>
              <a:rPr lang="en-US" dirty="0" err="1">
                <a:latin typeface="Huawei Sans" panose="020C0503030203020204" pitchFamily="34" charset="0"/>
              </a:rPr>
              <a:t>AS_Path</a:t>
            </a:r>
            <a:r>
              <a:rPr lang="en-US" dirty="0">
                <a:latin typeface="Huawei Sans" panose="020C0503030203020204" pitchFamily="34" charset="0"/>
              </a:rPr>
              <a:t> filter. These rules are in the OR relationship, which means that if a route matches one of the matching rules, the route is considered to match the </a:t>
            </a:r>
            <a:r>
              <a:rPr lang="en-US" dirty="0" err="1">
                <a:latin typeface="Huawei Sans" panose="020C0503030203020204" pitchFamily="34" charset="0"/>
              </a:rPr>
              <a:t>AS_Path</a:t>
            </a:r>
            <a:r>
              <a:rPr lang="en-US" dirty="0">
                <a:latin typeface="Huawei Sans" panose="020C0503030203020204" pitchFamily="34" charset="0"/>
              </a:rPr>
              <a:t> filter.</a:t>
            </a:r>
          </a:p>
          <a:p>
            <a:pPr lvl="0"/>
            <a:r>
              <a:rPr lang="en-US" dirty="0">
                <a:latin typeface="Huawei Sans" panose="020C0503030203020204" pitchFamily="34" charset="0"/>
              </a:rPr>
              <a:t>Command: [Huawei] </a:t>
            </a:r>
            <a:r>
              <a:rPr lang="en-US" b="1" dirty="0" err="1">
                <a:latin typeface="Huawei Sans" panose="020C0503030203020204" pitchFamily="34" charset="0"/>
              </a:rPr>
              <a:t>ip</a:t>
            </a:r>
            <a:r>
              <a:rPr lang="en-US" b="1" dirty="0">
                <a:latin typeface="Huawei Sans" panose="020C0503030203020204" pitchFamily="34" charset="0"/>
              </a:rPr>
              <a:t> as-path-filter</a:t>
            </a:r>
            <a:r>
              <a:rPr lang="en-US" dirty="0">
                <a:latin typeface="Huawei Sans" panose="020C0503030203020204" pitchFamily="34" charset="0"/>
              </a:rPr>
              <a:t> {</a:t>
            </a:r>
            <a:r>
              <a:rPr lang="en-US" i="1" dirty="0">
                <a:latin typeface="Huawei Sans" panose="020C0503030203020204" pitchFamily="34" charset="0"/>
              </a:rPr>
              <a:t>as-path-filter-number</a:t>
            </a:r>
            <a:r>
              <a:rPr lang="en-US" dirty="0">
                <a:latin typeface="Huawei Sans" panose="020C0503030203020204" pitchFamily="34" charset="0"/>
              </a:rPr>
              <a:t> | </a:t>
            </a:r>
            <a:r>
              <a:rPr lang="en-US" i="1" dirty="0">
                <a:latin typeface="Huawei Sans" panose="020C0503030203020204" pitchFamily="34" charset="0"/>
              </a:rPr>
              <a:t>as-path-filter-name</a:t>
            </a:r>
            <a:r>
              <a:rPr lang="en-US" dirty="0">
                <a:latin typeface="Huawei Sans" panose="020C0503030203020204" pitchFamily="34" charset="0"/>
              </a:rPr>
              <a:t>} {</a:t>
            </a:r>
            <a:r>
              <a:rPr lang="en-US" b="1" dirty="0">
                <a:latin typeface="Huawei Sans" panose="020C0503030203020204" pitchFamily="34" charset="0"/>
              </a:rPr>
              <a:t>deny</a:t>
            </a:r>
            <a:r>
              <a:rPr lang="en-US" dirty="0">
                <a:latin typeface="Huawei Sans" panose="020C0503030203020204" pitchFamily="34" charset="0"/>
              </a:rPr>
              <a:t> | </a:t>
            </a:r>
            <a:r>
              <a:rPr lang="en-US" b="1" dirty="0">
                <a:latin typeface="Huawei Sans" panose="020C0503030203020204" pitchFamily="34" charset="0"/>
              </a:rPr>
              <a:t>permit</a:t>
            </a:r>
            <a:r>
              <a:rPr lang="en-US" dirty="0">
                <a:latin typeface="Huawei Sans" panose="020C0503030203020204" pitchFamily="34" charset="0"/>
              </a:rPr>
              <a:t>} </a:t>
            </a:r>
            <a:r>
              <a:rPr lang="en-US" i="1" dirty="0">
                <a:latin typeface="Huawei Sans" panose="020C0503030203020204" pitchFamily="34" charset="0"/>
              </a:rPr>
              <a:t>regular-expression</a:t>
            </a:r>
          </a:p>
          <a:p>
            <a:pPr lvl="1"/>
            <a:r>
              <a:rPr lang="en-US" i="1" dirty="0">
                <a:latin typeface="Huawei Sans" panose="020C0503030203020204" pitchFamily="34" charset="0"/>
              </a:rPr>
              <a:t>as-path-filter-number</a:t>
            </a:r>
            <a:r>
              <a:rPr lang="en-US" dirty="0">
                <a:latin typeface="Huawei Sans" panose="020C0503030203020204" pitchFamily="34" charset="0"/>
              </a:rPr>
              <a:t>: specifies the number of an </a:t>
            </a:r>
            <a:r>
              <a:rPr lang="en-US" dirty="0" err="1">
                <a:latin typeface="Huawei Sans" panose="020C0503030203020204" pitchFamily="34" charset="0"/>
              </a:rPr>
              <a:t>AS_Path</a:t>
            </a:r>
            <a:r>
              <a:rPr lang="en-US" dirty="0">
                <a:latin typeface="Huawei Sans" panose="020C0503030203020204" pitchFamily="34" charset="0"/>
              </a:rPr>
              <a:t> filter. The value is an integer ranging from 1 to 256.</a:t>
            </a:r>
          </a:p>
          <a:p>
            <a:pPr lvl="1"/>
            <a:r>
              <a:rPr lang="en-US" i="1" dirty="0">
                <a:latin typeface="Huawei Sans" panose="020C0503030203020204" pitchFamily="34" charset="0"/>
              </a:rPr>
              <a:t>as-path-filter-name</a:t>
            </a:r>
            <a:r>
              <a:rPr lang="en-US" dirty="0">
                <a:latin typeface="Huawei Sans" panose="020C0503030203020204" pitchFamily="34" charset="0"/>
              </a:rPr>
              <a:t>: specifies the name of an </a:t>
            </a:r>
            <a:r>
              <a:rPr lang="en-US" dirty="0" err="1">
                <a:latin typeface="Huawei Sans" panose="020C0503030203020204" pitchFamily="34" charset="0"/>
              </a:rPr>
              <a:t>AS_Path</a:t>
            </a:r>
            <a:r>
              <a:rPr lang="en-US" dirty="0">
                <a:latin typeface="Huawei Sans" panose="020C0503030203020204" pitchFamily="34" charset="0"/>
              </a:rPr>
              <a:t> filter. The value is a string of 1 to 51 case-sensitive characters. It cannot be comprised of only digits. If spaces are used, the string must start and end with double quotation marks (").</a:t>
            </a:r>
          </a:p>
          <a:p>
            <a:pPr lvl="1"/>
            <a:r>
              <a:rPr lang="en-US" b="1" dirty="0">
                <a:latin typeface="Huawei Sans" panose="020C0503030203020204" pitchFamily="34" charset="0"/>
              </a:rPr>
              <a:t>deny:</a:t>
            </a:r>
            <a:r>
              <a:rPr lang="en-US" dirty="0">
                <a:latin typeface="Huawei Sans" panose="020C0503030203020204" pitchFamily="34" charset="0"/>
              </a:rPr>
              <a:t> sets the matching mode of the </a:t>
            </a:r>
            <a:r>
              <a:rPr lang="en-US" dirty="0" err="1">
                <a:latin typeface="Huawei Sans" panose="020C0503030203020204" pitchFamily="34" charset="0"/>
              </a:rPr>
              <a:t>AS_Path</a:t>
            </a:r>
            <a:r>
              <a:rPr lang="en-US" dirty="0">
                <a:latin typeface="Huawei Sans" panose="020C0503030203020204" pitchFamily="34" charset="0"/>
              </a:rPr>
              <a:t> filter to deny.</a:t>
            </a:r>
          </a:p>
          <a:p>
            <a:pPr lvl="1"/>
            <a:r>
              <a:rPr lang="en-US" b="1" dirty="0">
                <a:latin typeface="Huawei Sans" panose="020C0503030203020204" pitchFamily="34" charset="0"/>
              </a:rPr>
              <a:t>permit</a:t>
            </a:r>
            <a:r>
              <a:rPr lang="en-US" dirty="0">
                <a:latin typeface="Huawei Sans" panose="020C0503030203020204" pitchFamily="34" charset="0"/>
              </a:rPr>
              <a:t>: sets the matching mode of the </a:t>
            </a:r>
            <a:r>
              <a:rPr lang="en-US" dirty="0" err="1">
                <a:latin typeface="Huawei Sans" panose="020C0503030203020204" pitchFamily="34" charset="0"/>
              </a:rPr>
              <a:t>AS_Path</a:t>
            </a:r>
            <a:r>
              <a:rPr lang="en-US" dirty="0">
                <a:latin typeface="Huawei Sans" panose="020C0503030203020204" pitchFamily="34" charset="0"/>
              </a:rPr>
              <a:t> filter to permit.</a:t>
            </a:r>
          </a:p>
          <a:p>
            <a:pPr lvl="1"/>
            <a:r>
              <a:rPr lang="en-US" i="1" dirty="0">
                <a:latin typeface="Huawei Sans" panose="020C0503030203020204" pitchFamily="34" charset="0"/>
              </a:rPr>
              <a:t>regular-expression</a:t>
            </a:r>
            <a:r>
              <a:rPr lang="en-US" dirty="0">
                <a:latin typeface="Huawei Sans" panose="020C0503030203020204" pitchFamily="34" charset="0"/>
              </a:rPr>
              <a:t>: specifies a regex for the </a:t>
            </a:r>
            <a:r>
              <a:rPr lang="en-US" dirty="0" err="1">
                <a:latin typeface="Huawei Sans" panose="020C0503030203020204" pitchFamily="34" charset="0"/>
              </a:rPr>
              <a:t>AS_Path</a:t>
            </a:r>
            <a:r>
              <a:rPr lang="en-US" dirty="0">
                <a:latin typeface="Huawei Sans" panose="020C0503030203020204" pitchFamily="34" charset="0"/>
              </a:rPr>
              <a:t> filter. The value is a string of 1 to 255 characters and can contain spaces.</a:t>
            </a:r>
          </a:p>
          <a:p>
            <a:pPr lvl="0"/>
            <a:r>
              <a:rPr lang="en-US" dirty="0">
                <a:latin typeface="Huawei Sans" panose="020C0503030203020204" pitchFamily="34" charset="0"/>
              </a:rPr>
              <a:t>The default behavior of an </a:t>
            </a:r>
            <a:r>
              <a:rPr lang="en-US" dirty="0" err="1">
                <a:latin typeface="Huawei Sans" panose="020C0503030203020204" pitchFamily="34" charset="0"/>
              </a:rPr>
              <a:t>AS_Path</a:t>
            </a:r>
            <a:r>
              <a:rPr lang="en-US" dirty="0">
                <a:latin typeface="Huawei Sans" panose="020C0503030203020204" pitchFamily="34" charset="0"/>
              </a:rPr>
              <a:t> filter is deny. That is, if a route is not permitted in a filtering, the route fails to match the </a:t>
            </a:r>
            <a:r>
              <a:rPr lang="en-US" dirty="0" err="1">
                <a:latin typeface="Huawei Sans" panose="020C0503030203020204" pitchFamily="34" charset="0"/>
              </a:rPr>
              <a:t>AS_Path</a:t>
            </a:r>
            <a:r>
              <a:rPr lang="en-US" dirty="0">
                <a:latin typeface="Huawei Sans" panose="020C0503030203020204" pitchFamily="34" charset="0"/>
              </a:rPr>
              <a:t> filter. If all matching rules in an </a:t>
            </a:r>
            <a:r>
              <a:rPr lang="en-US" dirty="0" err="1">
                <a:latin typeface="Huawei Sans" panose="020C0503030203020204" pitchFamily="34" charset="0"/>
              </a:rPr>
              <a:t>AS_Path</a:t>
            </a:r>
            <a:r>
              <a:rPr lang="en-US" dirty="0">
                <a:latin typeface="Huawei Sans" panose="020C0503030203020204" pitchFamily="34" charset="0"/>
              </a:rPr>
              <a:t> filter work in deny mode, all BGP routes are denied by the filter. To prevent this problem, configure a matching rule in permit mode after one or more matching rules in deny mode so that the routes except for those denied by the preceding matching rules can match the filter.</a:t>
            </a: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4452520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9911705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5051297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8932641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dirty="0">
                <a:latin typeface="Huawei Sans" panose="020C0503030203020204" pitchFamily="34" charset="0"/>
              </a:rPr>
              <a:t>The community attribute is an optional transitive attribute. It can identify the routes with the same characteristics, regardless of the scattered route prefixes and various AS numbers. That is, a specific community value can be assigned to some routes so that these routes can be matched against the community value instead of the network number or mask. Then, a corresponding routing policy can be applied to the matched routes.</a:t>
            </a:r>
          </a:p>
        </p:txBody>
      </p:sp>
    </p:spTree>
    <p:extLst>
      <p:ext uri="{BB962C8B-B14F-4D97-AF65-F5344CB8AC3E}">
        <p14:creationId xmlns:p14="http://schemas.microsoft.com/office/powerpoint/2010/main" val="19759229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857670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dirty="0">
                <a:latin typeface="Huawei Sans" panose="020C0503030203020204" pitchFamily="34" charset="0"/>
              </a:rPr>
              <a:t>Command: </a:t>
            </a:r>
            <a:r>
              <a:rPr lang="en-US" dirty="0">
                <a:latin typeface="Huawei Sans" panose="020C0503030203020204" pitchFamily="34" charset="0"/>
                <a:cs typeface="Courier New" panose="02070309020205020404" pitchFamily="49" charset="0"/>
              </a:rPr>
              <a:t>[Huawei-route-policy] </a:t>
            </a:r>
            <a:r>
              <a:rPr lang="en-US" b="1" dirty="0">
                <a:latin typeface="Huawei Sans" panose="020C0503030203020204" pitchFamily="34" charset="0"/>
              </a:rPr>
              <a:t>apply community</a:t>
            </a:r>
            <a:r>
              <a:rPr lang="en-US" dirty="0">
                <a:latin typeface="Huawei Sans" panose="020C0503030203020204" pitchFamily="34" charset="0"/>
              </a:rPr>
              <a:t> { </a:t>
            </a:r>
            <a:r>
              <a:rPr lang="en-US" i="1" dirty="0">
                <a:latin typeface="Huawei Sans" panose="020C0503030203020204" pitchFamily="34" charset="0"/>
              </a:rPr>
              <a:t>community-number</a:t>
            </a:r>
            <a:r>
              <a:rPr lang="en-US" dirty="0">
                <a:latin typeface="Huawei Sans" panose="020C0503030203020204" pitchFamily="34" charset="0"/>
              </a:rPr>
              <a:t> | </a:t>
            </a:r>
            <a:r>
              <a:rPr lang="en-US" i="1" dirty="0" err="1">
                <a:latin typeface="Huawei Sans" panose="020C0503030203020204" pitchFamily="34" charset="0"/>
              </a:rPr>
              <a:t>aa:nn</a:t>
            </a:r>
            <a:r>
              <a:rPr lang="en-US" dirty="0">
                <a:latin typeface="Huawei Sans" panose="020C0503030203020204" pitchFamily="34" charset="0"/>
              </a:rPr>
              <a:t> | </a:t>
            </a:r>
            <a:r>
              <a:rPr lang="en-US" b="1" dirty="0">
                <a:latin typeface="Huawei Sans" panose="020C0503030203020204" pitchFamily="34" charset="0"/>
              </a:rPr>
              <a:t>internet</a:t>
            </a:r>
            <a:r>
              <a:rPr lang="en-US" dirty="0">
                <a:latin typeface="Huawei Sans" panose="020C0503030203020204" pitchFamily="34" charset="0"/>
              </a:rPr>
              <a:t> | </a:t>
            </a:r>
            <a:r>
              <a:rPr lang="en-US" b="1" dirty="0">
                <a:latin typeface="Huawei Sans" panose="020C0503030203020204" pitchFamily="34" charset="0"/>
              </a:rPr>
              <a:t>no-advertise</a:t>
            </a:r>
            <a:r>
              <a:rPr lang="en-US" dirty="0">
                <a:latin typeface="Huawei Sans" panose="020C0503030203020204" pitchFamily="34" charset="0"/>
              </a:rPr>
              <a:t> | </a:t>
            </a:r>
            <a:r>
              <a:rPr lang="en-US" b="1" dirty="0">
                <a:latin typeface="Huawei Sans" panose="020C0503030203020204" pitchFamily="34" charset="0"/>
              </a:rPr>
              <a:t>no-export</a:t>
            </a:r>
            <a:r>
              <a:rPr lang="en-US" dirty="0">
                <a:latin typeface="Huawei Sans" panose="020C0503030203020204" pitchFamily="34" charset="0"/>
              </a:rPr>
              <a:t> | </a:t>
            </a:r>
            <a:r>
              <a:rPr lang="en-US" b="1" dirty="0">
                <a:latin typeface="Huawei Sans" panose="020C0503030203020204" pitchFamily="34" charset="0"/>
              </a:rPr>
              <a:t>no-export-</a:t>
            </a:r>
            <a:r>
              <a:rPr lang="en-US" b="1" dirty="0" err="1">
                <a:latin typeface="Huawei Sans" panose="020C0503030203020204" pitchFamily="34" charset="0"/>
              </a:rPr>
              <a:t>subconfed</a:t>
            </a:r>
            <a:r>
              <a:rPr lang="en-US" dirty="0">
                <a:latin typeface="Huawei Sans" panose="020C0503030203020204" pitchFamily="34" charset="0"/>
              </a:rPr>
              <a:t> } [ </a:t>
            </a:r>
            <a:r>
              <a:rPr lang="en-US" b="1" dirty="0">
                <a:latin typeface="Huawei Sans" panose="020C0503030203020204" pitchFamily="34" charset="0"/>
              </a:rPr>
              <a:t>additive</a:t>
            </a:r>
            <a:r>
              <a:rPr lang="en-US" dirty="0">
                <a:latin typeface="Huawei Sans" panose="020C0503030203020204" pitchFamily="34" charset="0"/>
              </a:rPr>
              <a:t> ]</a:t>
            </a:r>
          </a:p>
          <a:p>
            <a:pPr lvl="1"/>
            <a:r>
              <a:rPr lang="en-US" i="1" dirty="0">
                <a:latin typeface="Huawei Sans" panose="020C0503030203020204" pitchFamily="34" charset="0"/>
              </a:rPr>
              <a:t>community-number</a:t>
            </a:r>
            <a:r>
              <a:rPr lang="en-US" dirty="0">
                <a:latin typeface="Huawei Sans" panose="020C0503030203020204" pitchFamily="34" charset="0"/>
              </a:rPr>
              <a:t> | </a:t>
            </a:r>
            <a:r>
              <a:rPr lang="en-US" i="1" dirty="0" err="1">
                <a:latin typeface="Huawei Sans" panose="020C0503030203020204" pitchFamily="34" charset="0"/>
              </a:rPr>
              <a:t>aa:nn</a:t>
            </a:r>
            <a:r>
              <a:rPr lang="en-US" dirty="0">
                <a:latin typeface="Huawei Sans" panose="020C0503030203020204" pitchFamily="34" charset="0"/>
              </a:rPr>
              <a:t>: specifies a community number for a community attribute. A maximum of 32 community numbers can be specified at a time using this command. The value of </a:t>
            </a:r>
            <a:r>
              <a:rPr lang="en-US" i="1" dirty="0">
                <a:latin typeface="Huawei Sans" panose="020C0503030203020204" pitchFamily="34" charset="0"/>
              </a:rPr>
              <a:t>community-number</a:t>
            </a:r>
            <a:r>
              <a:rPr lang="en-US" dirty="0">
                <a:latin typeface="Huawei Sans" panose="020C0503030203020204" pitchFamily="34" charset="0"/>
              </a:rPr>
              <a:t> is an integer ranging from 0 to 4294967295. The values of </a:t>
            </a:r>
            <a:r>
              <a:rPr lang="en-US" i="1" dirty="0">
                <a:latin typeface="Huawei Sans" panose="020C0503030203020204" pitchFamily="34" charset="0"/>
              </a:rPr>
              <a:t>aa</a:t>
            </a:r>
            <a:r>
              <a:rPr lang="en-US" dirty="0">
                <a:latin typeface="Huawei Sans" panose="020C0503030203020204" pitchFamily="34" charset="0"/>
              </a:rPr>
              <a:t> and </a:t>
            </a:r>
            <a:r>
              <a:rPr lang="en-US" i="1" dirty="0" err="1">
                <a:latin typeface="Huawei Sans" panose="020C0503030203020204" pitchFamily="34" charset="0"/>
              </a:rPr>
              <a:t>nn</a:t>
            </a:r>
            <a:r>
              <a:rPr lang="en-US" dirty="0">
                <a:latin typeface="Huawei Sans" panose="020C0503030203020204" pitchFamily="34" charset="0"/>
              </a:rPr>
              <a:t> are also integers ranging from 0 to 65535.</a:t>
            </a:r>
          </a:p>
          <a:p>
            <a:pPr lvl="1"/>
            <a:r>
              <a:rPr lang="en-US" b="1" dirty="0">
                <a:latin typeface="Huawei Sans" panose="020C0503030203020204" pitchFamily="34" charset="0"/>
              </a:rPr>
              <a:t>internet</a:t>
            </a:r>
            <a:r>
              <a:rPr lang="en-US" dirty="0">
                <a:latin typeface="Huawei Sans" panose="020C0503030203020204" pitchFamily="34" charset="0"/>
              </a:rPr>
              <a:t>: allows the matched routes to be advertised to any peers. By default, all routes belong to the Internet community.</a:t>
            </a:r>
          </a:p>
          <a:p>
            <a:pPr lvl="1"/>
            <a:r>
              <a:rPr lang="en-US" b="1" dirty="0">
                <a:latin typeface="Huawei Sans" panose="020C0503030203020204" pitchFamily="34" charset="0"/>
              </a:rPr>
              <a:t>no-advertise</a:t>
            </a:r>
            <a:r>
              <a:rPr lang="en-US" dirty="0">
                <a:latin typeface="Huawei Sans" panose="020C0503030203020204" pitchFamily="34" charset="0"/>
              </a:rPr>
              <a:t>: prevents the matched routes from being advertised to any peer. After a device receives a route with this attribute, it cannot advertise this route to any other BGP peers.</a:t>
            </a:r>
          </a:p>
          <a:p>
            <a:pPr lvl="1"/>
            <a:r>
              <a:rPr lang="en-US" b="1" dirty="0">
                <a:latin typeface="Huawei Sans" panose="020C0503030203020204" pitchFamily="34" charset="0"/>
              </a:rPr>
              <a:t>no-export</a:t>
            </a:r>
            <a:r>
              <a:rPr lang="en-US" dirty="0">
                <a:latin typeface="Huawei Sans" panose="020C0503030203020204" pitchFamily="34" charset="0"/>
              </a:rPr>
              <a:t>: prevents the matched routes from being advertised outside the local AS but allows them to be advertised to other sub-ASs in the local AS. After a device receives a route with this attribute, it cannot advertise this route outside the local AS.</a:t>
            </a:r>
          </a:p>
          <a:p>
            <a:pPr lvl="1"/>
            <a:r>
              <a:rPr lang="en-US" b="1" dirty="0">
                <a:latin typeface="Huawei Sans" panose="020C0503030203020204" pitchFamily="34" charset="0"/>
              </a:rPr>
              <a:t>no-export-</a:t>
            </a:r>
            <a:r>
              <a:rPr lang="en-US" b="1" dirty="0" err="1">
                <a:latin typeface="Huawei Sans" panose="020C0503030203020204" pitchFamily="34" charset="0"/>
              </a:rPr>
              <a:t>subconfed</a:t>
            </a:r>
            <a:r>
              <a:rPr lang="en-US" dirty="0">
                <a:latin typeface="Huawei Sans" panose="020C0503030203020204" pitchFamily="34" charset="0"/>
              </a:rPr>
              <a:t>: prevents the matched routes from being advertised outside the local AS or to other sub-ASs in the local AS. After a device receives a route with this attribute, it cannot advertise this route to any other sub-ASs.</a:t>
            </a:r>
          </a:p>
          <a:p>
            <a:pPr lvl="1"/>
            <a:r>
              <a:rPr lang="en-US" b="1" dirty="0">
                <a:latin typeface="Huawei Sans" panose="020C0503030203020204" pitchFamily="34" charset="0"/>
              </a:rPr>
              <a:t>additive: </a:t>
            </a:r>
            <a:r>
              <a:rPr lang="en-US" dirty="0">
                <a:latin typeface="Huawei Sans" panose="020C0503030203020204" pitchFamily="34" charset="0"/>
              </a:rPr>
              <a:t>adds community attributes to the routes that match the filtering conditions.</a:t>
            </a: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4266298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32437" y="4596549"/>
            <a:ext cx="5932800" cy="5330090"/>
          </a:xfrm>
        </p:spPr>
        <p:txBody>
          <a:bodyPr/>
          <a:lstStyle/>
          <a:p>
            <a:pPr lvl="0">
              <a:lnSpc>
                <a:spcPct val="100000"/>
              </a:lnSpc>
            </a:pPr>
            <a:r>
              <a:rPr lang="en-US" dirty="0">
                <a:latin typeface="Huawei Sans" panose="020C0503030203020204" pitchFamily="34" charset="0"/>
              </a:rPr>
              <a:t>Command: [Huawei] </a:t>
            </a:r>
            <a:r>
              <a:rPr lang="en-US" b="1" dirty="0" err="1">
                <a:latin typeface="Huawei Sans" panose="020C0503030203020204" pitchFamily="34" charset="0"/>
              </a:rPr>
              <a:t>ip</a:t>
            </a:r>
            <a:r>
              <a:rPr lang="en-US" b="1" dirty="0">
                <a:latin typeface="Huawei Sans" panose="020C0503030203020204" pitchFamily="34" charset="0"/>
              </a:rPr>
              <a:t> community-filter</a:t>
            </a:r>
            <a:r>
              <a:rPr lang="en-US" dirty="0">
                <a:latin typeface="Huawei Sans" panose="020C0503030203020204" pitchFamily="34" charset="0"/>
              </a:rPr>
              <a:t> { </a:t>
            </a:r>
            <a:r>
              <a:rPr lang="en-US" b="1" dirty="0">
                <a:latin typeface="Huawei Sans" panose="020C0503030203020204" pitchFamily="34" charset="0"/>
              </a:rPr>
              <a:t>basic</a:t>
            </a:r>
            <a:r>
              <a:rPr lang="en-US" dirty="0">
                <a:latin typeface="Huawei Sans" panose="020C0503030203020204" pitchFamily="34" charset="0"/>
              </a:rPr>
              <a:t> </a:t>
            </a:r>
            <a:r>
              <a:rPr lang="en-US" i="1" dirty="0" err="1">
                <a:latin typeface="Huawei Sans" panose="020C0503030203020204" pitchFamily="34" charset="0"/>
              </a:rPr>
              <a:t>comm</a:t>
            </a:r>
            <a:r>
              <a:rPr lang="en-US" i="1" dirty="0">
                <a:latin typeface="Huawei Sans" panose="020C0503030203020204" pitchFamily="34" charset="0"/>
              </a:rPr>
              <a:t>-filter-name</a:t>
            </a:r>
            <a:r>
              <a:rPr lang="en-US" dirty="0">
                <a:latin typeface="Huawei Sans" panose="020C0503030203020204" pitchFamily="34" charset="0"/>
              </a:rPr>
              <a:t> | </a:t>
            </a:r>
            <a:r>
              <a:rPr lang="en-US" i="1" dirty="0">
                <a:latin typeface="Huawei Sans" panose="020C0503030203020204" pitchFamily="34" charset="0"/>
              </a:rPr>
              <a:t>basic-</a:t>
            </a:r>
            <a:r>
              <a:rPr lang="en-US" i="1" dirty="0" err="1">
                <a:latin typeface="Huawei Sans" panose="020C0503030203020204" pitchFamily="34" charset="0"/>
              </a:rPr>
              <a:t>comm</a:t>
            </a:r>
            <a:r>
              <a:rPr lang="en-US" i="1" dirty="0">
                <a:latin typeface="Huawei Sans" panose="020C0503030203020204" pitchFamily="34" charset="0"/>
              </a:rPr>
              <a:t>-filter-</a:t>
            </a:r>
            <a:r>
              <a:rPr lang="en-US" i="1" dirty="0" err="1">
                <a:latin typeface="Huawei Sans" panose="020C0503030203020204" pitchFamily="34" charset="0"/>
              </a:rPr>
              <a:t>num</a:t>
            </a:r>
            <a:r>
              <a:rPr lang="en-US" dirty="0">
                <a:latin typeface="Huawei Sans" panose="020C0503030203020204" pitchFamily="34" charset="0"/>
              </a:rPr>
              <a:t> } { </a:t>
            </a:r>
            <a:r>
              <a:rPr lang="en-US" b="1" dirty="0">
                <a:latin typeface="Huawei Sans" panose="020C0503030203020204" pitchFamily="34" charset="0"/>
              </a:rPr>
              <a:t>permit</a:t>
            </a:r>
            <a:r>
              <a:rPr lang="en-US" dirty="0">
                <a:latin typeface="Huawei Sans" panose="020C0503030203020204" pitchFamily="34" charset="0"/>
              </a:rPr>
              <a:t> | </a:t>
            </a:r>
            <a:r>
              <a:rPr lang="en-US" b="1" dirty="0">
                <a:latin typeface="Huawei Sans" panose="020C0503030203020204" pitchFamily="34" charset="0"/>
              </a:rPr>
              <a:t>deny</a:t>
            </a:r>
            <a:r>
              <a:rPr lang="en-US" dirty="0">
                <a:latin typeface="Huawei Sans" panose="020C0503030203020204" pitchFamily="34" charset="0"/>
              </a:rPr>
              <a:t> } [ </a:t>
            </a:r>
            <a:r>
              <a:rPr lang="en-US" i="1" dirty="0">
                <a:latin typeface="Huawei Sans" panose="020C0503030203020204" pitchFamily="34" charset="0"/>
              </a:rPr>
              <a:t>community-number</a:t>
            </a:r>
            <a:r>
              <a:rPr lang="en-US" dirty="0">
                <a:latin typeface="Huawei Sans" panose="020C0503030203020204" pitchFamily="34" charset="0"/>
              </a:rPr>
              <a:t> | </a:t>
            </a:r>
            <a:r>
              <a:rPr lang="en-US" i="1" dirty="0" err="1">
                <a:latin typeface="Huawei Sans" panose="020C0503030203020204" pitchFamily="34" charset="0"/>
              </a:rPr>
              <a:t>aa:nn</a:t>
            </a:r>
            <a:r>
              <a:rPr lang="en-US" dirty="0">
                <a:latin typeface="Huawei Sans" panose="020C0503030203020204" pitchFamily="34" charset="0"/>
              </a:rPr>
              <a:t> | </a:t>
            </a:r>
            <a:r>
              <a:rPr lang="en-US" b="1" dirty="0">
                <a:latin typeface="Huawei Sans" panose="020C0503030203020204" pitchFamily="34" charset="0"/>
              </a:rPr>
              <a:t>internet</a:t>
            </a:r>
            <a:r>
              <a:rPr lang="en-US" dirty="0">
                <a:latin typeface="Huawei Sans" panose="020C0503030203020204" pitchFamily="34" charset="0"/>
              </a:rPr>
              <a:t> | </a:t>
            </a:r>
            <a:r>
              <a:rPr lang="en-US" b="1" dirty="0">
                <a:latin typeface="Huawei Sans" panose="020C0503030203020204" pitchFamily="34" charset="0"/>
              </a:rPr>
              <a:t>no-export-</a:t>
            </a:r>
            <a:r>
              <a:rPr lang="en-US" b="1" dirty="0" err="1">
                <a:latin typeface="Huawei Sans" panose="020C0503030203020204" pitchFamily="34" charset="0"/>
              </a:rPr>
              <a:t>subconfed</a:t>
            </a:r>
            <a:r>
              <a:rPr lang="en-US" dirty="0">
                <a:latin typeface="Huawei Sans" panose="020C0503030203020204" pitchFamily="34" charset="0"/>
              </a:rPr>
              <a:t> | </a:t>
            </a:r>
            <a:r>
              <a:rPr lang="en-US" b="1" dirty="0">
                <a:latin typeface="Huawei Sans" panose="020C0503030203020204" pitchFamily="34" charset="0"/>
              </a:rPr>
              <a:t>no-advertise</a:t>
            </a:r>
            <a:r>
              <a:rPr lang="en-US" dirty="0">
                <a:latin typeface="Huawei Sans" panose="020C0503030203020204" pitchFamily="34" charset="0"/>
              </a:rPr>
              <a:t> | </a:t>
            </a:r>
            <a:r>
              <a:rPr lang="en-US" b="1" dirty="0">
                <a:latin typeface="Huawei Sans" panose="020C0503030203020204" pitchFamily="34" charset="0"/>
              </a:rPr>
              <a:t>no-export</a:t>
            </a:r>
            <a:r>
              <a:rPr lang="en-US" dirty="0">
                <a:latin typeface="Huawei Sans" panose="020C0503030203020204" pitchFamily="34" charset="0"/>
              </a:rPr>
              <a:t> ] </a:t>
            </a:r>
          </a:p>
          <a:p>
            <a:pPr lvl="1">
              <a:lnSpc>
                <a:spcPct val="100000"/>
              </a:lnSpc>
            </a:pPr>
            <a:r>
              <a:rPr lang="en-US" b="1" dirty="0">
                <a:latin typeface="Huawei Sans" panose="020C0503030203020204" pitchFamily="34" charset="0"/>
              </a:rPr>
              <a:t>basic </a:t>
            </a:r>
            <a:r>
              <a:rPr lang="en-US" i="1" dirty="0" err="1">
                <a:latin typeface="Huawei Sans" panose="020C0503030203020204" pitchFamily="34" charset="0"/>
              </a:rPr>
              <a:t>comm</a:t>
            </a:r>
            <a:r>
              <a:rPr lang="en-US" i="1" dirty="0">
                <a:latin typeface="Huawei Sans" panose="020C0503030203020204" pitchFamily="34" charset="0"/>
              </a:rPr>
              <a:t>-filter-name</a:t>
            </a:r>
            <a:r>
              <a:rPr lang="en-US" dirty="0">
                <a:latin typeface="Huawei Sans" panose="020C0503030203020204" pitchFamily="34" charset="0"/>
              </a:rPr>
              <a:t>: specifies the name of a basic community filter. The value is a string of 1 to 51 case-sensitive characters. It cannot be comprised of only digits.</a:t>
            </a:r>
          </a:p>
          <a:p>
            <a:pPr lvl="1">
              <a:lnSpc>
                <a:spcPct val="100000"/>
              </a:lnSpc>
            </a:pPr>
            <a:r>
              <a:rPr lang="en-US" i="1" dirty="0">
                <a:latin typeface="Huawei Sans" panose="020C0503030203020204" pitchFamily="34" charset="0"/>
              </a:rPr>
              <a:t>basic-</a:t>
            </a:r>
            <a:r>
              <a:rPr lang="en-US" i="1" dirty="0" err="1">
                <a:latin typeface="Huawei Sans" panose="020C0503030203020204" pitchFamily="34" charset="0"/>
              </a:rPr>
              <a:t>comm</a:t>
            </a:r>
            <a:r>
              <a:rPr lang="en-US" i="1" dirty="0">
                <a:latin typeface="Huawei Sans" panose="020C0503030203020204" pitchFamily="34" charset="0"/>
              </a:rPr>
              <a:t>-filter-</a:t>
            </a:r>
            <a:r>
              <a:rPr lang="en-US" i="1" dirty="0" err="1">
                <a:latin typeface="Huawei Sans" panose="020C0503030203020204" pitchFamily="34" charset="0"/>
              </a:rPr>
              <a:t>num</a:t>
            </a:r>
            <a:r>
              <a:rPr lang="en-US" dirty="0">
                <a:latin typeface="Huawei Sans" panose="020C0503030203020204" pitchFamily="34" charset="0"/>
              </a:rPr>
              <a:t>: specifies the number of a basic community filter. The value is an integer ranging from 1 to 99.</a:t>
            </a:r>
          </a:p>
          <a:p>
            <a:pPr lvl="1">
              <a:lnSpc>
                <a:spcPct val="100000"/>
              </a:lnSpc>
            </a:pPr>
            <a:r>
              <a:rPr lang="en-US" b="1" dirty="0">
                <a:latin typeface="Huawei Sans" panose="020C0503030203020204" pitchFamily="34" charset="0"/>
              </a:rPr>
              <a:t>deny</a:t>
            </a:r>
            <a:r>
              <a:rPr lang="en-US" dirty="0">
                <a:latin typeface="Huawei Sans" panose="020C0503030203020204" pitchFamily="34" charset="0"/>
              </a:rPr>
              <a:t>: sets the matching mode of the community filter to deny.</a:t>
            </a:r>
          </a:p>
          <a:p>
            <a:pPr lvl="1">
              <a:lnSpc>
                <a:spcPct val="100000"/>
              </a:lnSpc>
            </a:pPr>
            <a:r>
              <a:rPr lang="en-US" b="1" dirty="0">
                <a:latin typeface="Huawei Sans" panose="020C0503030203020204" pitchFamily="34" charset="0"/>
              </a:rPr>
              <a:t>permit</a:t>
            </a:r>
            <a:r>
              <a:rPr lang="en-US" dirty="0">
                <a:latin typeface="Huawei Sans" panose="020C0503030203020204" pitchFamily="34" charset="0"/>
              </a:rPr>
              <a:t>: sets the matching mode of the community filter to permit.</a:t>
            </a:r>
          </a:p>
          <a:p>
            <a:pPr lvl="1">
              <a:lnSpc>
                <a:spcPct val="100000"/>
              </a:lnSpc>
            </a:pPr>
            <a:r>
              <a:rPr lang="en-US" i="1" dirty="0">
                <a:latin typeface="Huawei Sans" panose="020C0503030203020204" pitchFamily="34" charset="0"/>
              </a:rPr>
              <a:t>community-number</a:t>
            </a:r>
            <a:r>
              <a:rPr lang="en-US" dirty="0">
                <a:latin typeface="Huawei Sans" panose="020C0503030203020204" pitchFamily="34" charset="0"/>
              </a:rPr>
              <a:t>: specifies a community number. The value is an integer ranging from 0 to 4294967295.</a:t>
            </a:r>
          </a:p>
          <a:p>
            <a:pPr lvl="1">
              <a:lnSpc>
                <a:spcPct val="100000"/>
              </a:lnSpc>
            </a:pPr>
            <a:r>
              <a:rPr lang="en-US" i="1" dirty="0" err="1">
                <a:latin typeface="Huawei Sans" panose="020C0503030203020204" pitchFamily="34" charset="0"/>
              </a:rPr>
              <a:t>aa:nn</a:t>
            </a:r>
            <a:r>
              <a:rPr lang="en-US" dirty="0">
                <a:latin typeface="Huawei Sans" panose="020C0503030203020204" pitchFamily="34" charset="0"/>
              </a:rPr>
              <a:t>: specifies a community number. A maximum of 20 community numbers can be specified at a time using this command. The values of </a:t>
            </a:r>
            <a:r>
              <a:rPr lang="en-US" i="1" dirty="0">
                <a:latin typeface="Huawei Sans" panose="020C0503030203020204" pitchFamily="34" charset="0"/>
              </a:rPr>
              <a:t>aa</a:t>
            </a:r>
            <a:r>
              <a:rPr lang="en-US" dirty="0">
                <a:latin typeface="Huawei Sans" panose="020C0503030203020204" pitchFamily="34" charset="0"/>
              </a:rPr>
              <a:t> and </a:t>
            </a:r>
            <a:r>
              <a:rPr lang="en-US" i="1" dirty="0" err="1">
                <a:latin typeface="Huawei Sans" panose="020C0503030203020204" pitchFamily="34" charset="0"/>
              </a:rPr>
              <a:t>nn</a:t>
            </a:r>
            <a:r>
              <a:rPr lang="en-US" dirty="0">
                <a:latin typeface="Huawei Sans" panose="020C0503030203020204" pitchFamily="34" charset="0"/>
              </a:rPr>
              <a:t> are integers ranging from 0 to 65535.</a:t>
            </a:r>
          </a:p>
          <a:p>
            <a:pPr lvl="1">
              <a:lnSpc>
                <a:spcPct val="100000"/>
              </a:lnSpc>
            </a:pPr>
            <a:r>
              <a:rPr lang="en-US" b="1" dirty="0">
                <a:latin typeface="Huawei Sans" panose="020C0503030203020204" pitchFamily="34" charset="0"/>
              </a:rPr>
              <a:t>internet</a:t>
            </a:r>
            <a:r>
              <a:rPr lang="en-US" dirty="0">
                <a:latin typeface="Huawei Sans" panose="020C0503030203020204" pitchFamily="34" charset="0"/>
              </a:rPr>
              <a:t>: allows the matched routes to be advertised to any peers.</a:t>
            </a:r>
          </a:p>
          <a:p>
            <a:pPr lvl="1">
              <a:lnSpc>
                <a:spcPct val="100000"/>
              </a:lnSpc>
            </a:pPr>
            <a:r>
              <a:rPr lang="en-US" b="1" dirty="0">
                <a:latin typeface="Huawei Sans" panose="020C0503030203020204" pitchFamily="34" charset="0"/>
              </a:rPr>
              <a:t>no-export-</a:t>
            </a:r>
            <a:r>
              <a:rPr lang="en-US" b="1" dirty="0" err="1">
                <a:latin typeface="Huawei Sans" panose="020C0503030203020204" pitchFamily="34" charset="0"/>
              </a:rPr>
              <a:t>subconfed</a:t>
            </a:r>
            <a:r>
              <a:rPr lang="en-US" dirty="0">
                <a:latin typeface="Huawei Sans" panose="020C0503030203020204" pitchFamily="34" charset="0"/>
              </a:rPr>
              <a:t>: prevents the matched routes from being advertised outside the local AS. If a confederation is used, the matched routes will not be advertised to the other sub-ASs in the confederation.</a:t>
            </a:r>
          </a:p>
          <a:p>
            <a:pPr lvl="1">
              <a:lnSpc>
                <a:spcPct val="100000"/>
              </a:lnSpc>
            </a:pPr>
            <a:r>
              <a:rPr lang="en-US" b="1" dirty="0">
                <a:latin typeface="Huawei Sans" panose="020C0503030203020204" pitchFamily="34" charset="0"/>
              </a:rPr>
              <a:t>no-advertise</a:t>
            </a:r>
            <a:r>
              <a:rPr lang="en-US" dirty="0">
                <a:latin typeface="Huawei Sans" panose="020C0503030203020204" pitchFamily="34" charset="0"/>
              </a:rPr>
              <a:t>: prevents the matched routes from being advertised to any other peers.</a:t>
            </a:r>
          </a:p>
          <a:p>
            <a:pPr lvl="1">
              <a:lnSpc>
                <a:spcPct val="100000"/>
              </a:lnSpc>
            </a:pPr>
            <a:r>
              <a:rPr lang="en-US" b="1" dirty="0">
                <a:latin typeface="Huawei Sans" panose="020C0503030203020204" pitchFamily="34" charset="0"/>
              </a:rPr>
              <a:t>no-export</a:t>
            </a:r>
            <a:r>
              <a:rPr lang="en-US" dirty="0">
                <a:latin typeface="Huawei Sans" panose="020C0503030203020204" pitchFamily="34" charset="0"/>
              </a:rPr>
              <a:t>: prevents the matched routes from being advertised outside the local AS. If a confederation is used, the matched routes will not be advertised outside the confederation but will be advertised to the other sub-ASs in the confederation</a:t>
            </a:r>
            <a:r>
              <a:rPr lang="en-US" dirty="0" smtClean="0">
                <a:latin typeface="Huawei Sans" panose="020C0503030203020204" pitchFamily="34" charset="0"/>
              </a:rPr>
              <a:t>.</a:t>
            </a:r>
            <a:endParaRPr lang="en-US" dirty="0">
              <a:latin typeface="Huawei Sans" panose="020C0503030203020204" pitchFamily="34" charset="0"/>
            </a:endParaRPr>
          </a:p>
        </p:txBody>
      </p:sp>
      <p:sp>
        <p:nvSpPr>
          <p:cNvPr id="2" name="幻灯片图像占位符 1"/>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9168070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4136052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32437" y="765175"/>
            <a:ext cx="5932800" cy="9161464"/>
          </a:xfrm>
        </p:spPr>
        <p:txBody>
          <a:bodyPr/>
          <a:lstStyle/>
          <a:p>
            <a:pPr lvl="0">
              <a:lnSpc>
                <a:spcPct val="100000"/>
              </a:lnSpc>
            </a:pPr>
            <a:r>
              <a:rPr lang="en-US" altLang="zh-CN" dirty="0">
                <a:latin typeface="Huawei Sans" panose="020C0503030203020204" pitchFamily="34" charset="0"/>
              </a:rPr>
              <a:t>Command: [Huawei] </a:t>
            </a:r>
            <a:r>
              <a:rPr lang="en-US" altLang="zh-CN" b="1" dirty="0" err="1">
                <a:latin typeface="Huawei Sans" panose="020C0503030203020204" pitchFamily="34" charset="0"/>
              </a:rPr>
              <a:t>ip</a:t>
            </a:r>
            <a:r>
              <a:rPr lang="en-US" altLang="zh-CN" b="1" dirty="0">
                <a:latin typeface="Huawei Sans" panose="020C0503030203020204" pitchFamily="34" charset="0"/>
              </a:rPr>
              <a:t> community-filter</a:t>
            </a:r>
            <a:r>
              <a:rPr lang="en-US" altLang="zh-CN" dirty="0">
                <a:latin typeface="Huawei Sans" panose="020C0503030203020204" pitchFamily="34" charset="0"/>
              </a:rPr>
              <a:t> { </a:t>
            </a:r>
            <a:r>
              <a:rPr lang="en-US" altLang="zh-CN" b="1" dirty="0">
                <a:latin typeface="Huawei Sans" panose="020C0503030203020204" pitchFamily="34" charset="0"/>
              </a:rPr>
              <a:t>advanced</a:t>
            </a:r>
            <a:r>
              <a:rPr lang="en-US" altLang="zh-CN" dirty="0">
                <a:latin typeface="Huawei Sans" panose="020C0503030203020204" pitchFamily="34" charset="0"/>
              </a:rPr>
              <a:t> </a:t>
            </a:r>
            <a:r>
              <a:rPr lang="en-US" altLang="zh-CN" i="1" dirty="0" err="1">
                <a:latin typeface="Huawei Sans" panose="020C0503030203020204" pitchFamily="34" charset="0"/>
              </a:rPr>
              <a:t>comm</a:t>
            </a:r>
            <a:r>
              <a:rPr lang="en-US" altLang="zh-CN" i="1" dirty="0">
                <a:latin typeface="Huawei Sans" panose="020C0503030203020204" pitchFamily="34" charset="0"/>
              </a:rPr>
              <a:t>-filter-name</a:t>
            </a:r>
            <a:r>
              <a:rPr lang="en-US" altLang="zh-CN" dirty="0">
                <a:latin typeface="Huawei Sans" panose="020C0503030203020204" pitchFamily="34" charset="0"/>
              </a:rPr>
              <a:t> | </a:t>
            </a:r>
            <a:r>
              <a:rPr lang="en-US" altLang="zh-CN" i="1" dirty="0" err="1">
                <a:latin typeface="Huawei Sans" panose="020C0503030203020204" pitchFamily="34" charset="0"/>
              </a:rPr>
              <a:t>adv</a:t>
            </a:r>
            <a:r>
              <a:rPr lang="en-US" altLang="zh-CN" i="1" dirty="0">
                <a:latin typeface="Huawei Sans" panose="020C0503030203020204" pitchFamily="34" charset="0"/>
              </a:rPr>
              <a:t>-</a:t>
            </a:r>
            <a:r>
              <a:rPr lang="en-US" altLang="zh-CN" i="1" dirty="0" err="1">
                <a:latin typeface="Huawei Sans" panose="020C0503030203020204" pitchFamily="34" charset="0"/>
              </a:rPr>
              <a:t>comm</a:t>
            </a:r>
            <a:r>
              <a:rPr lang="en-US" altLang="zh-CN" i="1" dirty="0">
                <a:latin typeface="Huawei Sans" panose="020C0503030203020204" pitchFamily="34" charset="0"/>
              </a:rPr>
              <a:t>-filter-</a:t>
            </a:r>
            <a:r>
              <a:rPr lang="en-US" altLang="zh-CN" i="1" dirty="0" err="1">
                <a:latin typeface="Huawei Sans" panose="020C0503030203020204" pitchFamily="34" charset="0"/>
              </a:rPr>
              <a:t>num</a:t>
            </a:r>
            <a:r>
              <a:rPr lang="en-US" altLang="zh-CN" dirty="0">
                <a:latin typeface="Huawei Sans" panose="020C0503030203020204" pitchFamily="34" charset="0"/>
              </a:rPr>
              <a:t> } { </a:t>
            </a:r>
            <a:r>
              <a:rPr lang="en-US" altLang="zh-CN" b="1" dirty="0">
                <a:latin typeface="Huawei Sans" panose="020C0503030203020204" pitchFamily="34" charset="0"/>
              </a:rPr>
              <a:t>permit</a:t>
            </a:r>
            <a:r>
              <a:rPr lang="en-US" altLang="zh-CN" dirty="0">
                <a:latin typeface="Huawei Sans" panose="020C0503030203020204" pitchFamily="34" charset="0"/>
              </a:rPr>
              <a:t> | </a:t>
            </a:r>
            <a:r>
              <a:rPr lang="en-US" altLang="zh-CN" b="1" dirty="0">
                <a:latin typeface="Huawei Sans" panose="020C0503030203020204" pitchFamily="34" charset="0"/>
              </a:rPr>
              <a:t>deny</a:t>
            </a:r>
            <a:r>
              <a:rPr lang="en-US" altLang="zh-CN" dirty="0">
                <a:latin typeface="Huawei Sans" panose="020C0503030203020204" pitchFamily="34" charset="0"/>
              </a:rPr>
              <a:t> } </a:t>
            </a:r>
            <a:r>
              <a:rPr lang="en-US" altLang="zh-CN" i="1" dirty="0">
                <a:latin typeface="Huawei Sans" panose="020C0503030203020204" pitchFamily="34" charset="0"/>
              </a:rPr>
              <a:t>regular-expression</a:t>
            </a:r>
          </a:p>
          <a:p>
            <a:pPr lvl="1">
              <a:lnSpc>
                <a:spcPct val="100000"/>
              </a:lnSpc>
            </a:pPr>
            <a:r>
              <a:rPr lang="en-US" altLang="zh-CN" b="1" dirty="0">
                <a:latin typeface="Huawei Sans" panose="020C0503030203020204" pitchFamily="34" charset="0"/>
              </a:rPr>
              <a:t>advanced</a:t>
            </a:r>
            <a:r>
              <a:rPr lang="en-US" altLang="zh-CN" dirty="0">
                <a:latin typeface="Huawei Sans" panose="020C0503030203020204" pitchFamily="34" charset="0"/>
              </a:rPr>
              <a:t> </a:t>
            </a:r>
            <a:r>
              <a:rPr lang="en-US" altLang="zh-CN" i="1" dirty="0" err="1">
                <a:latin typeface="Huawei Sans" panose="020C0503030203020204" pitchFamily="34" charset="0"/>
              </a:rPr>
              <a:t>comm</a:t>
            </a:r>
            <a:r>
              <a:rPr lang="en-US" altLang="zh-CN" i="1" dirty="0">
                <a:latin typeface="Huawei Sans" panose="020C0503030203020204" pitchFamily="34" charset="0"/>
              </a:rPr>
              <a:t>-filter-name</a:t>
            </a:r>
            <a:r>
              <a:rPr lang="en-US" altLang="zh-CN" dirty="0">
                <a:latin typeface="Huawei Sans" panose="020C0503030203020204" pitchFamily="34" charset="0"/>
              </a:rPr>
              <a:t>: specifies the name of an advanced community filter. The value is a string of 1 to 51 case-sensitive characters. It cannot be comprised of only digits.</a:t>
            </a:r>
          </a:p>
          <a:p>
            <a:pPr lvl="1">
              <a:lnSpc>
                <a:spcPct val="100000"/>
              </a:lnSpc>
            </a:pPr>
            <a:r>
              <a:rPr lang="en-US" altLang="zh-CN" i="1" dirty="0" err="1">
                <a:latin typeface="Huawei Sans" panose="020C0503030203020204" pitchFamily="34" charset="0"/>
              </a:rPr>
              <a:t>adv</a:t>
            </a:r>
            <a:r>
              <a:rPr lang="en-US" altLang="zh-CN" i="1" dirty="0">
                <a:latin typeface="Huawei Sans" panose="020C0503030203020204" pitchFamily="34" charset="0"/>
              </a:rPr>
              <a:t>-</a:t>
            </a:r>
            <a:r>
              <a:rPr lang="en-US" altLang="zh-CN" i="1" dirty="0" err="1">
                <a:latin typeface="Huawei Sans" panose="020C0503030203020204" pitchFamily="34" charset="0"/>
              </a:rPr>
              <a:t>comm</a:t>
            </a:r>
            <a:r>
              <a:rPr lang="en-US" altLang="zh-CN" i="1" dirty="0">
                <a:latin typeface="Huawei Sans" panose="020C0503030203020204" pitchFamily="34" charset="0"/>
              </a:rPr>
              <a:t>-filter-</a:t>
            </a:r>
            <a:r>
              <a:rPr lang="en-US" altLang="zh-CN" i="1" dirty="0" err="1">
                <a:latin typeface="Huawei Sans" panose="020C0503030203020204" pitchFamily="34" charset="0"/>
              </a:rPr>
              <a:t>num</a:t>
            </a:r>
            <a:r>
              <a:rPr lang="en-US" altLang="zh-CN" dirty="0">
                <a:latin typeface="Huawei Sans" panose="020C0503030203020204" pitchFamily="34" charset="0"/>
              </a:rPr>
              <a:t>: specifies the number of an advanced community filter. The value is an integer ranging from 100 to 199.</a:t>
            </a:r>
          </a:p>
          <a:p>
            <a:pPr lvl="1">
              <a:lnSpc>
                <a:spcPct val="100000"/>
              </a:lnSpc>
            </a:pPr>
            <a:r>
              <a:rPr lang="en-US" altLang="zh-CN" i="1" dirty="0">
                <a:latin typeface="Huawei Sans" panose="020C0503030203020204" pitchFamily="34" charset="0"/>
              </a:rPr>
              <a:t>regular-expression</a:t>
            </a:r>
            <a:r>
              <a:rPr lang="en-US" altLang="zh-CN" dirty="0">
                <a:latin typeface="Huawei Sans" panose="020C0503030203020204" pitchFamily="34" charset="0"/>
              </a:rPr>
              <a:t>: specifies a regex for the community filter. The value is a string of 1 to 255 case-sensitive characters and can contain spaces.</a:t>
            </a:r>
          </a:p>
          <a:p>
            <a:pPr lvl="1">
              <a:lnSpc>
                <a:spcPct val="100000"/>
              </a:lnSpc>
            </a:pPr>
            <a:endParaRPr lang="zh-CN" altLang="en-US" dirty="0">
              <a:latin typeface="Huawei Sans" panose="020C0503030203020204" pitchFamily="34" charset="0"/>
            </a:endParaRPr>
          </a:p>
          <a:p>
            <a:pPr>
              <a:lnSpc>
                <a:spcPct val="100000"/>
              </a:lnSpc>
            </a:pPr>
            <a:endParaRPr lang="zh-CN" altLang="en-US" dirty="0">
              <a:latin typeface="Huawei Sans" panose="020C0503030203020204" pitchFamily="34" charset="0"/>
            </a:endParaRPr>
          </a:p>
        </p:txBody>
      </p:sp>
    </p:spTree>
    <p:extLst>
      <p:ext uri="{BB962C8B-B14F-4D97-AF65-F5344CB8AC3E}">
        <p14:creationId xmlns:p14="http://schemas.microsoft.com/office/powerpoint/2010/main" val="38389835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dirty="0">
                <a:latin typeface="Huawei Sans" panose="020C0503030203020204" pitchFamily="34" charset="0"/>
              </a:rPr>
              <a:t>Command: </a:t>
            </a:r>
            <a:r>
              <a:rPr lang="en-US" dirty="0">
                <a:latin typeface="Huawei Sans" panose="020C0503030203020204" pitchFamily="34" charset="0"/>
                <a:cs typeface="Courier New" panose="02070309020205020404" pitchFamily="49" charset="0"/>
              </a:rPr>
              <a:t>[Huawei-route-policy] </a:t>
            </a:r>
            <a:r>
              <a:rPr lang="en-US" b="1" dirty="0">
                <a:latin typeface="Huawei Sans" panose="020C0503030203020204" pitchFamily="34" charset="0"/>
              </a:rPr>
              <a:t>if-match community-filter</a:t>
            </a:r>
            <a:r>
              <a:rPr lang="en-US" dirty="0">
                <a:latin typeface="Huawei Sans" panose="020C0503030203020204" pitchFamily="34" charset="0"/>
              </a:rPr>
              <a:t> { </a:t>
            </a:r>
            <a:r>
              <a:rPr lang="en-US" i="1" dirty="0">
                <a:latin typeface="Huawei Sans" panose="020C0503030203020204" pitchFamily="34" charset="0"/>
              </a:rPr>
              <a:t>basic-</a:t>
            </a:r>
            <a:r>
              <a:rPr lang="en-US" i="1" dirty="0" err="1">
                <a:latin typeface="Huawei Sans" panose="020C0503030203020204" pitchFamily="34" charset="0"/>
              </a:rPr>
              <a:t>comm</a:t>
            </a:r>
            <a:r>
              <a:rPr lang="en-US" i="1" dirty="0">
                <a:latin typeface="Huawei Sans" panose="020C0503030203020204" pitchFamily="34" charset="0"/>
              </a:rPr>
              <a:t>-filter-</a:t>
            </a:r>
            <a:r>
              <a:rPr lang="en-US" i="1" dirty="0" err="1">
                <a:latin typeface="Huawei Sans" panose="020C0503030203020204" pitchFamily="34" charset="0"/>
              </a:rPr>
              <a:t>num</a:t>
            </a:r>
            <a:r>
              <a:rPr lang="en-US" dirty="0">
                <a:latin typeface="Huawei Sans" panose="020C0503030203020204" pitchFamily="34" charset="0"/>
              </a:rPr>
              <a:t> [ </a:t>
            </a:r>
            <a:r>
              <a:rPr lang="en-US" b="1" dirty="0">
                <a:latin typeface="Huawei Sans" panose="020C0503030203020204" pitchFamily="34" charset="0"/>
              </a:rPr>
              <a:t>whole-match</a:t>
            </a:r>
            <a:r>
              <a:rPr lang="en-US" dirty="0">
                <a:latin typeface="Huawei Sans" panose="020C0503030203020204" pitchFamily="34" charset="0"/>
              </a:rPr>
              <a:t> ] | </a:t>
            </a:r>
            <a:r>
              <a:rPr lang="en-US" i="1" dirty="0" err="1">
                <a:latin typeface="Huawei Sans" panose="020C0503030203020204" pitchFamily="34" charset="0"/>
              </a:rPr>
              <a:t>adv</a:t>
            </a:r>
            <a:r>
              <a:rPr lang="en-US" i="1" dirty="0">
                <a:latin typeface="Huawei Sans" panose="020C0503030203020204" pitchFamily="34" charset="0"/>
              </a:rPr>
              <a:t>-</a:t>
            </a:r>
            <a:r>
              <a:rPr lang="en-US" i="1" dirty="0" err="1">
                <a:latin typeface="Huawei Sans" panose="020C0503030203020204" pitchFamily="34" charset="0"/>
              </a:rPr>
              <a:t>comm</a:t>
            </a:r>
            <a:r>
              <a:rPr lang="en-US" i="1" dirty="0">
                <a:latin typeface="Huawei Sans" panose="020C0503030203020204" pitchFamily="34" charset="0"/>
              </a:rPr>
              <a:t>-filter-</a:t>
            </a:r>
            <a:r>
              <a:rPr lang="en-US" i="1" dirty="0" err="1">
                <a:latin typeface="Huawei Sans" panose="020C0503030203020204" pitchFamily="34" charset="0"/>
              </a:rPr>
              <a:t>num</a:t>
            </a:r>
            <a:r>
              <a:rPr lang="en-US" dirty="0">
                <a:latin typeface="Huawei Sans" panose="020C0503030203020204" pitchFamily="34" charset="0"/>
              </a:rPr>
              <a:t> }</a:t>
            </a: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dirty="0">
                <a:latin typeface="Huawei Sans" panose="020C0503030203020204" pitchFamily="34" charset="0"/>
              </a:rPr>
              <a:t>Command: </a:t>
            </a:r>
            <a:r>
              <a:rPr lang="en-US" dirty="0">
                <a:latin typeface="Huawei Sans" panose="020C0503030203020204" pitchFamily="34" charset="0"/>
                <a:cs typeface="Courier New" panose="02070309020205020404" pitchFamily="49" charset="0"/>
              </a:rPr>
              <a:t>[Huawei-route-policy] </a:t>
            </a:r>
            <a:r>
              <a:rPr lang="en-US" b="1" dirty="0">
                <a:latin typeface="Huawei Sans" panose="020C0503030203020204" pitchFamily="34" charset="0"/>
              </a:rPr>
              <a:t>if-match community-filter</a:t>
            </a:r>
            <a:r>
              <a:rPr lang="en-US" dirty="0">
                <a:latin typeface="Huawei Sans" panose="020C0503030203020204" pitchFamily="34" charset="0"/>
              </a:rPr>
              <a:t> </a:t>
            </a:r>
            <a:r>
              <a:rPr lang="en-US" i="1" dirty="0" err="1">
                <a:latin typeface="Huawei Sans" panose="020C0503030203020204" pitchFamily="34" charset="0"/>
              </a:rPr>
              <a:t>comm</a:t>
            </a:r>
            <a:r>
              <a:rPr lang="en-US" i="1" dirty="0">
                <a:latin typeface="Huawei Sans" panose="020C0503030203020204" pitchFamily="34" charset="0"/>
              </a:rPr>
              <a:t>-filter-name</a:t>
            </a:r>
            <a:r>
              <a:rPr lang="en-US" dirty="0">
                <a:latin typeface="Huawei Sans" panose="020C0503030203020204" pitchFamily="34" charset="0"/>
              </a:rPr>
              <a:t> [ </a:t>
            </a:r>
            <a:r>
              <a:rPr lang="en-US" b="1" dirty="0">
                <a:latin typeface="Huawei Sans" panose="020C0503030203020204" pitchFamily="34" charset="0"/>
              </a:rPr>
              <a:t>whole-match</a:t>
            </a:r>
            <a:r>
              <a:rPr lang="en-US" dirty="0">
                <a:latin typeface="Huawei Sans" panose="020C0503030203020204" pitchFamily="34" charset="0"/>
              </a:rPr>
              <a:t> ]</a:t>
            </a:r>
          </a:p>
          <a:p>
            <a:pPr lvl="1"/>
            <a:r>
              <a:rPr lang="en-US" i="1" dirty="0">
                <a:latin typeface="Huawei Sans" panose="020C0503030203020204" pitchFamily="34" charset="0"/>
              </a:rPr>
              <a:t>basic-</a:t>
            </a:r>
            <a:r>
              <a:rPr lang="en-US" i="1" dirty="0" err="1">
                <a:latin typeface="Huawei Sans" panose="020C0503030203020204" pitchFamily="34" charset="0"/>
              </a:rPr>
              <a:t>comm</a:t>
            </a:r>
            <a:r>
              <a:rPr lang="en-US" i="1" dirty="0">
                <a:latin typeface="Huawei Sans" panose="020C0503030203020204" pitchFamily="34" charset="0"/>
              </a:rPr>
              <a:t>-filter-</a:t>
            </a:r>
            <a:r>
              <a:rPr lang="en-US" i="1" dirty="0" err="1">
                <a:latin typeface="Huawei Sans" panose="020C0503030203020204" pitchFamily="34" charset="0"/>
              </a:rPr>
              <a:t>num</a:t>
            </a:r>
            <a:r>
              <a:rPr lang="en-US" dirty="0">
                <a:latin typeface="Huawei Sans" panose="020C0503030203020204" pitchFamily="34" charset="0"/>
              </a:rPr>
              <a:t>: specifies the number of a basic community filter. The value is an integer ranging from 1 to 99.</a:t>
            </a:r>
          </a:p>
          <a:p>
            <a:pPr lvl="1"/>
            <a:r>
              <a:rPr lang="en-US" i="1" dirty="0" err="1">
                <a:latin typeface="Huawei Sans" panose="020C0503030203020204" pitchFamily="34" charset="0"/>
              </a:rPr>
              <a:t>adv</a:t>
            </a:r>
            <a:r>
              <a:rPr lang="en-US" i="1" dirty="0">
                <a:latin typeface="Huawei Sans" panose="020C0503030203020204" pitchFamily="34" charset="0"/>
              </a:rPr>
              <a:t>-</a:t>
            </a:r>
            <a:r>
              <a:rPr lang="en-US" i="1" dirty="0" err="1">
                <a:latin typeface="Huawei Sans" panose="020C0503030203020204" pitchFamily="34" charset="0"/>
              </a:rPr>
              <a:t>comm</a:t>
            </a:r>
            <a:r>
              <a:rPr lang="en-US" i="1" dirty="0">
                <a:latin typeface="Huawei Sans" panose="020C0503030203020204" pitchFamily="34" charset="0"/>
              </a:rPr>
              <a:t>-filter-</a:t>
            </a:r>
            <a:r>
              <a:rPr lang="en-US" i="1" dirty="0" err="1">
                <a:latin typeface="Huawei Sans" panose="020C0503030203020204" pitchFamily="34" charset="0"/>
              </a:rPr>
              <a:t>num</a:t>
            </a:r>
            <a:r>
              <a:rPr lang="en-US" dirty="0">
                <a:latin typeface="Huawei Sans" panose="020C0503030203020204" pitchFamily="34" charset="0"/>
              </a:rPr>
              <a:t>: specifies the number of an advanced community filter. The value is an integer ranging from 100 to 199.</a:t>
            </a:r>
          </a:p>
          <a:p>
            <a:pPr lvl="1"/>
            <a:r>
              <a:rPr lang="en-US" i="1" dirty="0" err="1">
                <a:latin typeface="Huawei Sans" panose="020C0503030203020204" pitchFamily="34" charset="0"/>
              </a:rPr>
              <a:t>comm</a:t>
            </a:r>
            <a:r>
              <a:rPr lang="en-US" i="1" dirty="0">
                <a:latin typeface="Huawei Sans" panose="020C0503030203020204" pitchFamily="34" charset="0"/>
              </a:rPr>
              <a:t>-filter-name</a:t>
            </a:r>
            <a:r>
              <a:rPr lang="en-US" dirty="0">
                <a:latin typeface="Huawei Sans" panose="020C0503030203020204" pitchFamily="34" charset="0"/>
              </a:rPr>
              <a:t>: specifies the name of a community filter. The value is a string of 1 to 51 case-sensitive characters. It cannot be comprised of only digits. </a:t>
            </a:r>
            <a:r>
              <a:rPr lang="en-US" dirty="0" smtClean="0">
                <a:latin typeface="Huawei Sans" panose="020C0503030203020204" pitchFamily="34" charset="0"/>
              </a:rPr>
              <a:t>If spaces are used, the string must start and end with double quotation marks (").</a:t>
            </a:r>
            <a:endParaRPr lang="en-US" dirty="0">
              <a:latin typeface="Huawei Sans" panose="020C0503030203020204" pitchFamily="34" charset="0"/>
            </a:endParaRPr>
          </a:p>
          <a:p>
            <a:pPr lvl="1"/>
            <a:r>
              <a:rPr lang="en-US" b="1" dirty="0">
                <a:latin typeface="Huawei Sans" panose="020C0503030203020204" pitchFamily="34" charset="0"/>
              </a:rPr>
              <a:t>whole-match</a:t>
            </a:r>
            <a:r>
              <a:rPr lang="en-US" dirty="0">
                <a:latin typeface="Huawei Sans" panose="020C0503030203020204" pitchFamily="34" charset="0"/>
              </a:rPr>
              <a:t>: indicates complete matching. That is, all the community attributes in the specified community filter must be matched. This parameter applies only to basic community filters.</a:t>
            </a:r>
          </a:p>
          <a:p>
            <a:pPr lvl="0"/>
            <a:endParaRPr lang="en-US" altLang="zh-CN" dirty="0" smtClean="0">
              <a:latin typeface="Huawei Sans" panose="020C0503030203020204" pitchFamily="34" charset="0"/>
            </a:endParaRPr>
          </a:p>
          <a:p>
            <a:pPr lvl="0"/>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9176418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4" name="备注占位符 3"/>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3562036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a:latin typeface="Huawei Sans" panose="020C0503030203020204" pitchFamily="34" charset="0"/>
              </a:rPr>
              <a:t>Command: [R1] </a:t>
            </a:r>
            <a:r>
              <a:rPr lang="en-US" b="1">
                <a:latin typeface="Huawei Sans" panose="020C0503030203020204" pitchFamily="34" charset="0"/>
              </a:rPr>
              <a:t>route-policy</a:t>
            </a:r>
            <a:r>
              <a:rPr lang="en-US">
                <a:latin typeface="Huawei Sans" panose="020C0503030203020204" pitchFamily="34" charset="0"/>
              </a:rPr>
              <a:t> Community </a:t>
            </a:r>
            <a:r>
              <a:rPr lang="en-US" b="1">
                <a:latin typeface="Huawei Sans" panose="020C0503030203020204" pitchFamily="34" charset="0"/>
              </a:rPr>
              <a:t>permit node </a:t>
            </a:r>
            <a:r>
              <a:rPr lang="en-US">
                <a:latin typeface="Huawei Sans" panose="020C0503030203020204" pitchFamily="34" charset="0"/>
              </a:rPr>
              <a:t>20</a:t>
            </a:r>
          </a:p>
          <a:p>
            <a:r>
              <a:rPr lang="en-US">
                <a:latin typeface="Huawei Sans" panose="020C0503030203020204" pitchFamily="34" charset="0"/>
              </a:rPr>
              <a:t>Run this command to allow the route 10.1.2.2/32 to be advertised properly.</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29337422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1610416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1363700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455347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5287091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2248459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570331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6623730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83084632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fontAlgn="base"/>
            <a:r>
              <a:rPr lang="en-US">
                <a:latin typeface="Huawei Sans" panose="020C0503030203020204" pitchFamily="34" charset="0"/>
              </a:rPr>
              <a:t>Command: </a:t>
            </a:r>
            <a:r>
              <a:rPr lang="en-US">
                <a:latin typeface="Huawei Sans" panose="020C0503030203020204" pitchFamily="34" charset="0"/>
                <a:cs typeface="Courier New" panose="02070309020205020404" pitchFamily="49" charset="0"/>
              </a:rPr>
              <a:t>[Huawei-bgp-af-ipv4] </a:t>
            </a:r>
            <a:r>
              <a:rPr lang="en-US" b="1">
                <a:latin typeface="Huawei Sans" panose="020C0503030203020204" pitchFamily="34" charset="0"/>
              </a:rPr>
              <a:t>peer</a:t>
            </a:r>
            <a:r>
              <a:rPr lang="en-US">
                <a:latin typeface="Huawei Sans" panose="020C0503030203020204" pitchFamily="34" charset="0"/>
              </a:rPr>
              <a:t> { </a:t>
            </a:r>
            <a:r>
              <a:rPr lang="en-US" i="1">
                <a:latin typeface="Huawei Sans" panose="020C0503030203020204" pitchFamily="34" charset="0"/>
              </a:rPr>
              <a:t>group-name</a:t>
            </a:r>
            <a:r>
              <a:rPr lang="en-US">
                <a:latin typeface="Huawei Sans" panose="020C0503030203020204" pitchFamily="34" charset="0"/>
              </a:rPr>
              <a:t> | </a:t>
            </a:r>
            <a:r>
              <a:rPr lang="en-US" i="1">
                <a:latin typeface="Huawei Sans" panose="020C0503030203020204" pitchFamily="34" charset="0"/>
              </a:rPr>
              <a:t>ipv4-address</a:t>
            </a:r>
            <a:r>
              <a:rPr lang="en-US">
                <a:latin typeface="Huawei Sans" panose="020C0503030203020204" pitchFamily="34" charset="0"/>
              </a:rPr>
              <a:t> } </a:t>
            </a:r>
            <a:r>
              <a:rPr lang="en-US" b="1">
                <a:latin typeface="Huawei Sans" panose="020C0503030203020204" pitchFamily="34" charset="0"/>
              </a:rPr>
              <a:t>ip-prefix</a:t>
            </a:r>
            <a:r>
              <a:rPr lang="en-US">
                <a:latin typeface="Huawei Sans" panose="020C0503030203020204" pitchFamily="34" charset="0"/>
              </a:rPr>
              <a:t> </a:t>
            </a:r>
            <a:r>
              <a:rPr lang="en-US" i="1">
                <a:latin typeface="Huawei Sans" panose="020C0503030203020204" pitchFamily="34" charset="0"/>
              </a:rPr>
              <a:t>ip-prefix-name</a:t>
            </a:r>
            <a:r>
              <a:rPr lang="en-US">
                <a:latin typeface="Huawei Sans" panose="020C0503030203020204" pitchFamily="34" charset="0"/>
              </a:rPr>
              <a:t> { </a:t>
            </a:r>
            <a:r>
              <a:rPr lang="en-US" b="1">
                <a:latin typeface="Huawei Sans" panose="020C0503030203020204" pitchFamily="34" charset="0"/>
              </a:rPr>
              <a:t>import</a:t>
            </a:r>
            <a:r>
              <a:rPr lang="en-US">
                <a:latin typeface="Huawei Sans" panose="020C0503030203020204" pitchFamily="34" charset="0"/>
              </a:rPr>
              <a:t> | </a:t>
            </a:r>
            <a:r>
              <a:rPr lang="en-US" b="1">
                <a:latin typeface="Huawei Sans" panose="020C0503030203020204" pitchFamily="34" charset="0"/>
              </a:rPr>
              <a:t>export</a:t>
            </a:r>
            <a:r>
              <a:rPr lang="en-US">
                <a:latin typeface="Huawei Sans" panose="020C0503030203020204" pitchFamily="34" charset="0"/>
              </a:rPr>
              <a:t> }</a:t>
            </a:r>
          </a:p>
          <a:p>
            <a:pPr lvl="1"/>
            <a:r>
              <a:rPr lang="en-US" b="1" i="0">
                <a:latin typeface="Huawei Sans" panose="020C0503030203020204" pitchFamily="34" charset="0"/>
              </a:rPr>
              <a:t>import</a:t>
            </a:r>
            <a:r>
              <a:rPr lang="en-US" i="0">
                <a:latin typeface="Huawei Sans" panose="020C0503030203020204" pitchFamily="34" charset="0"/>
              </a:rPr>
              <a:t>: applies the routing policy to the routes received from the peer or peer group.</a:t>
            </a:r>
          </a:p>
          <a:p>
            <a:pPr lvl="1"/>
            <a:r>
              <a:rPr lang="en-US" b="1" i="0">
                <a:latin typeface="Huawei Sans" panose="020C0503030203020204" pitchFamily="34" charset="0"/>
              </a:rPr>
              <a:t>export</a:t>
            </a:r>
            <a:r>
              <a:rPr lang="en-US" i="0">
                <a:latin typeface="Huawei Sans" panose="020C0503030203020204" pitchFamily="34" charset="0"/>
              </a:rPr>
              <a:t>: applies the routing policy to the routes to be advertised to the peer or peer group.</a:t>
            </a: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a:latin typeface="Huawei Sans" panose="020C0503030203020204" pitchFamily="34" charset="0"/>
              </a:rPr>
              <a:t>Command: </a:t>
            </a:r>
            <a:r>
              <a:rPr lang="en-US">
                <a:latin typeface="Huawei Sans" panose="020C0503030203020204" pitchFamily="34" charset="0"/>
                <a:cs typeface="Courier New" panose="02070309020205020404" pitchFamily="49" charset="0"/>
              </a:rPr>
              <a:t>[Huawei-bgp] </a:t>
            </a:r>
            <a:r>
              <a:rPr lang="en-US" b="1">
                <a:latin typeface="Huawei Sans" panose="020C0503030203020204" pitchFamily="34" charset="0"/>
              </a:rPr>
              <a:t>peer</a:t>
            </a:r>
            <a:r>
              <a:rPr lang="en-US">
                <a:latin typeface="Huawei Sans" panose="020C0503030203020204" pitchFamily="34" charset="0"/>
              </a:rPr>
              <a:t> { </a:t>
            </a:r>
            <a:r>
              <a:rPr lang="en-US" i="1">
                <a:latin typeface="Huawei Sans" panose="020C0503030203020204" pitchFamily="34" charset="0"/>
              </a:rPr>
              <a:t>group-name</a:t>
            </a:r>
            <a:r>
              <a:rPr lang="en-US">
                <a:latin typeface="Huawei Sans" panose="020C0503030203020204" pitchFamily="34" charset="0"/>
              </a:rPr>
              <a:t> | </a:t>
            </a:r>
            <a:r>
              <a:rPr lang="en-US" i="1">
                <a:latin typeface="Huawei Sans" panose="020C0503030203020204" pitchFamily="34" charset="0"/>
              </a:rPr>
              <a:t>ipv4-address</a:t>
            </a:r>
            <a:r>
              <a:rPr lang="en-US">
                <a:latin typeface="Huawei Sans" panose="020C0503030203020204" pitchFamily="34" charset="0"/>
              </a:rPr>
              <a:t> } </a:t>
            </a:r>
            <a:r>
              <a:rPr lang="en-US" b="1">
                <a:latin typeface="Huawei Sans" panose="020C0503030203020204" pitchFamily="34" charset="0"/>
              </a:rPr>
              <a:t>capability-advertise orf</a:t>
            </a:r>
            <a:r>
              <a:rPr lang="en-US">
                <a:latin typeface="Huawei Sans" panose="020C0503030203020204" pitchFamily="34" charset="0"/>
              </a:rPr>
              <a:t> [ </a:t>
            </a:r>
            <a:r>
              <a:rPr lang="en-US" b="1">
                <a:latin typeface="Huawei Sans" panose="020C0503030203020204" pitchFamily="34" charset="0"/>
              </a:rPr>
              <a:t>non-standard-compatible</a:t>
            </a:r>
            <a:r>
              <a:rPr lang="en-US">
                <a:latin typeface="Huawei Sans" panose="020C0503030203020204" pitchFamily="34" charset="0"/>
              </a:rPr>
              <a:t> ] </a:t>
            </a:r>
            <a:r>
              <a:rPr lang="en-US" b="1">
                <a:latin typeface="Huawei Sans" panose="020C0503030203020204" pitchFamily="34" charset="0"/>
              </a:rPr>
              <a:t>ip-prefix</a:t>
            </a:r>
            <a:r>
              <a:rPr lang="en-US">
                <a:latin typeface="Huawei Sans" panose="020C0503030203020204" pitchFamily="34" charset="0"/>
              </a:rPr>
              <a:t> { </a:t>
            </a:r>
            <a:r>
              <a:rPr lang="en-US" b="1">
                <a:latin typeface="Huawei Sans" panose="020C0503030203020204" pitchFamily="34" charset="0"/>
              </a:rPr>
              <a:t>both</a:t>
            </a:r>
            <a:r>
              <a:rPr lang="en-US">
                <a:latin typeface="Huawei Sans" panose="020C0503030203020204" pitchFamily="34" charset="0"/>
              </a:rPr>
              <a:t> | </a:t>
            </a:r>
            <a:r>
              <a:rPr lang="en-US" b="1">
                <a:latin typeface="Huawei Sans" panose="020C0503030203020204" pitchFamily="34" charset="0"/>
              </a:rPr>
              <a:t>receive</a:t>
            </a:r>
            <a:r>
              <a:rPr lang="en-US">
                <a:latin typeface="Huawei Sans" panose="020C0503030203020204" pitchFamily="34" charset="0"/>
              </a:rPr>
              <a:t> | </a:t>
            </a:r>
            <a:r>
              <a:rPr lang="en-US" b="1">
                <a:latin typeface="Huawei Sans" panose="020C0503030203020204" pitchFamily="34" charset="0"/>
              </a:rPr>
              <a:t>send</a:t>
            </a:r>
            <a:r>
              <a:rPr lang="en-US">
                <a:latin typeface="Huawei Sans" panose="020C0503030203020204" pitchFamily="34" charset="0"/>
              </a:rPr>
              <a:t> } [ </a:t>
            </a:r>
            <a:r>
              <a:rPr lang="en-US" b="1">
                <a:latin typeface="Huawei Sans" panose="020C0503030203020204" pitchFamily="34" charset="0"/>
              </a:rPr>
              <a:t>standard-match</a:t>
            </a:r>
            <a:r>
              <a:rPr lang="en-US">
                <a:latin typeface="Huawei Sans" panose="020C0503030203020204" pitchFamily="34" charset="0"/>
              </a:rPr>
              <a:t> ]</a:t>
            </a:r>
          </a:p>
          <a:p>
            <a:pPr lvl="1"/>
            <a:r>
              <a:rPr lang="en-US" b="1" i="0">
                <a:latin typeface="Huawei Sans" panose="020C0503030203020204" pitchFamily="34" charset="0"/>
              </a:rPr>
              <a:t>non-standard-compatible</a:t>
            </a:r>
            <a:r>
              <a:rPr lang="en-US" i="0">
                <a:latin typeface="Huawei Sans" panose="020C0503030203020204" pitchFamily="34" charset="0"/>
              </a:rPr>
              <a:t>: indicates that the ORF capability supported by the Huawei device is compatible with that supported by a non-Huawei device.</a:t>
            </a:r>
          </a:p>
          <a:p>
            <a:pPr lvl="1"/>
            <a:r>
              <a:rPr lang="en-US" b="1" i="0">
                <a:latin typeface="Huawei Sans" panose="020C0503030203020204" pitchFamily="34" charset="0"/>
              </a:rPr>
              <a:t>both</a:t>
            </a:r>
            <a:r>
              <a:rPr lang="en-US" i="0">
                <a:latin typeface="Huawei Sans" panose="020C0503030203020204" pitchFamily="34" charset="0"/>
              </a:rPr>
              <a:t>: enables the local device to both send and accept ORF packets.</a:t>
            </a:r>
          </a:p>
          <a:p>
            <a:pPr lvl="1"/>
            <a:r>
              <a:rPr lang="en-US" b="1" i="0">
                <a:latin typeface="Huawei Sans" panose="020C0503030203020204" pitchFamily="34" charset="0"/>
              </a:rPr>
              <a:t>receive</a:t>
            </a:r>
            <a:r>
              <a:rPr lang="en-US" i="0">
                <a:latin typeface="Huawei Sans" panose="020C0503030203020204" pitchFamily="34" charset="0"/>
              </a:rPr>
              <a:t>: enables the local device to only accept ORF packets.</a:t>
            </a:r>
          </a:p>
          <a:p>
            <a:pPr lvl="1"/>
            <a:r>
              <a:rPr lang="en-US" b="1" i="0">
                <a:latin typeface="Huawei Sans" panose="020C0503030203020204" pitchFamily="34" charset="0"/>
              </a:rPr>
              <a:t>send</a:t>
            </a:r>
            <a:r>
              <a:rPr lang="en-US" i="0">
                <a:latin typeface="Huawei Sans" panose="020C0503030203020204" pitchFamily="34" charset="0"/>
              </a:rPr>
              <a:t>: enables the local device to only advertise ORF packets.</a:t>
            </a:r>
          </a:p>
          <a:p>
            <a:pPr lvl="1"/>
            <a:r>
              <a:rPr lang="en-US" b="1" i="0">
                <a:latin typeface="Huawei Sans" panose="020C0503030203020204" pitchFamily="34" charset="0"/>
              </a:rPr>
              <a:t>standard-match</a:t>
            </a:r>
            <a:r>
              <a:rPr lang="en-US" i="0">
                <a:latin typeface="Huawei Sans" panose="020C0503030203020204" pitchFamily="34" charset="0"/>
              </a:rPr>
              <a:t>: matches routes according to the prefix matching rules defined in an RFC standard.</a:t>
            </a: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48579485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75228500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54914380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a:latin typeface="Huawei Sans" panose="020C0503030203020204" pitchFamily="34" charset="0"/>
              </a:rPr>
              <a:t>Each peer in a peer group can be configured with its own policies for route advertisement and acceptance.</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396515405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0" indent="0" fontAlgn="base">
              <a:buNone/>
            </a:pPr>
            <a:r>
              <a:rPr lang="en-US" dirty="0" smtClean="0">
                <a:latin typeface="Huawei Sans" panose="020C0503030203020204" pitchFamily="34" charset="0"/>
              </a:rPr>
              <a:t>Command: </a:t>
            </a:r>
            <a:r>
              <a:rPr lang="en-US" sz="1100" dirty="0" smtClean="0">
                <a:latin typeface="Huawei Sans" panose="020C0503030203020204" pitchFamily="34" charset="0"/>
                <a:cs typeface="Courier New" panose="02070309020205020404" pitchFamily="49" charset="0"/>
              </a:rPr>
              <a:t>[Huawei-</a:t>
            </a:r>
            <a:r>
              <a:rPr lang="en-US" sz="1100" dirty="0" err="1" smtClean="0">
                <a:latin typeface="Huawei Sans" panose="020C0503030203020204" pitchFamily="34" charset="0"/>
                <a:cs typeface="Courier New" panose="02070309020205020404" pitchFamily="49" charset="0"/>
              </a:rPr>
              <a:t>bgp</a:t>
            </a:r>
            <a:r>
              <a:rPr lang="en-US" sz="1100" dirty="0">
                <a:latin typeface="Huawei Sans" panose="020C0503030203020204" pitchFamily="34" charset="0"/>
                <a:cs typeface="Courier New" panose="02070309020205020404" pitchFamily="49" charset="0"/>
              </a:rPr>
              <a:t>] </a:t>
            </a:r>
            <a:r>
              <a:rPr lang="en-US" sz="1100" b="1" dirty="0">
                <a:latin typeface="Huawei Sans" panose="020C0503030203020204" pitchFamily="34" charset="0"/>
              </a:rPr>
              <a:t>group</a:t>
            </a:r>
            <a:r>
              <a:rPr lang="en-US" sz="1100" dirty="0">
                <a:latin typeface="Huawei Sans" panose="020C0503030203020204" pitchFamily="34" charset="0"/>
              </a:rPr>
              <a:t> </a:t>
            </a:r>
            <a:r>
              <a:rPr lang="en-US" sz="1100" i="1" dirty="0">
                <a:latin typeface="Huawei Sans" panose="020C0503030203020204" pitchFamily="34" charset="0"/>
              </a:rPr>
              <a:t>group-name</a:t>
            </a:r>
            <a:r>
              <a:rPr lang="en-US" sz="1100" dirty="0">
                <a:latin typeface="Huawei Sans" panose="020C0503030203020204" pitchFamily="34" charset="0"/>
              </a:rPr>
              <a:t> [ </a:t>
            </a:r>
            <a:r>
              <a:rPr lang="en-US" sz="1100" b="1" dirty="0">
                <a:latin typeface="Huawei Sans" panose="020C0503030203020204" pitchFamily="34" charset="0"/>
              </a:rPr>
              <a:t>external</a:t>
            </a:r>
            <a:r>
              <a:rPr lang="en-US" sz="1100" dirty="0">
                <a:latin typeface="Huawei Sans" panose="020C0503030203020204" pitchFamily="34" charset="0"/>
              </a:rPr>
              <a:t> | </a:t>
            </a:r>
            <a:r>
              <a:rPr lang="en-US" sz="1100" b="1" dirty="0">
                <a:latin typeface="Huawei Sans" panose="020C0503030203020204" pitchFamily="34" charset="0"/>
              </a:rPr>
              <a:t>internal</a:t>
            </a:r>
            <a:r>
              <a:rPr lang="en-US" sz="1100" dirty="0">
                <a:latin typeface="Huawei Sans" panose="020C0503030203020204" pitchFamily="34" charset="0"/>
              </a:rPr>
              <a:t> ]</a:t>
            </a:r>
          </a:p>
          <a:p>
            <a:pPr lvl="1"/>
            <a:r>
              <a:rPr lang="en-US" b="0" i="1" dirty="0">
                <a:latin typeface="Huawei Sans" panose="020C0503030203020204" pitchFamily="34" charset="0"/>
              </a:rPr>
              <a:t>group-name</a:t>
            </a:r>
            <a:r>
              <a:rPr lang="en-US" b="0" dirty="0">
                <a:latin typeface="Huawei Sans" panose="020C0503030203020204" pitchFamily="34" charset="0"/>
              </a:rPr>
              <a:t>: specifies the name of a peer group. </a:t>
            </a:r>
            <a:r>
              <a:rPr lang="en-US" dirty="0">
                <a:latin typeface="Huawei Sans" panose="020C0503030203020204" pitchFamily="34" charset="0"/>
              </a:rPr>
              <a:t>The value is a string of </a:t>
            </a:r>
            <a:r>
              <a:rPr lang="en-US" b="0" i="0" dirty="0">
                <a:latin typeface="Huawei Sans" panose="020C0503030203020204" pitchFamily="34" charset="0"/>
              </a:rPr>
              <a:t>1</a:t>
            </a:r>
            <a:r>
              <a:rPr lang="en-US" dirty="0">
                <a:latin typeface="Huawei Sans" panose="020C0503030203020204" pitchFamily="34" charset="0"/>
              </a:rPr>
              <a:t> to </a:t>
            </a:r>
            <a:r>
              <a:rPr lang="en-US" b="0" i="0" dirty="0">
                <a:latin typeface="Huawei Sans" panose="020C0503030203020204" pitchFamily="34" charset="0"/>
              </a:rPr>
              <a:t>47</a:t>
            </a:r>
            <a:r>
              <a:rPr lang="en-US" dirty="0">
                <a:latin typeface="Huawei Sans" panose="020C0503030203020204" pitchFamily="34" charset="0"/>
              </a:rPr>
              <a:t> case-sensitive characters. </a:t>
            </a:r>
            <a:r>
              <a:rPr lang="en-US" b="0" i="0" dirty="0">
                <a:latin typeface="Huawei Sans" panose="020C0503030203020204" pitchFamily="34" charset="0"/>
              </a:rPr>
              <a:t>If spaces are used, the string must start and end with double quotation marks (").</a:t>
            </a:r>
          </a:p>
          <a:p>
            <a:pPr lvl="1"/>
            <a:r>
              <a:rPr lang="en-US" b="1" i="0" dirty="0">
                <a:latin typeface="Huawei Sans" panose="020C0503030203020204" pitchFamily="34" charset="0"/>
              </a:rPr>
              <a:t>external</a:t>
            </a:r>
            <a:r>
              <a:rPr lang="en-US" i="0" dirty="0">
                <a:latin typeface="Huawei Sans" panose="020C0503030203020204" pitchFamily="34" charset="0"/>
              </a:rPr>
              <a:t>: creates an EBGP peer group.</a:t>
            </a:r>
          </a:p>
          <a:p>
            <a:pPr lvl="1"/>
            <a:r>
              <a:rPr lang="en-US" b="1" i="0" dirty="0">
                <a:latin typeface="Huawei Sans" panose="020C0503030203020204" pitchFamily="34" charset="0"/>
              </a:rPr>
              <a:t>internal</a:t>
            </a:r>
            <a:r>
              <a:rPr lang="en-US" i="0" dirty="0">
                <a:latin typeface="Huawei Sans" panose="020C0503030203020204" pitchFamily="34" charset="0"/>
              </a:rPr>
              <a:t>: creates an IBGP peer group.</a:t>
            </a: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38224112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a:latin typeface="Huawei Sans" panose="020C0503030203020204" pitchFamily="34" charset="0"/>
              </a:rPr>
              <a:t>As shown in the figure, assume that static routes are used or OSPF is used to ensure internal network reachability in AS 102. The configuration details are not provided here.</a:t>
            </a:r>
          </a:p>
        </p:txBody>
      </p:sp>
    </p:spTree>
    <p:extLst>
      <p:ext uri="{BB962C8B-B14F-4D97-AF65-F5344CB8AC3E}">
        <p14:creationId xmlns:p14="http://schemas.microsoft.com/office/powerpoint/2010/main" val="123897974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44209731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33342250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latin typeface="Huawei Sans" panose="020C0503030203020204" pitchFamily="34" charset="0"/>
              </a:rPr>
              <a:t>BGP uses TCP as its transport layer protocol and considers a TCP packet valid only if the source IP address, destination IP address, source port number, destination port number, and TCP sequence number in the packet are correct. Most of the preceding parameters in a TCP packet can be easily obtained by attackers. To protect BGP from attacks, use MD5 authentication or keychain authentication between BGP peers to reduce the possibility of attacks.</a:t>
            </a:r>
          </a:p>
          <a:p>
            <a:pPr lvl="1"/>
            <a:r>
              <a:rPr lang="en-US">
                <a:latin typeface="Huawei Sans" panose="020C0503030203020204" pitchFamily="34" charset="0"/>
              </a:rPr>
              <a:t>The MD5 algorithm is easy to configure and generates a single password, which can only be manually changed.</a:t>
            </a:r>
          </a:p>
          <a:p>
            <a:pPr lvl="1"/>
            <a:r>
              <a:rPr lang="en-US">
                <a:latin typeface="Huawei Sans" panose="020C0503030203020204" pitchFamily="34" charset="0"/>
              </a:rPr>
              <a:t>The keychain algorithm is complex to configure and generates a set of passwords. Keychain authentication allows passwords to be changed automatically based on configurations. Therefore, keychain authentication is applicable to networks requiring high security.</a:t>
            </a:r>
          </a:p>
          <a:p>
            <a:pPr lvl="0"/>
            <a:r>
              <a:rPr lang="en-US">
                <a:latin typeface="Huawei Sans" panose="020C0503030203020204" pitchFamily="34" charset="0"/>
              </a:rPr>
              <a:t>Note: BGP MD5 authentication and BGP keychain authentication are mutually exclusive.</a:t>
            </a:r>
          </a:p>
          <a:p>
            <a:pPr lvl="0"/>
            <a:endParaRPr lang="en-US" altLang="zh-CN" dirty="0" smtClean="0">
              <a:latin typeface="Huawei Sans" panose="020C0503030203020204" pitchFamily="34" charset="0"/>
            </a:endParaRP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15057672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60901504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a:latin typeface="Huawei Sans" panose="020C0503030203020204" pitchFamily="34" charset="0"/>
              </a:rPr>
              <a:t>As shown in the figure, if BGP GTSM is not enabled, the device finds that the received numerous bogus BGP messages are destined for itself, and directly sends them to the control plane for processing. As a result, the control plane has to process a large number of bogus messages, causing the CPU usage to go excessively high and the system to be unexpectedly busy.</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306016291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fontAlgn="base"/>
            <a:r>
              <a:rPr lang="en-US">
                <a:latin typeface="Huawei Sans" panose="020C0503030203020204" pitchFamily="34" charset="0"/>
              </a:rPr>
              <a:t>Command: </a:t>
            </a:r>
            <a:r>
              <a:rPr lang="en-US" sz="1100">
                <a:latin typeface="Huawei Sans" panose="020C0503030203020204" pitchFamily="34" charset="0"/>
                <a:cs typeface="Courier New" panose="02070309020205020404" pitchFamily="49" charset="0"/>
              </a:rPr>
              <a:t>[Huawei-bgp] </a:t>
            </a:r>
            <a:r>
              <a:rPr lang="en-US" sz="1100" b="1">
                <a:latin typeface="Huawei Sans" panose="020C0503030203020204" pitchFamily="34" charset="0"/>
              </a:rPr>
              <a:t>peer</a:t>
            </a:r>
            <a:r>
              <a:rPr lang="en-US" sz="1100">
                <a:latin typeface="Huawei Sans" panose="020C0503030203020204" pitchFamily="34" charset="0"/>
              </a:rPr>
              <a:t> { </a:t>
            </a:r>
            <a:r>
              <a:rPr lang="en-US" sz="1100" i="1">
                <a:latin typeface="Huawei Sans" panose="020C0503030203020204" pitchFamily="34" charset="0"/>
              </a:rPr>
              <a:t>group-name</a:t>
            </a:r>
            <a:r>
              <a:rPr lang="en-US" sz="1100">
                <a:latin typeface="Huawei Sans" panose="020C0503030203020204" pitchFamily="34" charset="0"/>
              </a:rPr>
              <a:t> | </a:t>
            </a:r>
            <a:r>
              <a:rPr lang="en-US" sz="1100" i="1">
                <a:latin typeface="Huawei Sans" panose="020C0503030203020204" pitchFamily="34" charset="0"/>
              </a:rPr>
              <a:t>ipv4-address</a:t>
            </a:r>
            <a:r>
              <a:rPr lang="en-US" sz="1100">
                <a:latin typeface="Huawei Sans" panose="020C0503030203020204" pitchFamily="34" charset="0"/>
              </a:rPr>
              <a:t> | </a:t>
            </a:r>
            <a:r>
              <a:rPr lang="en-US" sz="1100" i="1">
                <a:latin typeface="Huawei Sans" panose="020C0503030203020204" pitchFamily="34" charset="0"/>
              </a:rPr>
              <a:t>ipv6-address</a:t>
            </a:r>
            <a:r>
              <a:rPr lang="en-US" sz="1100">
                <a:latin typeface="Huawei Sans" panose="020C0503030203020204" pitchFamily="34" charset="0"/>
              </a:rPr>
              <a:t> } </a:t>
            </a:r>
            <a:r>
              <a:rPr lang="en-US" sz="1100" b="1">
                <a:latin typeface="Huawei Sans" panose="020C0503030203020204" pitchFamily="34" charset="0"/>
              </a:rPr>
              <a:t>keychain</a:t>
            </a:r>
            <a:r>
              <a:rPr lang="en-US" sz="1100">
                <a:latin typeface="Huawei Sans" panose="020C0503030203020204" pitchFamily="34" charset="0"/>
              </a:rPr>
              <a:t> </a:t>
            </a:r>
            <a:r>
              <a:rPr lang="en-US" sz="1100" i="1">
                <a:latin typeface="Huawei Sans" panose="020C0503030203020204" pitchFamily="34" charset="0"/>
              </a:rPr>
              <a:t>keychain-name</a:t>
            </a:r>
          </a:p>
          <a:p>
            <a:pPr lvl="1"/>
            <a:r>
              <a:rPr lang="en-US" b="0" i="1">
                <a:latin typeface="Huawei Sans" panose="020C0503030203020204" pitchFamily="34" charset="0"/>
              </a:rPr>
              <a:t>keychain-name</a:t>
            </a:r>
            <a:r>
              <a:rPr lang="en-US" b="0">
                <a:latin typeface="Huawei Sans" panose="020C0503030203020204" pitchFamily="34" charset="0"/>
              </a:rPr>
              <a:t>: specifies the name of a keychain. </a:t>
            </a:r>
            <a:r>
              <a:rPr lang="en-US">
                <a:latin typeface="Huawei Sans" panose="020C0503030203020204" pitchFamily="34" charset="0"/>
              </a:rPr>
              <a:t>The value is a string of 1 to 47 case-insensitive characters. </a:t>
            </a:r>
            <a:r>
              <a:rPr lang="en-US" b="0" i="0">
                <a:latin typeface="Huawei Sans" panose="020C0503030203020204" pitchFamily="34" charset="0"/>
              </a:rPr>
              <a:t>It cannot contain question marks (?). If spaces are used, the string must start and end with double quotation marks (").</a:t>
            </a:r>
          </a:p>
          <a:p>
            <a:pPr lvl="0"/>
            <a:endParaRPr lang="en-US" altLang="zh-CN" b="0" i="0" dirty="0" smtClean="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12795316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a:latin typeface="Huawei Sans" panose="020C0503030203020204" pitchFamily="34" charset="0"/>
              </a:rPr>
              <a:t>Command: </a:t>
            </a:r>
            <a:r>
              <a:rPr lang="en-US">
                <a:latin typeface="Huawei Sans" panose="020C0503030203020204" pitchFamily="34" charset="0"/>
                <a:cs typeface="Courier New" panose="02070309020205020404" pitchFamily="49" charset="0"/>
              </a:rPr>
              <a:t>[Huawei-bgp] </a:t>
            </a:r>
            <a:r>
              <a:rPr lang="en-US" b="1">
                <a:latin typeface="Huawei Sans" panose="020C0503030203020204" pitchFamily="34" charset="0"/>
              </a:rPr>
              <a:t>peer</a:t>
            </a:r>
            <a:r>
              <a:rPr lang="en-US">
                <a:latin typeface="Huawei Sans" panose="020C0503030203020204" pitchFamily="34" charset="0"/>
              </a:rPr>
              <a:t> { </a:t>
            </a:r>
            <a:r>
              <a:rPr lang="en-US" i="1">
                <a:latin typeface="Huawei Sans" panose="020C0503030203020204" pitchFamily="34" charset="0"/>
              </a:rPr>
              <a:t>group-name</a:t>
            </a:r>
            <a:r>
              <a:rPr lang="en-US">
                <a:latin typeface="Huawei Sans" panose="020C0503030203020204" pitchFamily="34" charset="0"/>
              </a:rPr>
              <a:t> | </a:t>
            </a:r>
            <a:r>
              <a:rPr lang="en-US" i="1">
                <a:latin typeface="Huawei Sans" panose="020C0503030203020204" pitchFamily="34" charset="0"/>
              </a:rPr>
              <a:t>ipv4-address</a:t>
            </a:r>
            <a:r>
              <a:rPr lang="en-US">
                <a:latin typeface="Huawei Sans" panose="020C0503030203020204" pitchFamily="34" charset="0"/>
              </a:rPr>
              <a:t> | </a:t>
            </a:r>
            <a:r>
              <a:rPr lang="en-US" i="1">
                <a:latin typeface="Huawei Sans" panose="020C0503030203020204" pitchFamily="34" charset="0"/>
              </a:rPr>
              <a:t>ipv6-address</a:t>
            </a:r>
            <a:r>
              <a:rPr lang="en-US">
                <a:latin typeface="Huawei Sans" panose="020C0503030203020204" pitchFamily="34" charset="0"/>
              </a:rPr>
              <a:t> } </a:t>
            </a:r>
            <a:r>
              <a:rPr lang="en-US" b="1">
                <a:latin typeface="Huawei Sans" panose="020C0503030203020204" pitchFamily="34" charset="0"/>
              </a:rPr>
              <a:t>valid-ttl-hops</a:t>
            </a:r>
            <a:r>
              <a:rPr lang="en-US">
                <a:latin typeface="Huawei Sans" panose="020C0503030203020204" pitchFamily="34" charset="0"/>
              </a:rPr>
              <a:t> [ </a:t>
            </a:r>
            <a:r>
              <a:rPr lang="en-US" i="1">
                <a:latin typeface="Huawei Sans" panose="020C0503030203020204" pitchFamily="34" charset="0"/>
              </a:rPr>
              <a:t>hops</a:t>
            </a:r>
            <a:r>
              <a:rPr lang="en-US">
                <a:latin typeface="Huawei Sans" panose="020C0503030203020204" pitchFamily="34" charset="0"/>
              </a:rPr>
              <a:t> ]</a:t>
            </a:r>
          </a:p>
          <a:p>
            <a:pPr lvl="1"/>
            <a:r>
              <a:rPr lang="en-US" b="0" i="1">
                <a:latin typeface="Huawei Sans" panose="020C0503030203020204" pitchFamily="34" charset="0"/>
              </a:rPr>
              <a:t>hops</a:t>
            </a:r>
            <a:r>
              <a:rPr lang="en-US" b="0">
                <a:latin typeface="Huawei Sans" panose="020C0503030203020204" pitchFamily="34" charset="0"/>
              </a:rPr>
              <a:t>: specifies the number of TTL hops to be checked. </a:t>
            </a:r>
            <a:r>
              <a:rPr lang="en-US">
                <a:latin typeface="Huawei Sans" panose="020C0503030203020204" pitchFamily="34" charset="0"/>
              </a:rPr>
              <a:t>The value is an integer ranging from 1 to 255. The default value is 255. </a:t>
            </a:r>
            <a:r>
              <a:rPr lang="en-US" b="0" i="0">
                <a:latin typeface="Huawei Sans" panose="020C0503030203020204" pitchFamily="34" charset="0"/>
              </a:rPr>
              <a:t>If you specify </a:t>
            </a:r>
            <a:r>
              <a:rPr lang="en-US" b="0" i="1">
                <a:latin typeface="Huawei Sans" panose="020C0503030203020204" pitchFamily="34" charset="0"/>
              </a:rPr>
              <a:t>hops</a:t>
            </a:r>
            <a:r>
              <a:rPr lang="en-US" b="0" i="0">
                <a:latin typeface="Huawei Sans" panose="020C0503030203020204" pitchFamily="34" charset="0"/>
              </a:rPr>
              <a:t>, the valid range of TTL values in the messages to be checked is [255 – </a:t>
            </a:r>
            <a:r>
              <a:rPr lang="en-US" b="0" i="1">
                <a:latin typeface="Huawei Sans" panose="020C0503030203020204" pitchFamily="34" charset="0"/>
              </a:rPr>
              <a:t>hops</a:t>
            </a:r>
            <a:r>
              <a:rPr lang="en-US" b="0" i="0">
                <a:latin typeface="Huawei Sans" panose="020C0503030203020204" pitchFamily="34" charset="0"/>
              </a:rPr>
              <a:t> + 1, 255].</a:t>
            </a: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a:latin typeface="Huawei Sans" panose="020C0503030203020204" pitchFamily="34" charset="0"/>
              </a:rPr>
              <a:t>Command: </a:t>
            </a:r>
            <a:r>
              <a:rPr lang="en-US" sz="1100">
                <a:latin typeface="Huawei Sans" panose="020C0503030203020204" pitchFamily="34" charset="0"/>
                <a:cs typeface="Courier New" panose="02070309020205020404" pitchFamily="49" charset="0"/>
              </a:rPr>
              <a:t>[Huawei] </a:t>
            </a:r>
            <a:r>
              <a:rPr lang="en-US" sz="1100" b="1">
                <a:latin typeface="Huawei Sans" panose="020C0503030203020204" pitchFamily="34" charset="0"/>
              </a:rPr>
              <a:t>gtsm default-action</a:t>
            </a:r>
            <a:r>
              <a:rPr lang="en-US" sz="1100">
                <a:latin typeface="Huawei Sans" panose="020C0503030203020204" pitchFamily="34" charset="0"/>
              </a:rPr>
              <a:t> { </a:t>
            </a:r>
            <a:r>
              <a:rPr lang="en-US" sz="1100" b="1">
                <a:latin typeface="Huawei Sans" panose="020C0503030203020204" pitchFamily="34" charset="0"/>
              </a:rPr>
              <a:t>drop</a:t>
            </a:r>
            <a:r>
              <a:rPr lang="en-US" sz="1100">
                <a:latin typeface="Huawei Sans" panose="020C0503030203020204" pitchFamily="34" charset="0"/>
              </a:rPr>
              <a:t> | </a:t>
            </a:r>
            <a:r>
              <a:rPr lang="en-US" sz="1100" b="1">
                <a:latin typeface="Huawei Sans" panose="020C0503030203020204" pitchFamily="34" charset="0"/>
              </a:rPr>
              <a:t>pass</a:t>
            </a:r>
            <a:r>
              <a:rPr lang="en-US" sz="1100">
                <a:latin typeface="Huawei Sans" panose="020C0503030203020204" pitchFamily="34" charset="0"/>
              </a:rPr>
              <a:t> }</a:t>
            </a:r>
          </a:p>
          <a:p>
            <a:pPr lvl="1"/>
            <a:r>
              <a:rPr lang="en-US" b="1" i="0">
                <a:latin typeface="Huawei Sans" panose="020C0503030203020204" pitchFamily="34" charset="0"/>
              </a:rPr>
              <a:t>drop</a:t>
            </a:r>
            <a:r>
              <a:rPr lang="en-US" i="0">
                <a:latin typeface="Huawei Sans" panose="020C0503030203020204" pitchFamily="34" charset="0"/>
              </a:rPr>
              <a:t>: indicates that the messages that do not match the GTSM policy cannot pass filtering and are dropped.</a:t>
            </a:r>
          </a:p>
          <a:p>
            <a:pPr lvl="1"/>
            <a:r>
              <a:rPr lang="en-US" b="1" i="0">
                <a:latin typeface="Huawei Sans" panose="020C0503030203020204" pitchFamily="34" charset="0"/>
              </a:rPr>
              <a:t>pass</a:t>
            </a:r>
            <a:r>
              <a:rPr lang="en-US" i="0">
                <a:latin typeface="Huawei Sans" panose="020C0503030203020204" pitchFamily="34" charset="0"/>
              </a:rPr>
              <a:t>: indicates that the messages that do not match the GTSM policy can pass filtering.</a:t>
            </a: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a:latin typeface="Huawei Sans" panose="020C0503030203020204" pitchFamily="34" charset="0"/>
              </a:rPr>
              <a:t>Command: </a:t>
            </a:r>
            <a:r>
              <a:rPr lang="en-US" sz="1100">
                <a:latin typeface="Huawei Sans" panose="020C0503030203020204" pitchFamily="34" charset="0"/>
                <a:cs typeface="Courier New" panose="02070309020205020404" pitchFamily="49" charset="0"/>
              </a:rPr>
              <a:t>[Huawei] </a:t>
            </a:r>
            <a:r>
              <a:rPr lang="en-US" sz="1100" b="1">
                <a:latin typeface="Huawei Sans" panose="020C0503030203020204" pitchFamily="34" charset="0"/>
              </a:rPr>
              <a:t>gtsm log drop-packet</a:t>
            </a:r>
            <a:r>
              <a:rPr lang="en-US" sz="1100">
                <a:latin typeface="Huawei Sans" panose="020C0503030203020204" pitchFamily="34" charset="0"/>
              </a:rPr>
              <a:t> </a:t>
            </a:r>
            <a:r>
              <a:rPr lang="en-US" sz="1100" b="1">
                <a:latin typeface="Huawei Sans" panose="020C0503030203020204" pitchFamily="34" charset="0"/>
              </a:rPr>
              <a:t>all</a:t>
            </a:r>
          </a:p>
          <a:p>
            <a:pPr lvl="1"/>
            <a:r>
              <a:rPr lang="en-US" b="1" i="0">
                <a:latin typeface="Huawei Sans" panose="020C0503030203020204" pitchFamily="34" charset="0"/>
              </a:rPr>
              <a:t>all</a:t>
            </a:r>
            <a:r>
              <a:rPr lang="en-US" i="0">
                <a:latin typeface="Huawei Sans" panose="020C0503030203020204" pitchFamily="34" charset="0"/>
              </a:rPr>
              <a:t>: indicates all boards.</a:t>
            </a: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71526580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a:latin typeface="Huawei Sans" panose="020C0503030203020204" pitchFamily="34" charset="0"/>
              </a:rPr>
              <a:t>As shown in the figure:</a:t>
            </a:r>
          </a:p>
          <a:p>
            <a:pPr lvl="1"/>
            <a:r>
              <a:rPr lang="en-US" dirty="0">
                <a:latin typeface="Huawei Sans" panose="020C0503030203020204" pitchFamily="34" charset="0"/>
              </a:rPr>
              <a:t>Assume that static routes are used or OSPF is used to ensure internal network reachability in AS 101. The configuration details are not provided here.</a:t>
            </a:r>
          </a:p>
          <a:p>
            <a:pPr lvl="1"/>
            <a:r>
              <a:rPr lang="en-US" dirty="0">
                <a:latin typeface="Huawei Sans" panose="020C0503030203020204" pitchFamily="34" charset="0"/>
              </a:rPr>
              <a:t>R1 advertises the route destined for the IP address of its </a:t>
            </a:r>
            <a:r>
              <a:rPr lang="en-US" dirty="0" smtClean="0">
                <a:latin typeface="Huawei Sans" panose="020C0503030203020204" pitchFamily="34" charset="0"/>
              </a:rPr>
              <a:t>loopback0 </a:t>
            </a:r>
            <a:r>
              <a:rPr lang="en-US" dirty="0">
                <a:latin typeface="Huawei Sans" panose="020C0503030203020204" pitchFamily="34" charset="0"/>
              </a:rPr>
              <a:t>interface to the BGP routing table.</a:t>
            </a: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133099329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95830589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37784024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03454391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00000"/>
              </a:lnSpc>
            </a:pPr>
            <a:r>
              <a:rPr lang="en-US" dirty="0">
                <a:latin typeface="Huawei Sans" panose="020C0503030203020204" pitchFamily="34" charset="0"/>
              </a:rPr>
              <a:t>RR-related roles:</a:t>
            </a:r>
          </a:p>
          <a:p>
            <a:pPr lvl="1">
              <a:lnSpc>
                <a:spcPct val="100000"/>
              </a:lnSpc>
            </a:pPr>
            <a:r>
              <a:rPr lang="en-US" dirty="0">
                <a:latin typeface="Huawei Sans" panose="020C0503030203020204" pitchFamily="34" charset="0"/>
              </a:rPr>
              <a:t>RR: BGP device that reflects the routes learned from an IBGP peer to other IBGP peers. An RR is similar to the designated router (DR) on an OSPF network.</a:t>
            </a:r>
          </a:p>
          <a:p>
            <a:pPr lvl="1">
              <a:lnSpc>
                <a:spcPct val="100000"/>
              </a:lnSpc>
            </a:pPr>
            <a:r>
              <a:rPr lang="en-US" dirty="0">
                <a:latin typeface="Huawei Sans" panose="020C0503030203020204" pitchFamily="34" charset="0"/>
              </a:rPr>
              <a:t>Client: IBGP peer whose routes are reflected by the RR to other IBGP peers. In an AS, clients only need to be directly connected to the RR.</a:t>
            </a:r>
          </a:p>
          <a:p>
            <a:pPr lvl="1">
              <a:lnSpc>
                <a:spcPct val="100000"/>
              </a:lnSpc>
            </a:pPr>
            <a:r>
              <a:rPr lang="en-US" dirty="0">
                <a:latin typeface="Huawei Sans" panose="020C0503030203020204" pitchFamily="34" charset="0"/>
              </a:rPr>
              <a:t>Non-client: IBGP device that is neither an RR nor a client. In an AS, full-mesh connections still must be established between non-clients and RRs, and between all non-clients.</a:t>
            </a:r>
          </a:p>
          <a:p>
            <a:pPr lvl="1">
              <a:lnSpc>
                <a:spcPct val="100000"/>
              </a:lnSpc>
            </a:pPr>
            <a:r>
              <a:rPr lang="en-US" dirty="0">
                <a:latin typeface="Huawei Sans" panose="020C0503030203020204" pitchFamily="34" charset="0"/>
              </a:rPr>
              <a:t>Originator: device that originates routes in an AS. The </a:t>
            </a:r>
            <a:r>
              <a:rPr lang="en-US" dirty="0" err="1">
                <a:latin typeface="Huawei Sans" panose="020C0503030203020204" pitchFamily="34" charset="0"/>
              </a:rPr>
              <a:t>Originator_ID</a:t>
            </a:r>
            <a:r>
              <a:rPr lang="en-US" dirty="0">
                <a:latin typeface="Huawei Sans" panose="020C0503030203020204" pitchFamily="34" charset="0"/>
              </a:rPr>
              <a:t> attribute is used to prevent routing loops in a cluster.</a:t>
            </a:r>
          </a:p>
          <a:p>
            <a:pPr lvl="1">
              <a:lnSpc>
                <a:spcPct val="100000"/>
              </a:lnSpc>
            </a:pPr>
            <a:r>
              <a:rPr lang="en-US" dirty="0">
                <a:latin typeface="Huawei Sans" panose="020C0503030203020204" pitchFamily="34" charset="0"/>
              </a:rPr>
              <a:t>Cluster: a set of RRs and their clients. The </a:t>
            </a:r>
            <a:r>
              <a:rPr lang="en-US" dirty="0" err="1">
                <a:latin typeface="Huawei Sans" panose="020C0503030203020204" pitchFamily="34" charset="0"/>
              </a:rPr>
              <a:t>Cluster_List</a:t>
            </a:r>
            <a:r>
              <a:rPr lang="en-US" dirty="0">
                <a:latin typeface="Huawei Sans" panose="020C0503030203020204" pitchFamily="34" charset="0"/>
              </a:rPr>
              <a:t> attribute is used to prevent routing loops between clusters.</a:t>
            </a:r>
          </a:p>
          <a:p>
            <a:pPr lvl="0">
              <a:lnSpc>
                <a:spcPct val="100000"/>
              </a:lnSpc>
            </a:pPr>
            <a:r>
              <a:rPr lang="en-US" dirty="0">
                <a:latin typeface="Huawei Sans" panose="020C0503030203020204" pitchFamily="34" charset="0"/>
              </a:rPr>
              <a:t>When configuring a BGP router as an RR, you also need to specify a client of the RR. A client does not need to be configured because it is not aware that an RR exists on the network.</a:t>
            </a:r>
          </a:p>
          <a:p>
            <a:pPr lvl="0">
              <a:lnSpc>
                <a:spcPct val="100000"/>
              </a:lnSpc>
            </a:pPr>
            <a:r>
              <a:rPr lang="en-US" dirty="0">
                <a:latin typeface="Huawei Sans" panose="020C0503030203020204" pitchFamily="34" charset="0"/>
              </a:rPr>
              <a:t>Rules for an RR to advertise routes:</a:t>
            </a:r>
          </a:p>
          <a:p>
            <a:pPr lvl="1">
              <a:lnSpc>
                <a:spcPct val="100000"/>
              </a:lnSpc>
            </a:pPr>
            <a:r>
              <a:rPr lang="en-US" dirty="0">
                <a:latin typeface="Huawei Sans" panose="020C0503030203020204" pitchFamily="34" charset="0"/>
              </a:rPr>
              <a:t>After learning routes from non-clients, the RR selects and advertises the optimal route to all its clients.</a:t>
            </a:r>
          </a:p>
          <a:p>
            <a:pPr lvl="1">
              <a:lnSpc>
                <a:spcPct val="100000"/>
              </a:lnSpc>
            </a:pPr>
            <a:r>
              <a:rPr lang="en-US" dirty="0">
                <a:latin typeface="Huawei Sans" panose="020C0503030203020204" pitchFamily="34" charset="0"/>
              </a:rPr>
              <a:t>After learning routes from clients, the RR selects and advertises the optimal route to all its non-clients and clients (except the originating client).</a:t>
            </a:r>
          </a:p>
          <a:p>
            <a:pPr lvl="1">
              <a:lnSpc>
                <a:spcPct val="100000"/>
              </a:lnSpc>
            </a:pPr>
            <a:r>
              <a:rPr lang="en-US" dirty="0">
                <a:latin typeface="Huawei Sans" panose="020C0503030203020204" pitchFamily="34" charset="0"/>
              </a:rPr>
              <a:t>After learning routes learned from EBGP peers, the RR selects and advertises the optimal route to all its clients and non-clients.</a:t>
            </a: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299997549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lvl="0"/>
            <a:endParaRPr lang="zh-CN" altLang="en-US" dirty="0">
              <a:latin typeface="Huawei Sans" panose="020C0503030203020204" pitchFamily="34" charset="0"/>
            </a:endParaRPr>
          </a:p>
        </p:txBody>
      </p:sp>
    </p:spTree>
    <p:extLst>
      <p:ext uri="{BB962C8B-B14F-4D97-AF65-F5344CB8AC3E}">
        <p14:creationId xmlns:p14="http://schemas.microsoft.com/office/powerpoint/2010/main" val="94530035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lvl="0"/>
            <a:endParaRPr lang="zh-CN" altLang="en-US" dirty="0">
              <a:latin typeface="Huawei Sans" panose="020C0503030203020204" pitchFamily="34" charset="0"/>
            </a:endParaRPr>
          </a:p>
        </p:txBody>
      </p:sp>
    </p:spTree>
    <p:extLst>
      <p:ext uri="{BB962C8B-B14F-4D97-AF65-F5344CB8AC3E}">
        <p14:creationId xmlns:p14="http://schemas.microsoft.com/office/powerpoint/2010/main" val="12105974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71407703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lvl="0"/>
            <a:r>
              <a:rPr lang="en-US" dirty="0">
                <a:latin typeface="Huawei Sans" panose="020C0503030203020204" pitchFamily="34" charset="0"/>
              </a:rPr>
              <a:t>The route advertisement rules for hierarchical RR networking are the same as those </a:t>
            </a:r>
            <a:r>
              <a:rPr lang="en-US">
                <a:latin typeface="Huawei Sans" panose="020C0503030203020204" pitchFamily="34" charset="0"/>
              </a:rPr>
              <a:t>for </a:t>
            </a:r>
            <a:r>
              <a:rPr lang="en-US" smtClean="0">
                <a:latin typeface="Huawei Sans" panose="020C0503030203020204" pitchFamily="34" charset="0"/>
              </a:rPr>
              <a:t>single-cluster </a:t>
            </a:r>
            <a:r>
              <a:rPr lang="en-US" dirty="0">
                <a:latin typeface="Huawei Sans" panose="020C0503030203020204" pitchFamily="34" charset="0"/>
              </a:rPr>
              <a:t>RR networking.</a:t>
            </a:r>
          </a:p>
          <a:p>
            <a:pPr lvl="0"/>
            <a:r>
              <a:rPr lang="en-US" dirty="0">
                <a:latin typeface="Huawei Sans" panose="020C0503030203020204" pitchFamily="34" charset="0"/>
              </a:rPr>
              <a:t>The following factors need to be considered for hierarchical RR design:</a:t>
            </a:r>
          </a:p>
          <a:p>
            <a:pPr lvl="1"/>
            <a:r>
              <a:rPr lang="en-US" dirty="0">
                <a:latin typeface="Huawei Sans" panose="020C0503030203020204" pitchFamily="34" charset="0"/>
              </a:rPr>
              <a:t>Size of the top-layer full-mesh topology: If the number of full-mesh IBGP connections has exceeded the management capacity, hierarchical RR networking can be deployed.</a:t>
            </a:r>
          </a:p>
          <a:p>
            <a:pPr lvl="1"/>
            <a:r>
              <a:rPr lang="en-US" dirty="0">
                <a:latin typeface="Huawei Sans" panose="020C0503030203020204" pitchFamily="34" charset="0"/>
              </a:rPr>
              <a:t>Number of alternate paths: This factor affects load balancing and resource consumption. More layers reduce the number of links for load balancing but require fewer router resources.</a:t>
            </a:r>
          </a:p>
        </p:txBody>
      </p:sp>
    </p:spTree>
    <p:extLst>
      <p:ext uri="{BB962C8B-B14F-4D97-AF65-F5344CB8AC3E}">
        <p14:creationId xmlns:p14="http://schemas.microsoft.com/office/powerpoint/2010/main" val="240293238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5223051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3953656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228600" lvl="0" indent="-228600">
              <a:buFont typeface="+mj-lt"/>
              <a:buAutoNum type="arabicPeriod"/>
            </a:pPr>
            <a:r>
              <a:rPr lang="en-US" dirty="0" smtClean="0">
                <a:latin typeface="Huawei Sans" panose="020C0503030203020204" pitchFamily="34" charset="0"/>
              </a:rPr>
              <a:t>D</a:t>
            </a:r>
            <a:endParaRPr lang="en-US" dirty="0">
              <a:latin typeface="Huawei Sans" panose="020C0503030203020204" pitchFamily="34" charset="0"/>
            </a:endParaRPr>
          </a:p>
          <a:p>
            <a:pPr marL="228600" lvl="0" indent="-228600">
              <a:buFont typeface="+mj-lt"/>
              <a:buAutoNum type="arabicPeriod"/>
            </a:pPr>
            <a:r>
              <a:rPr lang="en-US" dirty="0">
                <a:latin typeface="Huawei Sans" panose="020C0503030203020204" pitchFamily="34" charset="0"/>
              </a:rPr>
              <a:t>A</a:t>
            </a:r>
            <a:endParaRPr lang="en-US" dirty="0">
              <a:latin typeface="Huawei Sans" panose="020C0503030203020204" pitchFamily="34" charset="0"/>
            </a:endParaRPr>
          </a:p>
          <a:p>
            <a:pPr marL="228600" lvl="0" indent="-228600">
              <a:buFont typeface="+mj-lt"/>
              <a:buAutoNum type="arabicPeriod"/>
            </a:pPr>
            <a:r>
              <a:rPr lang="en-US" dirty="0">
                <a:latin typeface="Huawei Sans" panose="020C0503030203020204" pitchFamily="34" charset="0"/>
              </a:rPr>
              <a:t>A</a:t>
            </a:r>
          </a:p>
        </p:txBody>
      </p:sp>
    </p:spTree>
    <p:extLst>
      <p:ext uri="{BB962C8B-B14F-4D97-AF65-F5344CB8AC3E}">
        <p14:creationId xmlns:p14="http://schemas.microsoft.com/office/powerpoint/2010/main" val="139100115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27330007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4235424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a:latin typeface="Huawei Sans" panose="020C0503030203020204" pitchFamily="34" charset="0"/>
              </a:rPr>
              <a:t>As shown in the figure:</a:t>
            </a:r>
          </a:p>
          <a:p>
            <a:pPr lvl="1"/>
            <a:r>
              <a:rPr lang="en-US">
                <a:latin typeface="Huawei Sans" panose="020C0503030203020204" pitchFamily="34" charset="0"/>
              </a:rPr>
              <a:t>R1 and R2 reside in AS 101, and establish an IBGP peer relationship with each other. R3 and R4 reside in AS 102, and each establishes an EBGP peer relationship with R2.</a:t>
            </a:r>
          </a:p>
          <a:p>
            <a:pPr lvl="1"/>
            <a:r>
              <a:rPr lang="en-US">
                <a:latin typeface="Huawei Sans" panose="020C0503030203020204" pitchFamily="34" charset="0"/>
              </a:rPr>
              <a:t>R1 is directly connected to three network segments: Net1, Net2, and Net3. R1 advertises routes to the three network segments to its BGP routing table.</a:t>
            </a:r>
          </a:p>
          <a:p>
            <a:pPr lvl="1"/>
            <a:r>
              <a:rPr lang="en-US">
                <a:latin typeface="Huawei Sans" panose="020C0503030203020204" pitchFamily="34" charset="0"/>
              </a:rPr>
              <a:t>R2 can filter out the Net2 route through BGP route control so that R2's BGP routing table does not contain the Net2 route.</a:t>
            </a:r>
          </a:p>
          <a:p>
            <a:pPr lvl="1"/>
            <a:r>
              <a:rPr lang="en-US">
                <a:latin typeface="Huawei Sans" panose="020C0503030203020204" pitchFamily="34" charset="0"/>
              </a:rPr>
              <a:t>R3 and R4 can implement BGP route control by modifying the attributes of the Net1 and Net3 routes, respectively. In this way, when a device in AS 102 accesses Net1, R3 is preferentially selected as the egress device; when the device accesses Net3, R4 is preferentially selected as the egress device.</a:t>
            </a:r>
          </a:p>
          <a:p>
            <a:pPr lvl="0"/>
            <a:r>
              <a:rPr lang="en-US">
                <a:latin typeface="Huawei Sans" panose="020C0503030203020204" pitchFamily="34" charset="0"/>
              </a:rPr>
              <a:t>Note: For details about the ACL, IP prefix list, filter-policy, route-policy, and BGP path attributes, see the "HCIP-Datacom-Core Technology" course.</a:t>
            </a:r>
          </a:p>
        </p:txBody>
      </p:sp>
    </p:spTree>
    <p:extLst>
      <p:ext uri="{BB962C8B-B14F-4D97-AF65-F5344CB8AC3E}">
        <p14:creationId xmlns:p14="http://schemas.microsoft.com/office/powerpoint/2010/main" val="39307460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a:latin typeface="Huawei Sans" panose="020C0503030203020204" pitchFamily="34" charset="0"/>
              </a:rPr>
              <a:t>A regex has the following functions:</a:t>
            </a:r>
          </a:p>
          <a:p>
            <a:pPr lvl="1"/>
            <a:r>
              <a:rPr lang="en-US">
                <a:latin typeface="Huawei Sans" panose="020C0503030203020204" pitchFamily="34" charset="0"/>
              </a:rPr>
              <a:t>Checks and obtains the sub-character string that matches a specific rule in the character string.</a:t>
            </a:r>
          </a:p>
          <a:p>
            <a:pPr lvl="1"/>
            <a:r>
              <a:rPr lang="en-US">
                <a:latin typeface="Huawei Sans" panose="020C0503030203020204" pitchFamily="34" charset="0"/>
              </a:rPr>
              <a:t>Replaces the character string based on matching rules.</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38521824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a:latin typeface="Huawei Sans" panose="020C0503030203020204" pitchFamily="34" charset="0"/>
              </a:rPr>
              <a:t>Note: The parentheses () can be used to define the scope and priority of an operator. For example, gr(a|e)y is equivalent to gray|grey.</a:t>
            </a:r>
          </a:p>
        </p:txBody>
      </p:sp>
    </p:spTree>
    <p:extLst>
      <p:ext uri="{BB962C8B-B14F-4D97-AF65-F5344CB8AC3E}">
        <p14:creationId xmlns:p14="http://schemas.microsoft.com/office/powerpoint/2010/main" val="25823957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32437" y="4596396"/>
            <a:ext cx="5932800" cy="5330241"/>
          </a:xfrm>
        </p:spPr>
        <p:txBody>
          <a:bodyPr/>
          <a:lstStyle/>
          <a:p>
            <a:pPr>
              <a:lnSpc>
                <a:spcPct val="100000"/>
              </a:lnSpc>
              <a:spcAft>
                <a:spcPts val="300"/>
              </a:spcAft>
            </a:pPr>
            <a:r>
              <a:rPr lang="en-US" dirty="0">
                <a:latin typeface="Huawei Sans" panose="020C0503030203020204" pitchFamily="34" charset="0"/>
              </a:rPr>
              <a:t>Quiz:</a:t>
            </a:r>
          </a:p>
          <a:p>
            <a:pPr>
              <a:lnSpc>
                <a:spcPct val="100000"/>
              </a:lnSpc>
              <a:spcAft>
                <a:spcPts val="300"/>
              </a:spcAft>
            </a:pPr>
            <a:r>
              <a:rPr lang="en-US" dirty="0">
                <a:latin typeface="Huawei Sans" panose="020C0503030203020204" pitchFamily="34" charset="0"/>
              </a:rPr>
              <a:t>Type 1:</a:t>
            </a:r>
          </a:p>
          <a:p>
            <a:pPr lvl="1">
              <a:lnSpc>
                <a:spcPct val="100000"/>
              </a:lnSpc>
              <a:spcAft>
                <a:spcPts val="300"/>
              </a:spcAft>
            </a:pPr>
            <a:r>
              <a:rPr lang="en-US" b="1" dirty="0">
                <a:latin typeface="Huawei Sans" panose="020C0503030203020204" pitchFamily="34" charset="0"/>
              </a:rPr>
              <a:t>^a.$</a:t>
            </a:r>
            <a:r>
              <a:rPr lang="en-US" dirty="0">
                <a:latin typeface="Huawei Sans" panose="020C0503030203020204" pitchFamily="34" charset="0"/>
              </a:rPr>
              <a:t>: matches a character string that starts with the character a and ends with any single character, for example, a0, a!, ax, and so on.</a:t>
            </a:r>
          </a:p>
          <a:p>
            <a:pPr lvl="1">
              <a:lnSpc>
                <a:spcPct val="100000"/>
              </a:lnSpc>
              <a:spcAft>
                <a:spcPts val="300"/>
              </a:spcAft>
            </a:pPr>
            <a:r>
              <a:rPr lang="en-US" b="1" dirty="0">
                <a:latin typeface="Huawei Sans" panose="020C0503030203020204" pitchFamily="34" charset="0"/>
              </a:rPr>
              <a:t>^100_</a:t>
            </a:r>
            <a:r>
              <a:rPr lang="en-US" dirty="0">
                <a:latin typeface="Huawei Sans" panose="020C0503030203020204" pitchFamily="34" charset="0"/>
              </a:rPr>
              <a:t>: matches a character string starting with 100, for example, 100, 100 200, 100 300 400, and so on.</a:t>
            </a:r>
          </a:p>
          <a:p>
            <a:pPr lvl="1">
              <a:lnSpc>
                <a:spcPct val="100000"/>
              </a:lnSpc>
              <a:spcAft>
                <a:spcPts val="300"/>
              </a:spcAft>
            </a:pPr>
            <a:r>
              <a:rPr lang="en-US" b="1" dirty="0">
                <a:latin typeface="Huawei Sans" panose="020C0503030203020204" pitchFamily="34" charset="0"/>
              </a:rPr>
              <a:t>^100$</a:t>
            </a:r>
            <a:r>
              <a:rPr lang="en-US" dirty="0">
                <a:latin typeface="Huawei Sans" panose="020C0503030203020204" pitchFamily="34" charset="0"/>
              </a:rPr>
              <a:t>: matches only 100.</a:t>
            </a:r>
          </a:p>
          <a:p>
            <a:pPr lvl="1">
              <a:lnSpc>
                <a:spcPct val="100000"/>
              </a:lnSpc>
              <a:spcAft>
                <a:spcPts val="300"/>
              </a:spcAft>
            </a:pPr>
            <a:r>
              <a:rPr lang="en-US" b="1" dirty="0">
                <a:latin typeface="Huawei Sans" panose="020C0503030203020204" pitchFamily="34" charset="0"/>
              </a:rPr>
              <a:t>100$|400$</a:t>
            </a:r>
            <a:r>
              <a:rPr lang="en-US" dirty="0">
                <a:latin typeface="Huawei Sans" panose="020C0503030203020204" pitchFamily="34" charset="0"/>
              </a:rPr>
              <a:t>: matches a character string ending with 100 or 400, for example, 100, 1400, 300 400, and so on.</a:t>
            </a:r>
          </a:p>
          <a:p>
            <a:pPr lvl="1">
              <a:lnSpc>
                <a:spcPct val="100000"/>
              </a:lnSpc>
              <a:spcAft>
                <a:spcPts val="300"/>
              </a:spcAft>
            </a:pPr>
            <a:r>
              <a:rPr lang="en-US" b="1" dirty="0">
                <a:latin typeface="Huawei Sans" panose="020C0503030203020204" pitchFamily="34" charset="0"/>
              </a:rPr>
              <a:t>^\(65000\)$</a:t>
            </a:r>
            <a:r>
              <a:rPr lang="en-US" dirty="0">
                <a:latin typeface="Huawei Sans" panose="020C0503030203020204" pitchFamily="34" charset="0"/>
              </a:rPr>
              <a:t>: matches (65000) only.</a:t>
            </a:r>
          </a:p>
          <a:p>
            <a:pPr lvl="0">
              <a:lnSpc>
                <a:spcPct val="100000"/>
              </a:lnSpc>
              <a:spcAft>
                <a:spcPts val="300"/>
              </a:spcAft>
            </a:pPr>
            <a:r>
              <a:rPr lang="en-US" dirty="0">
                <a:latin typeface="Huawei Sans" panose="020C0503030203020204" pitchFamily="34" charset="0"/>
              </a:rPr>
              <a:t>Type 2:</a:t>
            </a:r>
          </a:p>
          <a:p>
            <a:pPr lvl="1">
              <a:lnSpc>
                <a:spcPct val="100000"/>
              </a:lnSpc>
              <a:spcAft>
                <a:spcPts val="300"/>
              </a:spcAft>
            </a:pPr>
            <a:r>
              <a:rPr lang="en-US" b="1" dirty="0" err="1">
                <a:latin typeface="Huawei Sans" panose="020C0503030203020204" pitchFamily="34" charset="0"/>
              </a:rPr>
              <a:t>abc</a:t>
            </a:r>
            <a:r>
              <a:rPr lang="en-US" b="1" dirty="0">
                <a:latin typeface="Huawei Sans" panose="020C0503030203020204" pitchFamily="34" charset="0"/>
              </a:rPr>
              <a:t>*d</a:t>
            </a:r>
            <a:r>
              <a:rPr lang="en-US" dirty="0">
                <a:latin typeface="Huawei Sans" panose="020C0503030203020204" pitchFamily="34" charset="0"/>
              </a:rPr>
              <a:t>: matches the character c zero or multiple times, for example, </a:t>
            </a:r>
            <a:r>
              <a:rPr lang="en-US" dirty="0" err="1">
                <a:latin typeface="Huawei Sans" panose="020C0503030203020204" pitchFamily="34" charset="0"/>
              </a:rPr>
              <a:t>abd</a:t>
            </a:r>
            <a:r>
              <a:rPr lang="en-US" dirty="0">
                <a:latin typeface="Huawei Sans" panose="020C0503030203020204" pitchFamily="34" charset="0"/>
              </a:rPr>
              <a:t>, </a:t>
            </a:r>
            <a:r>
              <a:rPr lang="en-US" dirty="0" err="1">
                <a:latin typeface="Huawei Sans" panose="020C0503030203020204" pitchFamily="34" charset="0"/>
              </a:rPr>
              <a:t>abcd</a:t>
            </a:r>
            <a:r>
              <a:rPr lang="en-US" dirty="0">
                <a:latin typeface="Huawei Sans" panose="020C0503030203020204" pitchFamily="34" charset="0"/>
              </a:rPr>
              <a:t>, </a:t>
            </a:r>
            <a:r>
              <a:rPr lang="en-US" dirty="0" err="1">
                <a:latin typeface="Huawei Sans" panose="020C0503030203020204" pitchFamily="34" charset="0"/>
              </a:rPr>
              <a:t>abccd</a:t>
            </a:r>
            <a:r>
              <a:rPr lang="en-US" dirty="0">
                <a:latin typeface="Huawei Sans" panose="020C0503030203020204" pitchFamily="34" charset="0"/>
              </a:rPr>
              <a:t>, </a:t>
            </a:r>
            <a:r>
              <a:rPr lang="en-US" dirty="0" err="1">
                <a:latin typeface="Huawei Sans" panose="020C0503030203020204" pitchFamily="34" charset="0"/>
              </a:rPr>
              <a:t>abcccd</a:t>
            </a:r>
            <a:r>
              <a:rPr lang="en-US" dirty="0">
                <a:latin typeface="Huawei Sans" panose="020C0503030203020204" pitchFamily="34" charset="0"/>
              </a:rPr>
              <a:t>, </a:t>
            </a:r>
            <a:r>
              <a:rPr lang="en-US" dirty="0" err="1">
                <a:latin typeface="Huawei Sans" panose="020C0503030203020204" pitchFamily="34" charset="0"/>
              </a:rPr>
              <a:t>abccccdef</a:t>
            </a:r>
            <a:r>
              <a:rPr lang="en-US" dirty="0">
                <a:latin typeface="Huawei Sans" panose="020C0503030203020204" pitchFamily="34" charset="0"/>
              </a:rPr>
              <a:t>, and so on.</a:t>
            </a:r>
          </a:p>
          <a:p>
            <a:pPr lvl="1">
              <a:lnSpc>
                <a:spcPct val="100000"/>
              </a:lnSpc>
              <a:spcAft>
                <a:spcPts val="300"/>
              </a:spcAft>
            </a:pPr>
            <a:r>
              <a:rPr lang="en-US" b="1" dirty="0" err="1">
                <a:latin typeface="Huawei Sans" panose="020C0503030203020204" pitchFamily="34" charset="0"/>
              </a:rPr>
              <a:t>abc+d</a:t>
            </a:r>
            <a:r>
              <a:rPr lang="en-US" dirty="0">
                <a:latin typeface="Huawei Sans" panose="020C0503030203020204" pitchFamily="34" charset="0"/>
              </a:rPr>
              <a:t>: matches the character c once or multiple times, for example, </a:t>
            </a:r>
            <a:r>
              <a:rPr lang="en-US" dirty="0" err="1">
                <a:latin typeface="Huawei Sans" panose="020C0503030203020204" pitchFamily="34" charset="0"/>
              </a:rPr>
              <a:t>abcd</a:t>
            </a:r>
            <a:r>
              <a:rPr lang="en-US" dirty="0">
                <a:latin typeface="Huawei Sans" panose="020C0503030203020204" pitchFamily="34" charset="0"/>
              </a:rPr>
              <a:t>, </a:t>
            </a:r>
            <a:r>
              <a:rPr lang="en-US" dirty="0" err="1">
                <a:latin typeface="Huawei Sans" panose="020C0503030203020204" pitchFamily="34" charset="0"/>
              </a:rPr>
              <a:t>abccd</a:t>
            </a:r>
            <a:r>
              <a:rPr lang="en-US" dirty="0">
                <a:latin typeface="Huawei Sans" panose="020C0503030203020204" pitchFamily="34" charset="0"/>
              </a:rPr>
              <a:t>, </a:t>
            </a:r>
            <a:r>
              <a:rPr lang="en-US" dirty="0" err="1">
                <a:latin typeface="Huawei Sans" panose="020C0503030203020204" pitchFamily="34" charset="0"/>
              </a:rPr>
              <a:t>abcccd</a:t>
            </a:r>
            <a:r>
              <a:rPr lang="en-US" dirty="0">
                <a:latin typeface="Huawei Sans" panose="020C0503030203020204" pitchFamily="34" charset="0"/>
              </a:rPr>
              <a:t>, </a:t>
            </a:r>
            <a:r>
              <a:rPr lang="en-US" dirty="0" err="1">
                <a:latin typeface="Huawei Sans" panose="020C0503030203020204" pitchFamily="34" charset="0"/>
              </a:rPr>
              <a:t>abccccdef</a:t>
            </a:r>
            <a:r>
              <a:rPr lang="en-US" dirty="0">
                <a:latin typeface="Huawei Sans" panose="020C0503030203020204" pitchFamily="34" charset="0"/>
              </a:rPr>
              <a:t>, and so on.</a:t>
            </a:r>
          </a:p>
          <a:p>
            <a:pPr lvl="1">
              <a:lnSpc>
                <a:spcPct val="100000"/>
              </a:lnSpc>
              <a:spcAft>
                <a:spcPts val="300"/>
              </a:spcAft>
            </a:pPr>
            <a:r>
              <a:rPr lang="en-US" b="1" dirty="0" err="1">
                <a:latin typeface="Huawei Sans" panose="020C0503030203020204" pitchFamily="34" charset="0"/>
              </a:rPr>
              <a:t>abc?d</a:t>
            </a:r>
            <a:r>
              <a:rPr lang="en-US" dirty="0">
                <a:latin typeface="Huawei Sans" panose="020C0503030203020204" pitchFamily="34" charset="0"/>
              </a:rPr>
              <a:t>: matches the character c zero times or once, for example, </a:t>
            </a:r>
            <a:r>
              <a:rPr lang="en-US" dirty="0" err="1">
                <a:latin typeface="Huawei Sans" panose="020C0503030203020204" pitchFamily="34" charset="0"/>
              </a:rPr>
              <a:t>abd</a:t>
            </a:r>
            <a:r>
              <a:rPr lang="en-US" dirty="0">
                <a:latin typeface="Huawei Sans" panose="020C0503030203020204" pitchFamily="34" charset="0"/>
              </a:rPr>
              <a:t>, </a:t>
            </a:r>
            <a:r>
              <a:rPr lang="en-US" dirty="0" err="1">
                <a:latin typeface="Huawei Sans" panose="020C0503030203020204" pitchFamily="34" charset="0"/>
              </a:rPr>
              <a:t>abcd</a:t>
            </a:r>
            <a:r>
              <a:rPr lang="en-US" dirty="0">
                <a:latin typeface="Huawei Sans" panose="020C0503030203020204" pitchFamily="34" charset="0"/>
              </a:rPr>
              <a:t>, </a:t>
            </a:r>
            <a:r>
              <a:rPr lang="en-US" dirty="0" err="1">
                <a:latin typeface="Huawei Sans" panose="020C0503030203020204" pitchFamily="34" charset="0"/>
              </a:rPr>
              <a:t>abcdef</a:t>
            </a:r>
            <a:r>
              <a:rPr lang="en-US" dirty="0">
                <a:latin typeface="Huawei Sans" panose="020C0503030203020204" pitchFamily="34" charset="0"/>
              </a:rPr>
              <a:t>, and so on.</a:t>
            </a:r>
          </a:p>
          <a:p>
            <a:pPr lvl="1">
              <a:lnSpc>
                <a:spcPct val="100000"/>
              </a:lnSpc>
              <a:spcAft>
                <a:spcPts val="300"/>
              </a:spcAft>
            </a:pPr>
            <a:r>
              <a:rPr lang="en-US" b="1" dirty="0">
                <a:latin typeface="Huawei Sans" panose="020C0503030203020204" pitchFamily="34" charset="0"/>
              </a:rPr>
              <a:t>a(</a:t>
            </a:r>
            <a:r>
              <a:rPr lang="en-US" b="1" dirty="0" err="1">
                <a:latin typeface="Huawei Sans" panose="020C0503030203020204" pitchFamily="34" charset="0"/>
              </a:rPr>
              <a:t>bc</a:t>
            </a:r>
            <a:r>
              <a:rPr lang="en-US" b="1" dirty="0">
                <a:latin typeface="Huawei Sans" panose="020C0503030203020204" pitchFamily="34" charset="0"/>
              </a:rPr>
              <a:t>)?d</a:t>
            </a:r>
            <a:r>
              <a:rPr lang="en-US" dirty="0">
                <a:latin typeface="Huawei Sans" panose="020C0503030203020204" pitchFamily="34" charset="0"/>
              </a:rPr>
              <a:t>: matches the character string </a:t>
            </a:r>
            <a:r>
              <a:rPr lang="en-US" dirty="0" err="1">
                <a:latin typeface="Huawei Sans" panose="020C0503030203020204" pitchFamily="34" charset="0"/>
              </a:rPr>
              <a:t>bc</a:t>
            </a:r>
            <a:r>
              <a:rPr lang="en-US" dirty="0">
                <a:latin typeface="Huawei Sans" panose="020C0503030203020204" pitchFamily="34" charset="0"/>
              </a:rPr>
              <a:t> zero times or once, for example, ad, </a:t>
            </a:r>
            <a:r>
              <a:rPr lang="en-US" dirty="0" err="1">
                <a:latin typeface="Huawei Sans" panose="020C0503030203020204" pitchFamily="34" charset="0"/>
              </a:rPr>
              <a:t>abcd</a:t>
            </a:r>
            <a:r>
              <a:rPr lang="en-US" dirty="0">
                <a:latin typeface="Huawei Sans" panose="020C0503030203020204" pitchFamily="34" charset="0"/>
              </a:rPr>
              <a:t>, </a:t>
            </a:r>
            <a:r>
              <a:rPr lang="en-US" dirty="0" err="1">
                <a:latin typeface="Huawei Sans" panose="020C0503030203020204" pitchFamily="34" charset="0"/>
              </a:rPr>
              <a:t>aaabcdef</a:t>
            </a:r>
            <a:r>
              <a:rPr lang="en-US" dirty="0">
                <a:latin typeface="Huawei Sans" panose="020C0503030203020204" pitchFamily="34" charset="0"/>
              </a:rPr>
              <a:t>, and so on.</a:t>
            </a:r>
          </a:p>
          <a:p>
            <a:pPr lvl="0">
              <a:lnSpc>
                <a:spcPct val="100000"/>
              </a:lnSpc>
              <a:spcAft>
                <a:spcPts val="300"/>
              </a:spcAft>
            </a:pPr>
            <a:r>
              <a:rPr lang="en-US" dirty="0">
                <a:latin typeface="Huawei Sans" panose="020C0503030203020204" pitchFamily="34" charset="0"/>
              </a:rPr>
              <a:t>Type 3:</a:t>
            </a:r>
          </a:p>
          <a:p>
            <a:pPr lvl="1">
              <a:lnSpc>
                <a:spcPct val="100000"/>
              </a:lnSpc>
              <a:spcAft>
                <a:spcPts val="300"/>
              </a:spcAft>
            </a:pPr>
            <a:r>
              <a:rPr lang="en-US" b="1" dirty="0">
                <a:latin typeface="Huawei Sans" panose="020C0503030203020204" pitchFamily="34" charset="0"/>
              </a:rPr>
              <a:t>[</a:t>
            </a:r>
            <a:r>
              <a:rPr lang="en-US" b="1" dirty="0" err="1">
                <a:latin typeface="Huawei Sans" panose="020C0503030203020204" pitchFamily="34" charset="0"/>
              </a:rPr>
              <a:t>abcd</a:t>
            </a:r>
            <a:r>
              <a:rPr lang="en-US" b="1" dirty="0">
                <a:latin typeface="Huawei Sans" panose="020C0503030203020204" pitchFamily="34" charset="0"/>
              </a:rPr>
              <a:t>]</a:t>
            </a:r>
            <a:r>
              <a:rPr lang="en-US" dirty="0">
                <a:latin typeface="Huawei Sans" panose="020C0503030203020204" pitchFamily="34" charset="0"/>
              </a:rPr>
              <a:t>: matches any character in the string </a:t>
            </a:r>
            <a:r>
              <a:rPr lang="en-US" dirty="0" err="1">
                <a:latin typeface="Huawei Sans" panose="020C0503030203020204" pitchFamily="34" charset="0"/>
              </a:rPr>
              <a:t>abcd</a:t>
            </a:r>
            <a:r>
              <a:rPr lang="en-US" dirty="0">
                <a:latin typeface="Huawei Sans" panose="020C0503030203020204" pitchFamily="34" charset="0"/>
              </a:rPr>
              <a:t>, for example, ax, b!, </a:t>
            </a:r>
            <a:r>
              <a:rPr lang="en-US" dirty="0" err="1">
                <a:latin typeface="Huawei Sans" panose="020C0503030203020204" pitchFamily="34" charset="0"/>
              </a:rPr>
              <a:t>abc</a:t>
            </a:r>
            <a:r>
              <a:rPr lang="en-US" dirty="0">
                <a:latin typeface="Huawei Sans" panose="020C0503030203020204" pitchFamily="34" charset="0"/>
              </a:rPr>
              <a:t>, d0, and so on.</a:t>
            </a:r>
          </a:p>
          <a:p>
            <a:pPr lvl="1">
              <a:lnSpc>
                <a:spcPct val="100000"/>
              </a:lnSpc>
              <a:spcAft>
                <a:spcPts val="300"/>
              </a:spcAft>
            </a:pPr>
            <a:r>
              <a:rPr lang="en-US" b="1" dirty="0">
                <a:latin typeface="Huawei Sans" panose="020C0503030203020204" pitchFamily="34" charset="0"/>
              </a:rPr>
              <a:t>[a-c 1-2]$</a:t>
            </a:r>
            <a:r>
              <a:rPr lang="en-US" dirty="0">
                <a:latin typeface="Huawei Sans" panose="020C0503030203020204" pitchFamily="34" charset="0"/>
              </a:rPr>
              <a:t>: matches a character string ending with any of a, b, c, 1, and 2, for example, a, a1, 62, </a:t>
            </a:r>
            <a:r>
              <a:rPr lang="en-US" dirty="0" err="1">
                <a:latin typeface="Huawei Sans" panose="020C0503030203020204" pitchFamily="34" charset="0"/>
              </a:rPr>
              <a:t>xb</a:t>
            </a:r>
            <a:r>
              <a:rPr lang="en-US" dirty="0">
                <a:latin typeface="Huawei Sans" panose="020C0503030203020204" pitchFamily="34" charset="0"/>
              </a:rPr>
              <a:t>, 7ac, and so on.</a:t>
            </a:r>
          </a:p>
          <a:p>
            <a:pPr lvl="1">
              <a:lnSpc>
                <a:spcPct val="100000"/>
              </a:lnSpc>
              <a:spcAft>
                <a:spcPts val="300"/>
              </a:spcAft>
            </a:pPr>
            <a:r>
              <a:rPr lang="en-US" b="1" dirty="0">
                <a:latin typeface="Huawei Sans" panose="020C0503030203020204" pitchFamily="34" charset="0"/>
              </a:rPr>
              <a:t>[^act]$</a:t>
            </a:r>
            <a:r>
              <a:rPr lang="en-US" dirty="0">
                <a:latin typeface="Huawei Sans" panose="020C0503030203020204" pitchFamily="34" charset="0"/>
              </a:rPr>
              <a:t>: matches a character string that does not end with a, c, or t, for example, ax, b!, d, and so on.</a:t>
            </a:r>
          </a:p>
          <a:p>
            <a:pPr lvl="1">
              <a:lnSpc>
                <a:spcPct val="100000"/>
              </a:lnSpc>
              <a:spcAft>
                <a:spcPts val="300"/>
              </a:spcAft>
            </a:pPr>
            <a:r>
              <a:rPr lang="en-US" b="1" dirty="0">
                <a:latin typeface="Huawei Sans" panose="020C0503030203020204" pitchFamily="34" charset="0"/>
              </a:rPr>
              <a:t>[123].[7-9]</a:t>
            </a:r>
            <a:r>
              <a:rPr lang="en-US" dirty="0">
                <a:latin typeface="Huawei Sans" panose="020C0503030203020204" pitchFamily="34" charset="0"/>
              </a:rPr>
              <a:t>: matches the character strings such as 1 7, 2x9, and 348.</a:t>
            </a:r>
          </a:p>
          <a:p>
            <a:pPr lvl="1">
              <a:lnSpc>
                <a:spcPct val="100000"/>
              </a:lnSpc>
              <a:spcAft>
                <a:spcPts val="300"/>
              </a:spcAft>
            </a:pPr>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6172474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defTabSz="1001624" eaLnBrk="0" fontAlgn="ctr" hangingPunct="0">
              <a:spcBef>
                <a:spcPct val="0"/>
              </a:spcBef>
              <a:spcAft>
                <a:spcPct val="0"/>
              </a:spcAft>
              <a:defRPr/>
            </a:pPr>
            <a:r>
              <a:rPr lang="en-US" altLang="zh-CN" sz="3500" b="1" dirty="0" smtClean="0">
                <a:solidFill>
                  <a:prstClr val="black">
                    <a:lumMod val="75000"/>
                    <a:lumOff val="25000"/>
                  </a:prstClr>
                </a:solidFill>
              </a:rPr>
              <a:t>Revision Record</a:t>
            </a:r>
            <a:endParaRPr lang="zh-CN" altLang="en-US" sz="3500" b="1" dirty="0" smtClean="0">
              <a:solidFill>
                <a:prstClr val="black">
                  <a:lumMod val="75000"/>
                  <a:lumOff val="25000"/>
                </a:prstClr>
              </a:solidFill>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dirty="0" smtClean="0">
                <a:solidFill>
                  <a:srgbClr val="4D4D4D"/>
                </a:solidFill>
              </a:rPr>
              <a:t>Do Not Print this Page</a:t>
            </a:r>
            <a:endParaRPr lang="zh-CN" altLang="en-US" sz="2800" dirty="0">
              <a:solidFill>
                <a:srgbClr val="4D4D4D"/>
              </a:solidFill>
            </a:endParaRPr>
          </a:p>
        </p:txBody>
      </p:sp>
      <p:graphicFrame>
        <p:nvGraphicFramePr>
          <p:cNvPr id="33" name="Group 3"/>
          <p:cNvGraphicFramePr>
            <a:graphicFrameLocks noGrp="1"/>
          </p:cNvGraphicFramePr>
          <p:nvPr userDrawn="1">
            <p:extLst/>
          </p:nvPr>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376427">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nvPr>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31094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xmlns=""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xmlns=""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xmlns=""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xmlns=""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165859242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23" name="文本占位符 6"/>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smtClean="0"/>
              <a:t>Question description.</a:t>
            </a:r>
          </a:p>
          <a:p>
            <a:pPr lvl="1"/>
            <a:endParaRPr lang="en-US" altLang="zh-CN" dirty="0"/>
          </a:p>
        </p:txBody>
      </p:sp>
      <p:sp>
        <p:nvSpPr>
          <p:cNvPr id="24"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r>
              <a:rPr lang="en-US" altLang="zh-CN" dirty="0" smtClean="0">
                <a:solidFill>
                  <a:prstClr val="black">
                    <a:lumMod val="75000"/>
                    <a:lumOff val="25000"/>
                  </a:prstClr>
                </a:solidFill>
                <a:latin typeface="Huawei Sans" panose="020C0503030203020204" pitchFamily="34" charset="0"/>
                <a:cs typeface="Huawei Sans" panose="020C0503030203020204" pitchFamily="34" charset="0"/>
              </a:rPr>
              <a:t>Quiz</a:t>
            </a:r>
            <a:endParaRPr lang="en-US" altLang="zh-CN" dirty="0">
              <a:solidFill>
                <a:prstClr val="black">
                  <a:lumMod val="75000"/>
                  <a:lumOff val="25000"/>
                </a:prstClr>
              </a:solidFill>
              <a:latin typeface="Huawei Sans" panose="020C0503030203020204" pitchFamily="34" charset="0"/>
              <a:cs typeface="Huawei Sans" panose="020C0503030203020204" pitchFamily="34" charset="0"/>
            </a:endParaRPr>
          </a:p>
        </p:txBody>
      </p:sp>
      <p:sp>
        <p:nvSpPr>
          <p:cNvPr id="25"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26"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grpSp>
        <p:nvGrpSpPr>
          <p:cNvPr id="27" name="组合 26"/>
          <p:cNvGrpSpPr/>
          <p:nvPr userDrawn="1"/>
        </p:nvGrpSpPr>
        <p:grpSpPr>
          <a:xfrm>
            <a:off x="479376" y="424270"/>
            <a:ext cx="495619" cy="592462"/>
            <a:chOff x="5554662" y="2422526"/>
            <a:chExt cx="690564" cy="825500"/>
          </a:xfrm>
          <a:solidFill>
            <a:schemeClr val="bg1"/>
          </a:solidFill>
        </p:grpSpPr>
        <p:sp>
          <p:nvSpPr>
            <p:cNvPr id="28" name="Freeform 30"/>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29" name="Freeform 31"/>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0" name="Freeform 32"/>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1" name="Freeform 33"/>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2" name="Rectangle 34"/>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3" name="Freeform 35"/>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4" name="Rectangle 36"/>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5" name="Rectangle 37"/>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6" name="Freeform 38"/>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7" name="Freeform 39"/>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8" name="Freeform 40"/>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9" name="Freeform 41"/>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40" name="Freeform 42"/>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grpSp>
      <p:sp>
        <p:nvSpPr>
          <p:cNvPr id="41" name="Freeform 6"/>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42" name="Freeform 11"/>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Tree>
    <p:extLst>
      <p:ext uri="{BB962C8B-B14F-4D97-AF65-F5344CB8AC3E}">
        <p14:creationId xmlns:p14="http://schemas.microsoft.com/office/powerpoint/2010/main" val="343096020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1"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smtClean="0"/>
              <a:t>Click here to edit summary</a:t>
            </a:r>
            <a:endParaRPr lang="zh-CN" altLang="en-US" dirty="0"/>
          </a:p>
        </p:txBody>
      </p:sp>
      <p:sp>
        <p:nvSpPr>
          <p:cNvPr id="12"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fontAlgn="ctr"/>
            <a:r>
              <a:rPr lang="en-US" altLang="zh-CN" dirty="0" smtClean="0">
                <a:solidFill>
                  <a:prstClr val="black">
                    <a:lumMod val="75000"/>
                    <a:lumOff val="25000"/>
                  </a:prstClr>
                </a:solidFill>
                <a:latin typeface="Huawei Sans" panose="020C0503030203020204" pitchFamily="34" charset="0"/>
                <a:cs typeface="Huawei Sans" panose="020C0503030203020204" pitchFamily="34" charset="0"/>
              </a:rPr>
              <a:t>Section Summary</a:t>
            </a:r>
            <a:endParaRPr lang="en-US" altLang="zh-CN" dirty="0">
              <a:solidFill>
                <a:prstClr val="black">
                  <a:lumMod val="75000"/>
                  <a:lumOff val="25000"/>
                </a:prstClr>
              </a:solidFill>
              <a:latin typeface="Huawei Sans" panose="020C0503030203020204" pitchFamily="34" charset="0"/>
              <a:cs typeface="Huawei Sans" panose="020C0503030203020204" pitchFamily="34" charset="0"/>
            </a:endParaRPr>
          </a:p>
        </p:txBody>
      </p:sp>
      <p:sp>
        <p:nvSpPr>
          <p:cNvPr id="13"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14"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grpSp>
        <p:nvGrpSpPr>
          <p:cNvPr id="15" name="组合 14"/>
          <p:cNvGrpSpPr/>
          <p:nvPr userDrawn="1"/>
        </p:nvGrpSpPr>
        <p:grpSpPr>
          <a:xfrm>
            <a:off x="515380" y="490848"/>
            <a:ext cx="470694" cy="475421"/>
            <a:chOff x="5540375" y="2868613"/>
            <a:chExt cx="1106488" cy="1117600"/>
          </a:xfrm>
          <a:solidFill>
            <a:schemeClr val="bg1"/>
          </a:solidFill>
        </p:grpSpPr>
        <p:sp>
          <p:nvSpPr>
            <p:cNvPr id="16"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17"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grpSp>
    </p:spTree>
    <p:extLst>
      <p:ext uri="{BB962C8B-B14F-4D97-AF65-F5344CB8AC3E}">
        <p14:creationId xmlns:p14="http://schemas.microsoft.com/office/powerpoint/2010/main" val="375153995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defTabSz="1001624" eaLnBrk="0" fontAlgn="ctr" hangingPunct="0">
              <a:spcBef>
                <a:spcPct val="0"/>
              </a:spcBef>
              <a:spcAft>
                <a:spcPct val="0"/>
              </a:spcAft>
            </a:pPr>
            <a:r>
              <a:rPr lang="en-US" altLang="zh-CN" sz="3500" b="1" dirty="0" smtClean="0">
                <a:solidFill>
                  <a:prstClr val="black">
                    <a:lumMod val="75000"/>
                    <a:lumOff val="25000"/>
                  </a:prstClr>
                </a:solidFill>
                <a:cs typeface="Huawei Sans" panose="020C0503030203020204" pitchFamily="34" charset="0"/>
              </a:rPr>
              <a:t>Summary</a:t>
            </a:r>
            <a:endParaRPr lang="en-US" altLang="zh-CN" sz="3500" b="1" dirty="0">
              <a:solidFill>
                <a:prstClr val="black">
                  <a:lumMod val="75000"/>
                  <a:lumOff val="25000"/>
                </a:prstClr>
              </a:solidFill>
              <a:cs typeface="Huawei Sans" panose="020C0503030203020204" pitchFamily="34" charset="0"/>
            </a:endParaRP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auto">
              <a:defRPr baseline="0">
                <a:latin typeface="Huawei Sans" panose="020C0503030203020204" pitchFamily="34" charset="0"/>
              </a:defRPr>
            </a:lvl2pPr>
            <a:lvl3pPr fontAlgn="auto">
              <a:defRPr baseline="0">
                <a:latin typeface="Huawei Sans" panose="020C0503030203020204" pitchFamily="34" charset="0"/>
              </a:defRPr>
            </a:lvl3pPr>
            <a:lvl4pPr fontAlgn="auto">
              <a:defRPr baseline="0">
                <a:latin typeface="Huawei Sans" panose="020C0503030203020204" pitchFamily="34" charset="0"/>
              </a:defRPr>
            </a:lvl4pPr>
            <a:lvl5pPr fontAlgn="auto">
              <a:buNone/>
              <a:defRPr baseline="0">
                <a:latin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2878533453"/>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12"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smtClean="0"/>
              <a:t>More information for trainees</a:t>
            </a:r>
            <a:endParaRPr lang="zh-CN" altLang="en-US" dirty="0"/>
          </a:p>
        </p:txBody>
      </p:sp>
      <p:sp>
        <p:nvSpPr>
          <p:cNvPr id="13"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defTabSz="1001624" eaLnBrk="0" fontAlgn="ctr" hangingPunct="0">
              <a:spcBef>
                <a:spcPct val="0"/>
              </a:spcBef>
              <a:spcAft>
                <a:spcPct val="0"/>
              </a:spcAft>
            </a:pPr>
            <a:r>
              <a:rPr lang="en-US" altLang="zh-CN" sz="3500" b="1" dirty="0" smtClean="0">
                <a:solidFill>
                  <a:prstClr val="black">
                    <a:lumMod val="75000"/>
                    <a:lumOff val="25000"/>
                  </a:prstClr>
                </a:solidFill>
                <a:cs typeface="Huawei Sans" panose="020C0503030203020204" pitchFamily="34" charset="0"/>
              </a:rPr>
              <a:t>More Information</a:t>
            </a:r>
            <a:endParaRPr lang="en-US" altLang="zh-CN" sz="3500" b="1" dirty="0">
              <a:solidFill>
                <a:prstClr val="black">
                  <a:lumMod val="75000"/>
                  <a:lumOff val="25000"/>
                </a:prstClr>
              </a:solidFill>
              <a:cs typeface="Huawei Sans" panose="020C0503030203020204" pitchFamily="34" charset="0"/>
            </a:endParaRPr>
          </a:p>
        </p:txBody>
      </p:sp>
      <p:sp>
        <p:nvSpPr>
          <p:cNvPr id="14"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15"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grpSp>
        <p:nvGrpSpPr>
          <p:cNvPr id="16" name="组合 15"/>
          <p:cNvGrpSpPr/>
          <p:nvPr userDrawn="1"/>
        </p:nvGrpSpPr>
        <p:grpSpPr>
          <a:xfrm>
            <a:off x="479376" y="480268"/>
            <a:ext cx="496581" cy="496581"/>
            <a:chOff x="4485904" y="3429000"/>
            <a:chExt cx="2003425" cy="2003425"/>
          </a:xfrm>
          <a:solidFill>
            <a:schemeClr val="bg1"/>
          </a:solidFill>
        </p:grpSpPr>
        <p:sp>
          <p:nvSpPr>
            <p:cNvPr id="17" name="Freeform 6"/>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18" name="Freeform 7"/>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19" name="Freeform 8"/>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20" name="Freeform 9"/>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grpSp>
    </p:spTree>
    <p:extLst>
      <p:ext uri="{BB962C8B-B14F-4D97-AF65-F5344CB8AC3E}">
        <p14:creationId xmlns:p14="http://schemas.microsoft.com/office/powerpoint/2010/main" val="50800469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14" name="文本占位符 6"/>
          <p:cNvSpPr>
            <a:spLocks noGrp="1"/>
          </p:cNvSpPr>
          <p:nvPr>
            <p:ph type="body" sz="quarter" idx="10"/>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sp>
        <p:nvSpPr>
          <p:cNvPr id="15"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defTabSz="1001624" eaLnBrk="0" fontAlgn="ctr" hangingPunct="0">
              <a:spcBef>
                <a:spcPct val="0"/>
              </a:spcBef>
              <a:spcAft>
                <a:spcPct val="0"/>
              </a:spcAft>
            </a:pPr>
            <a:r>
              <a:rPr lang="en-US" altLang="zh-CN" sz="3500" b="1" dirty="0" smtClean="0">
                <a:solidFill>
                  <a:prstClr val="black">
                    <a:lumMod val="75000"/>
                    <a:lumOff val="25000"/>
                  </a:prstClr>
                </a:solidFill>
                <a:cs typeface="Huawei Sans" panose="020C0503030203020204" pitchFamily="34" charset="0"/>
              </a:rPr>
              <a:t>Recommendations</a:t>
            </a:r>
            <a:endParaRPr lang="en-US" altLang="zh-CN" sz="3500" b="1" dirty="0">
              <a:solidFill>
                <a:prstClr val="black">
                  <a:lumMod val="75000"/>
                  <a:lumOff val="25000"/>
                </a:prstClr>
              </a:solidFill>
              <a:cs typeface="Huawei Sans" panose="020C0503030203020204" pitchFamily="34" charset="0"/>
            </a:endParaRPr>
          </a:p>
        </p:txBody>
      </p:sp>
      <p:sp>
        <p:nvSpPr>
          <p:cNvPr id="16"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17"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grpSp>
        <p:nvGrpSpPr>
          <p:cNvPr id="18" name="组合 17"/>
          <p:cNvGrpSpPr/>
          <p:nvPr userDrawn="1"/>
        </p:nvGrpSpPr>
        <p:grpSpPr>
          <a:xfrm>
            <a:off x="515380" y="456929"/>
            <a:ext cx="461963" cy="485190"/>
            <a:chOff x="-779463" y="1835151"/>
            <a:chExt cx="1136650" cy="1193799"/>
          </a:xfrm>
          <a:solidFill>
            <a:schemeClr val="bg1"/>
          </a:solidFill>
        </p:grpSpPr>
        <p:sp>
          <p:nvSpPr>
            <p:cNvPr id="19" name="Freeform 6"/>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20" name="Freeform 7"/>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21" name="Freeform 8"/>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22" name="Freeform 9"/>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23" name="Freeform 10"/>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24" name="Freeform 11"/>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grpSp>
    </p:spTree>
    <p:extLst>
      <p:ext uri="{BB962C8B-B14F-4D97-AF65-F5344CB8AC3E}">
        <p14:creationId xmlns:p14="http://schemas.microsoft.com/office/powerpoint/2010/main" val="2282654394"/>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defTabSz="914034" fontAlgn="ctr">
              <a:spcBef>
                <a:spcPct val="0"/>
              </a:spcBef>
              <a:spcAft>
                <a:spcPct val="0"/>
              </a:spcAft>
            </a:pPr>
            <a:endParaRPr lang="zh-CN" altLang="en-US" sz="1000">
              <a:solidFill>
                <a:prstClr val="black"/>
              </a:solidFill>
            </a:endParaRPr>
          </a:p>
        </p:txBody>
      </p:sp>
      <p:grpSp>
        <p:nvGrpSpPr>
          <p:cNvPr id="16" name="组合 15"/>
          <p:cNvGrpSpPr/>
          <p:nvPr userDrawn="1"/>
        </p:nvGrpSpPr>
        <p:grpSpPr>
          <a:xfrm>
            <a:off x="4148952" y="2637135"/>
            <a:ext cx="3894096" cy="1598831"/>
            <a:chOff x="4302972" y="2345035"/>
            <a:chExt cx="3895617" cy="1598831"/>
          </a:xfrm>
        </p:grpSpPr>
        <p:sp>
          <p:nvSpPr>
            <p:cNvPr id="14" name="矩形 13"/>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dirty="0" smtClean="0">
                  <a:ln w="0"/>
                  <a:solidFill>
                    <a:prstClr val="white"/>
                  </a:solidFill>
                  <a:effectLst>
                    <a:outerShdw blurRad="38100" dist="19050" dir="2700000" algn="tl" rotWithShape="0">
                      <a:prstClr val="black">
                        <a:alpha val="40000"/>
                      </a:prstClr>
                    </a:outerShdw>
                  </a:effectLst>
                </a:rPr>
                <a:t>Thank You</a:t>
              </a:r>
            </a:p>
          </p:txBody>
        </p:sp>
        <p:sp>
          <p:nvSpPr>
            <p:cNvPr id="15" name="矩形 14"/>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dirty="0" smtClean="0">
                  <a:ln w="0"/>
                  <a:solidFill>
                    <a:prstClr val="white"/>
                  </a:solidFill>
                  <a:effectLst>
                    <a:outerShdw blurRad="38100" dist="19050" dir="2700000" algn="tl" rotWithShape="0">
                      <a:prstClr val="black">
                        <a:alpha val="40000"/>
                      </a:prstClr>
                    </a:outerShdw>
                  </a:effectLst>
                </a:rPr>
                <a:t>www.huawei.com</a:t>
              </a:r>
              <a:endParaRPr lang="zh-CN" altLang="en-US" sz="3599" dirty="0">
                <a:ln w="0"/>
                <a:solidFill>
                  <a:prstClr val="white"/>
                </a:solidFill>
                <a:effectLst>
                  <a:outerShdw blurRad="38100" dist="19050" dir="2700000" algn="tl" rotWithShape="0">
                    <a:prstClr val="black">
                      <a:alpha val="40000"/>
                    </a:prstClr>
                  </a:outerShdw>
                </a:effectLst>
              </a:endParaRPr>
            </a:p>
          </p:txBody>
        </p:sp>
      </p:grpSp>
    </p:spTree>
    <p:extLst>
      <p:ext uri="{BB962C8B-B14F-4D97-AF65-F5344CB8AC3E}">
        <p14:creationId xmlns:p14="http://schemas.microsoft.com/office/powerpoint/2010/main" val="707392367"/>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17" name="Picture 4"/>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41"/>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to Edit Title</a:t>
            </a:r>
            <a:endParaRPr lang="zh-CN" altLang="en-US" dirty="0"/>
          </a:p>
        </p:txBody>
      </p:sp>
      <p:sp>
        <p:nvSpPr>
          <p:cNvPr id="19" name="文本占位符 29"/>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smtClean="0"/>
              <a:t>Click to Edit Title</a:t>
            </a:r>
            <a:endParaRPr lang="zh-CN" altLang="en-US" dirty="0" smtClean="0"/>
          </a:p>
        </p:txBody>
      </p:sp>
      <p:sp>
        <p:nvSpPr>
          <p:cNvPr id="20"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solidFill>
                  <a:prstClr val="black"/>
                </a:solidFill>
                <a:cs typeface="Huawei Sans" panose="020C0503030203020204" pitchFamily="34" charset="0"/>
              </a:rPr>
              <a:t>Copyright © </a:t>
            </a:r>
            <a:r>
              <a:rPr lang="en-US" altLang="zh-CN" sz="1200" dirty="0" smtClean="0">
                <a:solidFill>
                  <a:prstClr val="black"/>
                </a:solidFill>
                <a:cs typeface="Huawei Sans" panose="020C0503030203020204" pitchFamily="34" charset="0"/>
              </a:rPr>
              <a:t>2020 </a:t>
            </a:r>
            <a:r>
              <a:rPr lang="en-US" altLang="zh-CN" sz="1200" dirty="0">
                <a:solidFill>
                  <a:prstClr val="black"/>
                </a:solidFill>
                <a:cs typeface="Huawei Sans" panose="020C0503030203020204" pitchFamily="34" charset="0"/>
              </a:rPr>
              <a:t>Huawei Technologies Co., Ltd. All rights reserved. </a:t>
            </a:r>
          </a:p>
        </p:txBody>
      </p:sp>
      <p:pic>
        <p:nvPicPr>
          <p:cNvPr id="21" name="图片 2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107842863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14" name="文本占位符 6"/>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smtClean="0"/>
              <a:t>The chapter describes ...</a:t>
            </a:r>
            <a:endParaRPr lang="zh-CN" altLang="en-US" dirty="0"/>
          </a:p>
        </p:txBody>
      </p:sp>
      <p:sp>
        <p:nvSpPr>
          <p:cNvPr id="27"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fontAlgn="ctr"/>
            <a:r>
              <a:rPr lang="en-US" altLang="zh-CN" dirty="0" smtClean="0">
                <a:solidFill>
                  <a:prstClr val="black">
                    <a:lumMod val="75000"/>
                    <a:lumOff val="25000"/>
                  </a:prstClr>
                </a:solidFill>
                <a:latin typeface="Huawei Sans" panose="020C0503030203020204" pitchFamily="34" charset="0"/>
                <a:cs typeface="Huawei Sans" panose="020C0503030203020204" pitchFamily="34" charset="0"/>
              </a:rPr>
              <a:t>Foreword</a:t>
            </a:r>
            <a:endParaRPr lang="zh-CN" altLang="en-US" dirty="0">
              <a:solidFill>
                <a:prstClr val="black">
                  <a:lumMod val="75000"/>
                  <a:lumOff val="25000"/>
                </a:prstClr>
              </a:solidFill>
              <a:latin typeface="Huawei Sans" panose="020C0503030203020204" pitchFamily="34" charset="0"/>
              <a:cs typeface="Huawei Sans" panose="020C0503030203020204" pitchFamily="34" charset="0"/>
            </a:endParaRP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grpSp>
        <p:nvGrpSpPr>
          <p:cNvPr id="30" name="组合 29"/>
          <p:cNvGrpSpPr/>
          <p:nvPr userDrawn="1"/>
        </p:nvGrpSpPr>
        <p:grpSpPr>
          <a:xfrm>
            <a:off x="335360" y="498828"/>
            <a:ext cx="628158" cy="459460"/>
            <a:chOff x="3275013" y="1363663"/>
            <a:chExt cx="5645150" cy="4129087"/>
          </a:xfrm>
          <a:solidFill>
            <a:schemeClr val="bg1"/>
          </a:solidFill>
        </p:grpSpPr>
        <p:sp>
          <p:nvSpPr>
            <p:cNvPr id="31" name="Freeform 6"/>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2" name="Freeform 7"/>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3" name="Freeform 8"/>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4" name="Freeform 9"/>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5" name="Freeform 10"/>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grpSp>
      <p:sp>
        <p:nvSpPr>
          <p:cNvPr id="36"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37"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Tree>
    <p:extLst>
      <p:ext uri="{BB962C8B-B14F-4D97-AF65-F5344CB8AC3E}">
        <p14:creationId xmlns:p14="http://schemas.microsoft.com/office/powerpoint/2010/main" val="401408985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目标">
    <p:spTree>
      <p:nvGrpSpPr>
        <p:cNvPr id="1" name=""/>
        <p:cNvGrpSpPr/>
        <p:nvPr/>
      </p:nvGrpSpPr>
      <p:grpSpPr>
        <a:xfrm>
          <a:off x="0" y="0"/>
          <a:ext cx="0" cy="0"/>
          <a:chOff x="0" y="0"/>
          <a:chExt cx="0" cy="0"/>
        </a:xfrm>
      </p:grpSpPr>
      <p:sp>
        <p:nvSpPr>
          <p:cNvPr id="17"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fontAlgn="ctr"/>
            <a:r>
              <a:rPr lang="en-US" altLang="zh-CN" dirty="0" smtClean="0">
                <a:solidFill>
                  <a:prstClr val="black">
                    <a:lumMod val="75000"/>
                    <a:lumOff val="25000"/>
                  </a:prstClr>
                </a:solidFill>
                <a:latin typeface="Huawei Sans" panose="020C0503030203020204" pitchFamily="34" charset="0"/>
                <a:cs typeface="Huawei Sans" panose="020C0503030203020204" pitchFamily="34" charset="0"/>
              </a:rPr>
              <a:t>Objectives</a:t>
            </a:r>
            <a:endParaRPr lang="en-US" altLang="zh-CN" dirty="0">
              <a:solidFill>
                <a:prstClr val="black">
                  <a:lumMod val="75000"/>
                  <a:lumOff val="25000"/>
                </a:prstClr>
              </a:solidFill>
              <a:latin typeface="Huawei Sans" panose="020C0503030203020204" pitchFamily="34" charset="0"/>
              <a:cs typeface="Huawei Sans" panose="020C0503030203020204" pitchFamily="34" charset="0"/>
            </a:endParaRP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30"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179856830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26"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defTabSz="1001624" eaLnBrk="0" fontAlgn="ctr" hangingPunct="0"/>
            <a:r>
              <a:rPr lang="en-US" altLang="zh-CN" sz="3500" b="1" dirty="0" smtClean="0">
                <a:solidFill>
                  <a:prstClr val="black">
                    <a:lumMod val="75000"/>
                    <a:lumOff val="25000"/>
                  </a:prstClr>
                </a:solidFill>
                <a:cs typeface="Huawei Sans" panose="020C0503030203020204" pitchFamily="34" charset="0"/>
              </a:rPr>
              <a:t>Contents</a:t>
            </a:r>
            <a:endParaRPr lang="en-US" altLang="zh-CN" sz="3500" b="1" dirty="0">
              <a:solidFill>
                <a:prstClr val="black">
                  <a:lumMod val="75000"/>
                  <a:lumOff val="25000"/>
                </a:prstClr>
              </a:solidFill>
              <a:cs typeface="Huawei Sans" panose="020C0503030203020204" pitchFamily="34" charset="0"/>
            </a:endParaRPr>
          </a:p>
        </p:txBody>
      </p:sp>
      <p:sp>
        <p:nvSpPr>
          <p:cNvPr id="2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2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grpSp>
        <p:nvGrpSpPr>
          <p:cNvPr id="29" name="组合 28"/>
          <p:cNvGrpSpPr/>
          <p:nvPr userDrawn="1"/>
        </p:nvGrpSpPr>
        <p:grpSpPr>
          <a:xfrm>
            <a:off x="587388" y="515379"/>
            <a:ext cx="358335" cy="426359"/>
            <a:chOff x="3295650" y="230188"/>
            <a:chExt cx="936625" cy="1114426"/>
          </a:xfrm>
          <a:solidFill>
            <a:schemeClr val="bg1"/>
          </a:solidFill>
        </p:grpSpPr>
        <p:sp>
          <p:nvSpPr>
            <p:cNvPr id="30"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1"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2"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3"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4"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5"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6"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7"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8"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9"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40"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41"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42"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43"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44"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45"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grpSp>
      <p:sp>
        <p:nvSpPr>
          <p:cNvPr id="4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4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25" name="文本占位符 6"/>
          <p:cNvSpPr>
            <a:spLocks noGrp="1"/>
          </p:cNvSpPr>
          <p:nvPr>
            <p:ph type="body" sz="quarter" idx="10" hasCustomPrompt="1"/>
          </p:nvPr>
        </p:nvSpPr>
        <p:spPr>
          <a:xfrm>
            <a:off x="454816" y="1233487"/>
            <a:ext cx="11307600" cy="4680000"/>
          </a:xfr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Tree>
    <p:extLst>
      <p:ext uri="{BB962C8B-B14F-4D97-AF65-F5344CB8AC3E}">
        <p14:creationId xmlns:p14="http://schemas.microsoft.com/office/powerpoint/2010/main" val="26215389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0" name="内容占位符 6"/>
          <p:cNvSpPr>
            <a:spLocks noGrp="1"/>
          </p:cNvSpPr>
          <p:nvPr>
            <p:ph sz="quarter" idx="10"/>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fontAlgn="ctr"/>
            <a:r>
              <a:rPr lang="en-US" altLang="zh-CN" dirty="0" smtClean="0">
                <a:solidFill>
                  <a:prstClr val="black">
                    <a:lumMod val="75000"/>
                    <a:lumOff val="25000"/>
                  </a:prstClr>
                </a:solidFill>
                <a:latin typeface="Huawei Sans" panose="020C0503030203020204" pitchFamily="34" charset="0"/>
                <a:cs typeface="Huawei Sans" panose="020C0503030203020204" pitchFamily="34" charset="0"/>
              </a:rPr>
              <a:t>Overview and Objectives</a:t>
            </a:r>
            <a:endParaRPr lang="en-US" altLang="zh-CN" dirty="0">
              <a:solidFill>
                <a:prstClr val="black">
                  <a:lumMod val="75000"/>
                  <a:lumOff val="25000"/>
                </a:prstClr>
              </a:solidFill>
              <a:latin typeface="Huawei Sans" panose="020C0503030203020204" pitchFamily="34" charset="0"/>
              <a:cs typeface="Huawei Sans" panose="020C0503030203020204" pitchFamily="34" charset="0"/>
            </a:endParaRPr>
          </a:p>
        </p:txBody>
      </p:sp>
      <p:sp>
        <p:nvSpPr>
          <p:cNvPr id="12"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13"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grpSp>
        <p:nvGrpSpPr>
          <p:cNvPr id="14" name="组合 13"/>
          <p:cNvGrpSpPr/>
          <p:nvPr userDrawn="1"/>
        </p:nvGrpSpPr>
        <p:grpSpPr>
          <a:xfrm>
            <a:off x="587388" y="505779"/>
            <a:ext cx="374708" cy="445558"/>
            <a:chOff x="-1647825" y="2492375"/>
            <a:chExt cx="1947863" cy="2316163"/>
          </a:xfrm>
          <a:solidFill>
            <a:schemeClr val="bg1"/>
          </a:solidFill>
        </p:grpSpPr>
        <p:sp>
          <p:nvSpPr>
            <p:cNvPr id="15"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16"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grpSp>
    </p:spTree>
    <p:extLst>
      <p:ext uri="{BB962C8B-B14F-4D97-AF65-F5344CB8AC3E}">
        <p14:creationId xmlns:p14="http://schemas.microsoft.com/office/powerpoint/2010/main" val="123328035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fontAlgn="auto">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59861654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9" name="Freeform 12"/>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10"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fontAlgn="auto">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274055440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9#全白背景">
    <p:spTree>
      <p:nvGrpSpPr>
        <p:cNvPr id="1" name=""/>
        <p:cNvGrpSpPr/>
        <p:nvPr/>
      </p:nvGrpSpPr>
      <p:grpSpPr>
        <a:xfrm>
          <a:off x="0" y="0"/>
          <a:ext cx="0" cy="0"/>
          <a:chOff x="0" y="0"/>
          <a:chExt cx="0" cy="0"/>
        </a:xfrm>
      </p:grpSpPr>
      <p:grpSp>
        <p:nvGrpSpPr>
          <p:cNvPr id="2" name="组合 1"/>
          <p:cNvGrpSpPr/>
          <p:nvPr userDrawn="1"/>
        </p:nvGrpSpPr>
        <p:grpSpPr>
          <a:xfrm>
            <a:off x="12162528" y="4653136"/>
            <a:ext cx="638734" cy="1729234"/>
            <a:chOff x="12162528" y="4653136"/>
            <a:chExt cx="638734" cy="1729234"/>
          </a:xfrm>
        </p:grpSpPr>
        <p:sp>
          <p:nvSpPr>
            <p:cNvPr id="3" name="矩形 2">
              <a:extLst>
                <a:ext uri="{FF2B5EF4-FFF2-40B4-BE49-F238E27FC236}">
                  <a16:creationId xmlns:a16="http://schemas.microsoft.com/office/drawing/2014/main" xmlns="" id="{32AEB80E-D574-4C1A-9EB9-3369A2BB96C5}"/>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dirty="0">
                <a:solidFill>
                  <a:prstClr val="black"/>
                </a:solidFill>
                <a:cs typeface="Huawei Sans" panose="020C0503030203020204" pitchFamily="34" charset="0"/>
              </a:endParaRPr>
            </a:p>
          </p:txBody>
        </p:sp>
        <p:sp>
          <p:nvSpPr>
            <p:cNvPr id="4" name="矩形 3">
              <a:extLst>
                <a:ext uri="{FF2B5EF4-FFF2-40B4-BE49-F238E27FC236}">
                  <a16:creationId xmlns:a16="http://schemas.microsoft.com/office/drawing/2014/main" xmlns="" id="{E94F5345-F49B-42D0-B35C-CA4FB19A3DA6}"/>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a:buFont typeface="+mj-lt"/>
                <a:buAutoNum type="arabicPeriod"/>
              </a:pPr>
              <a:endParaRPr lang="zh-CN" altLang="en-US" sz="900" dirty="0">
                <a:solidFill>
                  <a:prstClr val="black"/>
                </a:solidFill>
                <a:cs typeface="Huawei Sans" panose="020C0503030203020204" pitchFamily="34" charset="0"/>
              </a:endParaRPr>
            </a:p>
          </p:txBody>
        </p:sp>
        <p:sp>
          <p:nvSpPr>
            <p:cNvPr id="5" name="矩形 4">
              <a:extLst>
                <a:ext uri="{FF2B5EF4-FFF2-40B4-BE49-F238E27FC236}">
                  <a16:creationId xmlns:a16="http://schemas.microsoft.com/office/drawing/2014/main" xmlns="" id="{BA62EB75-581F-4CD2-92A6-87BDFE3BDBC3}"/>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a:buFont typeface="+mj-lt"/>
                <a:buAutoNum type="arabicPeriod"/>
              </a:pPr>
              <a:endParaRPr lang="zh-CN" altLang="en-US" sz="900" dirty="0">
                <a:solidFill>
                  <a:prstClr val="black"/>
                </a:solidFill>
                <a:cs typeface="Huawei Sans" panose="020C0503030203020204" pitchFamily="34" charset="0"/>
              </a:endParaRPr>
            </a:p>
          </p:txBody>
        </p:sp>
        <p:sp>
          <p:nvSpPr>
            <p:cNvPr id="6" name="矩形 5">
              <a:extLst>
                <a:ext uri="{FF2B5EF4-FFF2-40B4-BE49-F238E27FC236}">
                  <a16:creationId xmlns:a16="http://schemas.microsoft.com/office/drawing/2014/main" xmlns="" id="{947DE7E3-EC9F-4331-B252-7BCE51B7F0DA}"/>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a:buFont typeface="+mj-lt"/>
                <a:buAutoNum type="arabicPeriod"/>
              </a:pPr>
              <a:endParaRPr lang="zh-CN" altLang="en-US" sz="900" dirty="0">
                <a:solidFill>
                  <a:prstClr val="black"/>
                </a:solidFill>
                <a:cs typeface="Huawei Sans" panose="020C0503030203020204" pitchFamily="34" charset="0"/>
              </a:endParaRPr>
            </a:p>
          </p:txBody>
        </p:sp>
        <p:sp>
          <p:nvSpPr>
            <p:cNvPr id="7" name="矩形 6">
              <a:extLst>
                <a:ext uri="{FF2B5EF4-FFF2-40B4-BE49-F238E27FC236}">
                  <a16:creationId xmlns:a16="http://schemas.microsoft.com/office/drawing/2014/main" xmlns="" id="{BE210CD8-3823-4C2E-B3EA-E42C40CFB29F}"/>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a:buFont typeface="+mj-lt"/>
                <a:buAutoNum type="arabicPeriod"/>
              </a:pPr>
              <a:endParaRPr lang="zh-CN" altLang="en-US" sz="900" dirty="0">
                <a:solidFill>
                  <a:prstClr val="black"/>
                </a:solidFill>
                <a:cs typeface="Huawei Sans" panose="020C0503030203020204" pitchFamily="34" charset="0"/>
              </a:endParaRPr>
            </a:p>
          </p:txBody>
        </p:sp>
        <p:sp>
          <p:nvSpPr>
            <p:cNvPr id="8" name="矩形 7">
              <a:extLst>
                <a:ext uri="{FF2B5EF4-FFF2-40B4-BE49-F238E27FC236}">
                  <a16:creationId xmlns:a16="http://schemas.microsoft.com/office/drawing/2014/main" xmlns="" id="{BE8A406D-0F03-42D8-9159-77B9DE9EB30E}"/>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a:buFont typeface="+mj-lt"/>
                <a:buAutoNum type="arabicPeriod"/>
              </a:pPr>
              <a:endParaRPr lang="zh-CN" altLang="en-US" sz="900" dirty="0">
                <a:solidFill>
                  <a:prstClr val="black"/>
                </a:solidFill>
                <a:cs typeface="Huawei Sans" panose="020C0503030203020204" pitchFamily="34" charset="0"/>
              </a:endParaRPr>
            </a:p>
          </p:txBody>
        </p:sp>
        <p:sp>
          <p:nvSpPr>
            <p:cNvPr id="9" name="文本框 8">
              <a:extLst>
                <a:ext uri="{FF2B5EF4-FFF2-40B4-BE49-F238E27FC236}">
                  <a16:creationId xmlns:a16="http://schemas.microsoft.com/office/drawing/2014/main" xmlns="" id="{98A3A11A-AB61-497E-B3AE-12E999A6BBBA}"/>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white"/>
                  </a:solidFill>
                </a:rPr>
                <a:t>表格表头</a:t>
              </a:r>
            </a:p>
          </p:txBody>
        </p:sp>
        <p:sp>
          <p:nvSpPr>
            <p:cNvPr id="10" name="文本框 9">
              <a:extLst>
                <a:ext uri="{FF2B5EF4-FFF2-40B4-BE49-F238E27FC236}">
                  <a16:creationId xmlns:a16="http://schemas.microsoft.com/office/drawing/2014/main" xmlns="" id="{CF824ACE-31EE-452D-A81D-32E189AFE158}"/>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rPr>
                <a:t>表格边框</a:t>
              </a:r>
            </a:p>
          </p:txBody>
        </p:sp>
        <p:sp>
          <p:nvSpPr>
            <p:cNvPr id="11" name="文本框 10">
              <a:extLst>
                <a:ext uri="{FF2B5EF4-FFF2-40B4-BE49-F238E27FC236}">
                  <a16:creationId xmlns:a16="http://schemas.microsoft.com/office/drawing/2014/main" xmlns="" id="{7399143C-FDAD-45F1-BC44-030BD92ABA98}"/>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rPr>
                <a:t>导航灰底</a:t>
              </a:r>
            </a:p>
          </p:txBody>
        </p:sp>
        <p:sp>
          <p:nvSpPr>
            <p:cNvPr id="12" name="文本框 11">
              <a:extLst>
                <a:ext uri="{FF2B5EF4-FFF2-40B4-BE49-F238E27FC236}">
                  <a16:creationId xmlns:a16="http://schemas.microsoft.com/office/drawing/2014/main" xmlns="" id="{308D80BD-0AC4-4D30-BDF8-F241047905A7}"/>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white"/>
                  </a:solidFill>
                </a:rPr>
                <a:t>华为红</a:t>
              </a:r>
            </a:p>
          </p:txBody>
        </p:sp>
        <p:sp>
          <p:nvSpPr>
            <p:cNvPr id="13" name="文本框 12">
              <a:extLst>
                <a:ext uri="{FF2B5EF4-FFF2-40B4-BE49-F238E27FC236}">
                  <a16:creationId xmlns:a16="http://schemas.microsoft.com/office/drawing/2014/main" xmlns="" id="{B9CBC549-23CA-4012-B493-FF768D1829F1}"/>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rPr>
                <a:t>文字底色</a:t>
              </a:r>
            </a:p>
          </p:txBody>
        </p:sp>
        <p:sp>
          <p:nvSpPr>
            <p:cNvPr id="14" name="文本框 13">
              <a:extLst>
                <a:ext uri="{FF2B5EF4-FFF2-40B4-BE49-F238E27FC236}">
                  <a16:creationId xmlns:a16="http://schemas.microsoft.com/office/drawing/2014/main" xmlns="" id="{DA49D1AE-05B4-4A19-9F6F-8B89D09C41DD}"/>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rPr>
                <a:t>文字边框</a:t>
              </a:r>
            </a:p>
          </p:txBody>
        </p:sp>
      </p:grpSp>
    </p:spTree>
    <p:extLst>
      <p:ext uri="{BB962C8B-B14F-4D97-AF65-F5344CB8AC3E}">
        <p14:creationId xmlns:p14="http://schemas.microsoft.com/office/powerpoint/2010/main" val="421506967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dirty="0" smtClean="0"/>
              <a:t>Click to Edit</a:t>
            </a:r>
            <a:endParaRPr lang="zh-CN" altLang="en-US" dirty="0"/>
          </a:p>
        </p:txBody>
      </p:sp>
      <p:sp>
        <p:nvSpPr>
          <p:cNvPr id="8" name="Rectangle 57"/>
          <p:cNvSpPr>
            <a:spLocks noGrp="1" noChangeArrowheads="1"/>
          </p:cNvSpPr>
          <p:nvPr>
            <p:ph type="body" idx="1"/>
          </p:nvPr>
        </p:nvSpPr>
        <p:spPr bwMode="auto">
          <a:xfrm>
            <a:off x="448290" y="1248073"/>
            <a:ext cx="11307600" cy="46800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a:t>
            </a:r>
            <a:r>
              <a:rPr lang="zh-CN" altLang="en-US" dirty="0" smtClean="0"/>
              <a:t>级</a:t>
            </a:r>
            <a:r>
              <a:rPr lang="en-US" altLang="zh-CN" dirty="0" smtClean="0"/>
              <a:t>0</a:t>
            </a:r>
            <a:endParaRPr lang="zh-CN" altLang="en-US" dirty="0"/>
          </a:p>
        </p:txBody>
      </p:sp>
      <p:pic>
        <p:nvPicPr>
          <p:cNvPr id="24" name="图片 23"/>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sp>
        <p:nvSpPr>
          <p:cNvPr id="25" name="Rectangle 69"/>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solidFill>
                  <a:prstClr val="black"/>
                </a:solidFill>
                <a:cs typeface="Huawei Sans" panose="020C0503030203020204" pitchFamily="34" charset="0"/>
              </a:rPr>
              <a:t>Page </a:t>
            </a:r>
            <a:fld id="{2F2CF7F5-F178-4429-B6CA-28062DF31937}" type="slidenum">
              <a:rPr lang="en-US" altLang="zh-CN" sz="1200" smtClean="0">
                <a:solidFill>
                  <a:prstClr val="black"/>
                </a:solidFill>
                <a:cs typeface="Huawei Sans" panose="020C0503030203020204" pitchFamily="34" charset="0"/>
              </a:rPr>
              <a:pPr defTabSz="801668" eaLnBrk="0" fontAlgn="base" hangingPunct="0">
                <a:defRPr/>
              </a:pPr>
              <a:t>‹#›</a:t>
            </a:fld>
            <a:endParaRPr lang="en-US" altLang="zh-CN" sz="1200" dirty="0">
              <a:solidFill>
                <a:prstClr val="black"/>
              </a:solidFill>
              <a:cs typeface="Huawei Sans" panose="020C0503030203020204" pitchFamily="34" charset="0"/>
            </a:endParaRPr>
          </a:p>
        </p:txBody>
      </p:sp>
      <p:sp>
        <p:nvSpPr>
          <p:cNvPr id="26"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solidFill>
                  <a:prstClr val="black"/>
                </a:solidFill>
                <a:cs typeface="Huawei Sans" panose="020C0503030203020204" pitchFamily="34" charset="0"/>
              </a:rPr>
              <a:t>Copyright © </a:t>
            </a:r>
            <a:r>
              <a:rPr lang="en-US" altLang="zh-CN" sz="1200" dirty="0" smtClean="0">
                <a:solidFill>
                  <a:prstClr val="black"/>
                </a:solidFill>
                <a:cs typeface="Huawei Sans" panose="020C0503030203020204" pitchFamily="34" charset="0"/>
              </a:rPr>
              <a:t>2020 </a:t>
            </a:r>
            <a:r>
              <a:rPr lang="en-US" altLang="zh-CN" sz="1200" dirty="0">
                <a:solidFill>
                  <a:prstClr val="black"/>
                </a:solidFill>
                <a:cs typeface="Huawei Sans" panose="020C0503030203020204" pitchFamily="34" charset="0"/>
              </a:rPr>
              <a:t>Huawei Technologies Co., Ltd. All rights reserved. </a:t>
            </a:r>
          </a:p>
        </p:txBody>
      </p:sp>
      <p:grpSp>
        <p:nvGrpSpPr>
          <p:cNvPr id="3" name="组合 2"/>
          <p:cNvGrpSpPr/>
          <p:nvPr userDrawn="1"/>
        </p:nvGrpSpPr>
        <p:grpSpPr>
          <a:xfrm>
            <a:off x="12162526" y="3916624"/>
            <a:ext cx="1088654" cy="2144829"/>
            <a:chOff x="12162526" y="3916624"/>
            <a:chExt cx="1088654" cy="2144829"/>
          </a:xfrm>
        </p:grpSpPr>
        <p:sp>
          <p:nvSpPr>
            <p:cNvPr id="55" name="矩形 54">
              <a:extLst>
                <a:ext uri="{FF2B5EF4-FFF2-40B4-BE49-F238E27FC236}">
                  <a16:creationId xmlns:a16="http://schemas.microsoft.com/office/drawing/2014/main" xmlns="" id="{32AEB80E-D574-4C1A-9EB9-3369A2BB96C5}"/>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6" name="矩形 55">
              <a:extLst>
                <a:ext uri="{FF2B5EF4-FFF2-40B4-BE49-F238E27FC236}">
                  <a16:creationId xmlns:a16="http://schemas.microsoft.com/office/drawing/2014/main" xmlns="" id="{E94F5345-F49B-42D0-B35C-CA4FB19A3DA6}"/>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7" name="矩形 56">
              <a:extLst>
                <a:ext uri="{FF2B5EF4-FFF2-40B4-BE49-F238E27FC236}">
                  <a16:creationId xmlns:a16="http://schemas.microsoft.com/office/drawing/2014/main" xmlns="" id="{BA62EB75-581F-4CD2-92A6-87BDFE3BDBC3}"/>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8" name="矩形 57">
              <a:extLst>
                <a:ext uri="{FF2B5EF4-FFF2-40B4-BE49-F238E27FC236}">
                  <a16:creationId xmlns:a16="http://schemas.microsoft.com/office/drawing/2014/main" xmlns="" id="{947DE7E3-EC9F-4331-B252-7BCE51B7F0D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indent="-342763" algn="ctr" defTabSz="914400">
                <a:buFont typeface="+mj-lt"/>
                <a:buAutoNum type="arabicPeriod"/>
                <a:defRPr/>
              </a:pPr>
              <a:endParaRPr lang="zh-CN" altLang="en-US" sz="900" kern="0" smtClean="0">
                <a:solidFill>
                  <a:prstClr val="black"/>
                </a:solidFill>
                <a:cs typeface="Courier New" panose="02070309020205020404" pitchFamily="49" charset="0"/>
              </a:endParaRPr>
            </a:p>
          </p:txBody>
        </p:sp>
        <p:sp>
          <p:nvSpPr>
            <p:cNvPr id="59" name="矩形 58">
              <a:extLst>
                <a:ext uri="{FF2B5EF4-FFF2-40B4-BE49-F238E27FC236}">
                  <a16:creationId xmlns:a16="http://schemas.microsoft.com/office/drawing/2014/main" xmlns="" id="{BE210CD8-3823-4C2E-B3EA-E42C40CFB29F}"/>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0" name="文本框 59">
              <a:extLst>
                <a:ext uri="{FF2B5EF4-FFF2-40B4-BE49-F238E27FC236}">
                  <a16:creationId xmlns:a16="http://schemas.microsoft.com/office/drawing/2014/main" xmlns="" id="{98A3A11A-AB61-497E-B3AE-12E999A6BBBA}"/>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smtClean="0">
                  <a:solidFill>
                    <a:prstClr val="white"/>
                  </a:solidFill>
                </a:rPr>
                <a:t>表格表头</a:t>
              </a:r>
            </a:p>
          </p:txBody>
        </p:sp>
        <p:sp>
          <p:nvSpPr>
            <p:cNvPr id="61" name="文本框 60">
              <a:extLst>
                <a:ext uri="{FF2B5EF4-FFF2-40B4-BE49-F238E27FC236}">
                  <a16:creationId xmlns:a16="http://schemas.microsoft.com/office/drawing/2014/main" xmlns="" id="{CF824ACE-31EE-452D-A81D-32E189AFE158}"/>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smtClean="0">
                  <a:solidFill>
                    <a:prstClr val="black"/>
                  </a:solidFill>
                </a:rPr>
                <a:t>表格</a:t>
              </a:r>
              <a:r>
                <a:rPr lang="en-US" altLang="zh-CN" sz="900" kern="0" dirty="0" smtClean="0">
                  <a:solidFill>
                    <a:prstClr val="black"/>
                  </a:solidFill>
                </a:rPr>
                <a:t>/</a:t>
              </a:r>
              <a:r>
                <a:rPr lang="zh-CN" altLang="en-US" sz="900" kern="0" dirty="0" smtClean="0">
                  <a:solidFill>
                    <a:prstClr val="black"/>
                  </a:solidFill>
                </a:rPr>
                <a:t>文字边框</a:t>
              </a:r>
            </a:p>
          </p:txBody>
        </p:sp>
        <p:sp>
          <p:nvSpPr>
            <p:cNvPr id="62" name="文本框 61">
              <a:extLst>
                <a:ext uri="{FF2B5EF4-FFF2-40B4-BE49-F238E27FC236}">
                  <a16:creationId xmlns:a16="http://schemas.microsoft.com/office/drawing/2014/main" xmlns="" id="{7399143C-FDAD-45F1-BC44-030BD92ABA98}"/>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smtClean="0">
                  <a:solidFill>
                    <a:prstClr val="black"/>
                  </a:solidFill>
                </a:rPr>
                <a:t>导航灰底</a:t>
              </a:r>
            </a:p>
          </p:txBody>
        </p:sp>
        <p:sp>
          <p:nvSpPr>
            <p:cNvPr id="63" name="文本框 62">
              <a:extLst>
                <a:ext uri="{FF2B5EF4-FFF2-40B4-BE49-F238E27FC236}">
                  <a16:creationId xmlns:a16="http://schemas.microsoft.com/office/drawing/2014/main" xmlns="" id="{308D80BD-0AC4-4D30-BDF8-F241047905A7}"/>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smtClean="0">
                  <a:solidFill>
                    <a:prstClr val="white"/>
                  </a:solidFill>
                </a:rPr>
                <a:t>红</a:t>
              </a:r>
            </a:p>
          </p:txBody>
        </p:sp>
        <p:sp>
          <p:nvSpPr>
            <p:cNvPr id="64" name="文本框 63">
              <a:extLst>
                <a:ext uri="{FF2B5EF4-FFF2-40B4-BE49-F238E27FC236}">
                  <a16:creationId xmlns:a16="http://schemas.microsoft.com/office/drawing/2014/main" xmlns="" id="{B9CBC549-23CA-4012-B493-FF768D1829F1}"/>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smtClean="0">
                  <a:solidFill>
                    <a:prstClr val="black"/>
                  </a:solidFill>
                </a:rPr>
                <a:t>表格</a:t>
              </a:r>
              <a:r>
                <a:rPr lang="en-US" altLang="zh-CN" sz="900" kern="0" dirty="0" smtClean="0">
                  <a:solidFill>
                    <a:prstClr val="black"/>
                  </a:solidFill>
                </a:rPr>
                <a:t>/</a:t>
              </a:r>
              <a:r>
                <a:rPr lang="zh-CN" altLang="en-US" sz="900" kern="0" dirty="0" smtClean="0">
                  <a:solidFill>
                    <a:prstClr val="black"/>
                  </a:solidFill>
                </a:rPr>
                <a:t>文字底色</a:t>
              </a:r>
            </a:p>
          </p:txBody>
        </p:sp>
        <p:sp>
          <p:nvSpPr>
            <p:cNvPr id="65" name="矩形 64">
              <a:extLst>
                <a:ext uri="{FF2B5EF4-FFF2-40B4-BE49-F238E27FC236}">
                  <a16:creationId xmlns:a16="http://schemas.microsoft.com/office/drawing/2014/main" xmlns="" id="{BE210CD8-3823-4C2E-B3EA-E42C40CFB29F}"/>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6" name="矩形 65">
              <a:extLst>
                <a:ext uri="{FF2B5EF4-FFF2-40B4-BE49-F238E27FC236}">
                  <a16:creationId xmlns:a16="http://schemas.microsoft.com/office/drawing/2014/main" xmlns="" id="{BE210CD8-3823-4C2E-B3EA-E42C40CFB29F}"/>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7" name="文本框 66">
              <a:extLst>
                <a:ext uri="{FF2B5EF4-FFF2-40B4-BE49-F238E27FC236}">
                  <a16:creationId xmlns:a16="http://schemas.microsoft.com/office/drawing/2014/main" xmlns="" id="{B9CBC549-23CA-4012-B493-FF768D1829F1}"/>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smtClean="0">
                  <a:solidFill>
                    <a:prstClr val="black"/>
                  </a:solidFill>
                </a:rPr>
                <a:t>备用</a:t>
              </a:r>
            </a:p>
          </p:txBody>
        </p:sp>
        <p:sp>
          <p:nvSpPr>
            <p:cNvPr id="68" name="矩形 67">
              <a:extLst>
                <a:ext uri="{FF2B5EF4-FFF2-40B4-BE49-F238E27FC236}">
                  <a16:creationId xmlns:a16="http://schemas.microsoft.com/office/drawing/2014/main" xmlns="" id="{947DE7E3-EC9F-4331-B252-7BCE51B7F0DA}"/>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indent="-342763" algn="ctr" defTabSz="914400">
                <a:buFont typeface="+mj-lt"/>
                <a:buAutoNum type="arabicPeriod"/>
                <a:defRPr/>
              </a:pPr>
              <a:endParaRPr lang="zh-CN" altLang="en-US" sz="900" kern="0" smtClean="0">
                <a:solidFill>
                  <a:prstClr val="black"/>
                </a:solidFill>
                <a:cs typeface="Courier New" panose="02070309020205020404" pitchFamily="49" charset="0"/>
              </a:endParaRPr>
            </a:p>
          </p:txBody>
        </p:sp>
        <p:sp>
          <p:nvSpPr>
            <p:cNvPr id="69" name="文本框 68">
              <a:extLst>
                <a:ext uri="{FF2B5EF4-FFF2-40B4-BE49-F238E27FC236}">
                  <a16:creationId xmlns:a16="http://schemas.microsoft.com/office/drawing/2014/main" xmlns="" id="{308D80BD-0AC4-4D30-BDF8-F241047905A7}"/>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smtClean="0">
                  <a:solidFill>
                    <a:prstClr val="white"/>
                  </a:solidFill>
                </a:rPr>
                <a:t>绿</a:t>
              </a:r>
            </a:p>
          </p:txBody>
        </p:sp>
      </p:grpSp>
    </p:spTree>
    <p:extLst>
      <p:ext uri="{BB962C8B-B14F-4D97-AF65-F5344CB8AC3E}">
        <p14:creationId xmlns:p14="http://schemas.microsoft.com/office/powerpoint/2010/main" val="1434745346"/>
      </p:ext>
    </p:extLst>
  </p:cSld>
  <p:clrMap bg1="lt1" tx1="dk1" bg2="lt2" tx2="dk2" accent1="accent1" accent2="accent2" accent3="accent3" accent4="accent4" accent5="accent5" accent6="accent6" hlink="hlink" folHlink="folHlink"/>
  <p:sldLayoutIdLst>
    <p:sldLayoutId id="2147483842" r:id="rId1"/>
    <p:sldLayoutId id="2147483843" r:id="rId2"/>
    <p:sldLayoutId id="2147483844" r:id="rId3"/>
    <p:sldLayoutId id="2147483845" r:id="rId4"/>
    <p:sldLayoutId id="2147483846" r:id="rId5"/>
    <p:sldLayoutId id="2147483847" r:id="rId6"/>
    <p:sldLayoutId id="2147483848" r:id="rId7"/>
    <p:sldLayoutId id="2147483849" r:id="rId8"/>
    <p:sldLayoutId id="2147483850" r:id="rId9"/>
    <p:sldLayoutId id="2147483851" r:id="rId10"/>
    <p:sldLayoutId id="2147483852" r:id="rId11"/>
    <p:sldLayoutId id="2147483853" r:id="rId12"/>
    <p:sldLayoutId id="2147483854" r:id="rId13"/>
    <p:sldLayoutId id="2147483855" r:id="rId14"/>
    <p:sldLayoutId id="2147483856" r:id="rId15"/>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sz="3499" kern="1200">
          <a:solidFill>
            <a:schemeClr val="tx1"/>
          </a:solidFill>
          <a:latin typeface="Huawei Sans" panose="020C0503030203020204" pitchFamily="34" charset="0"/>
          <a:ea typeface="方正兰亭黑简体" panose="02000000000000000000" pitchFamily="2" charset="-122"/>
          <a:cs typeface="+mj-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p15:clr>
            <a:srgbClr val="F26B43"/>
          </p15:clr>
        </p15:guide>
        <p15:guide id="2" pos="7401">
          <p15:clr>
            <a:srgbClr val="F26B43"/>
          </p15:clr>
        </p15:guide>
        <p15:guide id="3" orient="horz" pos="2341">
          <p15:clr>
            <a:srgbClr val="F26B43"/>
          </p15:clr>
        </p15:guide>
        <p15:guide id="4" orient="horz" pos="4020">
          <p15:clr>
            <a:srgbClr val="F26B43"/>
          </p15:clr>
        </p15:guide>
        <p15:guide id="5" orient="horz" pos="777">
          <p15:clr>
            <a:srgbClr val="F26B43"/>
          </p15:clr>
        </p15:guide>
        <p15:guide id="6" pos="3840">
          <p15:clr>
            <a:srgbClr val="F26B43"/>
          </p15:clr>
        </p15:guide>
        <p15:guide id="7" orient="horz" pos="45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8.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3.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4.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2" name="文本占位符 19"/>
          <p:cNvSpPr>
            <a:spLocks noGrp="1"/>
          </p:cNvSpPr>
          <p:nvPr>
            <p:ph type="body" sz="quarter" idx="17"/>
          </p:nvPr>
        </p:nvSpPr>
        <p:spPr/>
        <p:txBody>
          <a:bodyPr wrap="square">
            <a:noAutofit/>
          </a:bodyPr>
          <a:lstStyle/>
          <a:p>
            <a:pPr fontAlgn="ctr"/>
            <a:r>
              <a:rPr lang="en-US" altLang="zh-CN" dirty="0">
                <a:latin typeface="Huawei Sans" panose="020C0503030203020204" pitchFamily="34" charset="0"/>
              </a:rPr>
              <a:t>Update</a:t>
            </a:r>
            <a:endParaRPr lang="zh-CN" altLang="en-US" dirty="0">
              <a:latin typeface="Huawei Sans" panose="020C0503030203020204" pitchFamily="34" charset="0"/>
            </a:endParaRPr>
          </a:p>
        </p:txBody>
      </p:sp>
      <p:sp>
        <p:nvSpPr>
          <p:cNvPr id="33" name="文本占位符 24"/>
          <p:cNvSpPr>
            <a:spLocks noGrp="1"/>
          </p:cNvSpPr>
          <p:nvPr>
            <p:ph type="body" sz="quarter" idx="18"/>
          </p:nvPr>
        </p:nvSpPr>
        <p:spPr/>
        <p:txBody>
          <a:bodyPr wrap="square">
            <a:noAutofit/>
          </a:bodyPr>
          <a:lstStyle/>
          <a:p>
            <a:pPr fontAlgn="ctr"/>
            <a:r>
              <a:rPr lang="en-US" altLang="zh-CN" dirty="0">
                <a:latin typeface="Huawei Sans" panose="020C0503030203020204" pitchFamily="34" charset="0"/>
              </a:rPr>
              <a:t>Update</a:t>
            </a:r>
            <a:endParaRPr lang="zh-CN" altLang="en-US" dirty="0">
              <a:latin typeface="Huawei Sans" panose="020C0503030203020204" pitchFamily="34" charset="0"/>
            </a:endParaRPr>
          </a:p>
        </p:txBody>
      </p:sp>
      <p:sp>
        <p:nvSpPr>
          <p:cNvPr id="34" name="文本占位符 28"/>
          <p:cNvSpPr>
            <a:spLocks noGrp="1"/>
          </p:cNvSpPr>
          <p:nvPr>
            <p:ph type="body" sz="quarter" idx="19"/>
          </p:nvPr>
        </p:nvSpPr>
        <p:spPr/>
        <p:txBody>
          <a:bodyPr wrap="square">
            <a:noAutofit/>
          </a:bodyPr>
          <a:lstStyle/>
          <a:p>
            <a:pPr fontAlgn="ctr"/>
            <a:r>
              <a:rPr lang="en-US" altLang="zh-CN" dirty="0">
                <a:latin typeface="Huawei Sans" panose="020C0503030203020204" pitchFamily="34" charset="0"/>
              </a:rPr>
              <a:t>Update</a:t>
            </a:r>
            <a:endParaRPr lang="zh-CN" altLang="en-US" dirty="0">
              <a:latin typeface="Huawei Sans" panose="020C0503030203020204" pitchFamily="34" charset="0"/>
            </a:endParaRPr>
          </a:p>
        </p:txBody>
      </p:sp>
      <p:sp>
        <p:nvSpPr>
          <p:cNvPr id="35" name="文本占位符 32"/>
          <p:cNvSpPr>
            <a:spLocks noGrp="1"/>
          </p:cNvSpPr>
          <p:nvPr>
            <p:ph type="body" sz="quarter" idx="20"/>
          </p:nvPr>
        </p:nvSpPr>
        <p:spPr/>
        <p:txBody>
          <a:bodyPr wrap="square">
            <a:noAutofit/>
          </a:bodyPr>
          <a:lstStyle/>
          <a:p>
            <a:pPr fontAlgn="ctr"/>
            <a:r>
              <a:rPr lang="en-US" altLang="zh-CN" dirty="0">
                <a:latin typeface="Huawei Sans" panose="020C0503030203020204" pitchFamily="34" charset="0"/>
              </a:rPr>
              <a:t>Update</a:t>
            </a:r>
            <a:endParaRPr lang="zh-CN" altLang="en-US" dirty="0">
              <a:latin typeface="Huawei Sans" panose="020C0503030203020204" pitchFamily="34" charset="0"/>
            </a:endParaRPr>
          </a:p>
        </p:txBody>
      </p:sp>
      <p:sp>
        <p:nvSpPr>
          <p:cNvPr id="6" name="文本占位符 5"/>
          <p:cNvSpPr>
            <a:spLocks noGrp="1"/>
          </p:cNvSpPr>
          <p:nvPr>
            <p:ph type="body" sz="quarter" idx="13"/>
          </p:nvPr>
        </p:nvSpPr>
        <p:spPr/>
        <p:txBody>
          <a:bodyPr wrap="square">
            <a:noAutofit/>
          </a:bodyPr>
          <a:lstStyle/>
          <a:p>
            <a:pPr fontAlgn="ctr"/>
            <a:r>
              <a:rPr lang="en-US" altLang="zh-CN" dirty="0">
                <a:latin typeface="Huawei Sans" panose="020C0503030203020204" pitchFamily="34" charset="0"/>
              </a:rPr>
              <a:t>Lu </a:t>
            </a:r>
            <a:r>
              <a:rPr lang="en-US" altLang="zh-CN" dirty="0" err="1">
                <a:latin typeface="Huawei Sans" panose="020C0503030203020204" pitchFamily="34" charset="0"/>
              </a:rPr>
              <a:t>Yueyue</a:t>
            </a:r>
            <a:r>
              <a:rPr lang="en-US" altLang="zh-CN" dirty="0">
                <a:latin typeface="Huawei Sans" panose="020C0503030203020204" pitchFamily="34" charset="0"/>
              </a:rPr>
              <a:t>/lwx445705</a:t>
            </a:r>
          </a:p>
        </p:txBody>
      </p:sp>
      <p:sp>
        <p:nvSpPr>
          <p:cNvPr id="7" name="文本占位符 6"/>
          <p:cNvSpPr>
            <a:spLocks noGrp="1"/>
          </p:cNvSpPr>
          <p:nvPr>
            <p:ph type="body" sz="quarter" idx="14"/>
          </p:nvPr>
        </p:nvSpPr>
        <p:spPr/>
        <p:txBody>
          <a:bodyPr wrap="square">
            <a:noAutofit/>
          </a:bodyPr>
          <a:lstStyle/>
          <a:p>
            <a:pPr fontAlgn="ctr"/>
            <a:r>
              <a:rPr lang="en-US" altLang="zh-CN" dirty="0" smtClean="0">
                <a:latin typeface="Huawei Sans" panose="020C0503030203020204" pitchFamily="34" charset="0"/>
              </a:rPr>
              <a:t>2020.6</a:t>
            </a:r>
            <a:endParaRPr lang="zh-CN" altLang="en-US" dirty="0">
              <a:latin typeface="Huawei Sans" panose="020C0503030203020204" pitchFamily="34" charset="0"/>
            </a:endParaRPr>
          </a:p>
        </p:txBody>
      </p:sp>
      <p:sp>
        <p:nvSpPr>
          <p:cNvPr id="30" name="文本占位符 8"/>
          <p:cNvSpPr>
            <a:spLocks noGrp="1"/>
          </p:cNvSpPr>
          <p:nvPr>
            <p:ph type="body" sz="quarter" idx="15"/>
          </p:nvPr>
        </p:nvSpPr>
        <p:spPr/>
        <p:txBody>
          <a:bodyPr wrap="square">
            <a:noAutofit/>
          </a:bodyPr>
          <a:lstStyle/>
          <a:p>
            <a:pPr fontAlgn="ctr"/>
            <a:r>
              <a:rPr lang="en-US" altLang="zh-CN" dirty="0" smtClean="0">
                <a:latin typeface="Huawei Sans" panose="020C0503030203020204" pitchFamily="34" charset="0"/>
              </a:rPr>
              <a:t>New</a:t>
            </a:r>
            <a:endParaRPr lang="zh-CN" altLang="en-US" dirty="0">
              <a:latin typeface="Huawei Sans" panose="020C0503030203020204" pitchFamily="34" charset="0"/>
            </a:endParaRPr>
          </a:p>
        </p:txBody>
      </p:sp>
      <p:sp>
        <p:nvSpPr>
          <p:cNvPr id="31" name="文本占位符 13"/>
          <p:cNvSpPr>
            <a:spLocks noGrp="1"/>
          </p:cNvSpPr>
          <p:nvPr>
            <p:ph type="body" sz="quarter" idx="16"/>
          </p:nvPr>
        </p:nvSpPr>
        <p:spPr/>
        <p:txBody>
          <a:bodyPr wrap="square">
            <a:noAutofit/>
          </a:bodyPr>
          <a:lstStyle/>
          <a:p>
            <a:pPr fontAlgn="ctr"/>
            <a:r>
              <a:rPr lang="en-US" altLang="zh-CN" dirty="0">
                <a:latin typeface="Huawei Sans" panose="020C0503030203020204" pitchFamily="34" charset="0"/>
              </a:rPr>
              <a:t>Update</a:t>
            </a:r>
            <a:endParaRPr lang="zh-CN" altLang="en-US" dirty="0">
              <a:latin typeface="Huawei Sans" panose="020C0503030203020204" pitchFamily="34" charset="0"/>
            </a:endParaRPr>
          </a:p>
        </p:txBody>
      </p:sp>
      <p:sp>
        <p:nvSpPr>
          <p:cNvPr id="9" name="文本占位符 8"/>
          <p:cNvSpPr>
            <a:spLocks noGrp="1"/>
          </p:cNvSpPr>
          <p:nvPr>
            <p:ph type="body" sz="quarter" idx="21"/>
          </p:nvPr>
        </p:nvSpPr>
        <p:spPr/>
        <p:txBody>
          <a:bodyPr/>
          <a:lstStyle/>
          <a:p>
            <a:endParaRPr lang="zh-CN" altLang="en-US"/>
          </a:p>
        </p:txBody>
      </p:sp>
      <p:sp>
        <p:nvSpPr>
          <p:cNvPr id="13" name="文本占位符 12"/>
          <p:cNvSpPr>
            <a:spLocks noGrp="1"/>
          </p:cNvSpPr>
          <p:nvPr>
            <p:ph type="body" sz="quarter" idx="22"/>
          </p:nvPr>
        </p:nvSpPr>
        <p:spPr/>
        <p:txBody>
          <a:bodyPr/>
          <a:lstStyle/>
          <a:p>
            <a:endParaRPr lang="zh-CN" altLang="en-US"/>
          </a:p>
        </p:txBody>
      </p:sp>
      <p:sp>
        <p:nvSpPr>
          <p:cNvPr id="17" name="文本占位符 16"/>
          <p:cNvSpPr>
            <a:spLocks noGrp="1"/>
          </p:cNvSpPr>
          <p:nvPr>
            <p:ph type="body" sz="quarter" idx="23"/>
          </p:nvPr>
        </p:nvSpPr>
        <p:spPr/>
        <p:txBody>
          <a:bodyPr/>
          <a:lstStyle/>
          <a:p>
            <a:endParaRPr lang="zh-CN" altLang="en-US"/>
          </a:p>
        </p:txBody>
      </p:sp>
      <p:sp>
        <p:nvSpPr>
          <p:cNvPr id="21" name="文本占位符 20"/>
          <p:cNvSpPr>
            <a:spLocks noGrp="1"/>
          </p:cNvSpPr>
          <p:nvPr>
            <p:ph type="body" sz="quarter" idx="24"/>
          </p:nvPr>
        </p:nvSpPr>
        <p:spPr/>
        <p:txBody>
          <a:bodyPr/>
          <a:lstStyle/>
          <a:p>
            <a:endParaRPr lang="zh-CN" altLang="en-US"/>
          </a:p>
        </p:txBody>
      </p:sp>
      <p:sp>
        <p:nvSpPr>
          <p:cNvPr id="25" name="文本占位符 24"/>
          <p:cNvSpPr>
            <a:spLocks noGrp="1"/>
          </p:cNvSpPr>
          <p:nvPr>
            <p:ph type="body" sz="quarter" idx="25"/>
          </p:nvPr>
        </p:nvSpPr>
        <p:spPr/>
        <p:txBody>
          <a:bodyPr/>
          <a:lstStyle/>
          <a:p>
            <a:endParaRPr lang="zh-CN" altLang="en-US"/>
          </a:p>
        </p:txBody>
      </p:sp>
      <p:sp>
        <p:nvSpPr>
          <p:cNvPr id="29" name="文本占位符 28"/>
          <p:cNvSpPr>
            <a:spLocks noGrp="1"/>
          </p:cNvSpPr>
          <p:nvPr>
            <p:ph type="body" sz="quarter" idx="26"/>
          </p:nvPr>
        </p:nvSpPr>
        <p:spPr/>
        <p:txBody>
          <a:bodyPr/>
          <a:lstStyle/>
          <a:p>
            <a:endParaRPr lang="zh-CN" altLang="en-US"/>
          </a:p>
        </p:txBody>
      </p:sp>
      <p:sp>
        <p:nvSpPr>
          <p:cNvPr id="36" name="文本占位符 35"/>
          <p:cNvSpPr>
            <a:spLocks noGrp="1"/>
          </p:cNvSpPr>
          <p:nvPr>
            <p:ph type="body" sz="quarter" idx="27"/>
          </p:nvPr>
        </p:nvSpPr>
        <p:spPr/>
        <p:txBody>
          <a:bodyPr/>
          <a:lstStyle/>
          <a:p>
            <a:endParaRPr lang="zh-CN" altLang="en-US"/>
          </a:p>
        </p:txBody>
      </p:sp>
      <p:sp>
        <p:nvSpPr>
          <p:cNvPr id="37" name="文本占位符 36"/>
          <p:cNvSpPr>
            <a:spLocks noGrp="1"/>
          </p:cNvSpPr>
          <p:nvPr>
            <p:ph type="body" sz="quarter" idx="28"/>
          </p:nvPr>
        </p:nvSpPr>
        <p:spPr/>
        <p:txBody>
          <a:bodyPr/>
          <a:lstStyle/>
          <a:p>
            <a:endParaRPr lang="zh-CN" altLang="en-US"/>
          </a:p>
        </p:txBody>
      </p:sp>
      <p:sp>
        <p:nvSpPr>
          <p:cNvPr id="38" name="文本占位符 37"/>
          <p:cNvSpPr>
            <a:spLocks noGrp="1"/>
          </p:cNvSpPr>
          <p:nvPr>
            <p:ph type="body" sz="quarter" idx="29"/>
          </p:nvPr>
        </p:nvSpPr>
        <p:spPr/>
        <p:txBody>
          <a:bodyPr/>
          <a:lstStyle/>
          <a:p>
            <a:endParaRPr lang="zh-CN" altLang="en-US"/>
          </a:p>
        </p:txBody>
      </p:sp>
      <p:sp>
        <p:nvSpPr>
          <p:cNvPr id="39" name="文本占位符 38"/>
          <p:cNvSpPr>
            <a:spLocks noGrp="1"/>
          </p:cNvSpPr>
          <p:nvPr>
            <p:ph type="body" sz="quarter" idx="30"/>
          </p:nvPr>
        </p:nvSpPr>
        <p:spPr/>
        <p:txBody>
          <a:bodyPr/>
          <a:lstStyle/>
          <a:p>
            <a:endParaRPr lang="zh-CN" altLang="en-US"/>
          </a:p>
        </p:txBody>
      </p:sp>
      <p:sp>
        <p:nvSpPr>
          <p:cNvPr id="40" name="文本占位符 39"/>
          <p:cNvSpPr>
            <a:spLocks noGrp="1"/>
          </p:cNvSpPr>
          <p:nvPr>
            <p:ph type="body" sz="quarter" idx="31"/>
          </p:nvPr>
        </p:nvSpPr>
        <p:spPr/>
        <p:txBody>
          <a:bodyPr/>
          <a:lstStyle/>
          <a:p>
            <a:endParaRPr lang="zh-CN" altLang="en-US"/>
          </a:p>
        </p:txBody>
      </p:sp>
      <p:sp>
        <p:nvSpPr>
          <p:cNvPr id="41" name="文本占位符 40"/>
          <p:cNvSpPr>
            <a:spLocks noGrp="1"/>
          </p:cNvSpPr>
          <p:nvPr>
            <p:ph type="body" sz="quarter" idx="32"/>
          </p:nvPr>
        </p:nvSpPr>
        <p:spPr/>
        <p:txBody>
          <a:bodyPr/>
          <a:lstStyle/>
          <a:p>
            <a:endParaRPr lang="zh-CN" altLang="en-US"/>
          </a:p>
        </p:txBody>
      </p:sp>
      <p:sp>
        <p:nvSpPr>
          <p:cNvPr id="42" name="文本占位符 41"/>
          <p:cNvSpPr>
            <a:spLocks noGrp="1"/>
          </p:cNvSpPr>
          <p:nvPr>
            <p:ph type="body" sz="quarter" idx="33"/>
          </p:nvPr>
        </p:nvSpPr>
        <p:spPr/>
        <p:txBody>
          <a:bodyPr/>
          <a:lstStyle/>
          <a:p>
            <a:endParaRPr lang="zh-CN" altLang="en-US"/>
          </a:p>
        </p:txBody>
      </p:sp>
      <p:sp>
        <p:nvSpPr>
          <p:cNvPr id="43" name="文本占位符 42"/>
          <p:cNvSpPr>
            <a:spLocks noGrp="1"/>
          </p:cNvSpPr>
          <p:nvPr>
            <p:ph type="body" sz="quarter" idx="34"/>
          </p:nvPr>
        </p:nvSpPr>
        <p:spPr/>
        <p:txBody>
          <a:bodyPr/>
          <a:lstStyle/>
          <a:p>
            <a:endParaRPr lang="zh-CN" altLang="en-US"/>
          </a:p>
        </p:txBody>
      </p:sp>
      <p:sp>
        <p:nvSpPr>
          <p:cNvPr id="44" name="文本占位符 43"/>
          <p:cNvSpPr>
            <a:spLocks noGrp="1"/>
          </p:cNvSpPr>
          <p:nvPr>
            <p:ph type="body" sz="quarter" idx="35"/>
          </p:nvPr>
        </p:nvSpPr>
        <p:spPr/>
        <p:txBody>
          <a:bodyPr/>
          <a:lstStyle/>
          <a:p>
            <a:endParaRPr lang="zh-CN" altLang="en-US"/>
          </a:p>
        </p:txBody>
      </p:sp>
      <p:sp>
        <p:nvSpPr>
          <p:cNvPr id="45" name="文本占位符 44"/>
          <p:cNvSpPr>
            <a:spLocks noGrp="1"/>
          </p:cNvSpPr>
          <p:nvPr>
            <p:ph type="body" sz="quarter" idx="36"/>
          </p:nvPr>
        </p:nvSpPr>
        <p:spPr/>
        <p:txBody>
          <a:bodyPr/>
          <a:lstStyle/>
          <a:p>
            <a:endParaRPr lang="zh-CN" altLang="en-US"/>
          </a:p>
        </p:txBody>
      </p:sp>
      <p:sp>
        <p:nvSpPr>
          <p:cNvPr id="46" name="文本占位符 45"/>
          <p:cNvSpPr>
            <a:spLocks noGrp="1"/>
          </p:cNvSpPr>
          <p:nvPr>
            <p:ph type="body" sz="quarter" idx="37"/>
          </p:nvPr>
        </p:nvSpPr>
        <p:spPr/>
        <p:txBody>
          <a:bodyPr/>
          <a:lstStyle/>
          <a:p>
            <a:endParaRPr lang="zh-CN" altLang="en-US"/>
          </a:p>
        </p:txBody>
      </p:sp>
      <p:sp>
        <p:nvSpPr>
          <p:cNvPr id="47" name="文本占位符 46"/>
          <p:cNvSpPr>
            <a:spLocks noGrp="1"/>
          </p:cNvSpPr>
          <p:nvPr>
            <p:ph type="body" sz="quarter" idx="38"/>
          </p:nvPr>
        </p:nvSpPr>
        <p:spPr/>
        <p:txBody>
          <a:bodyPr/>
          <a:lstStyle/>
          <a:p>
            <a:endParaRPr lang="zh-CN" altLang="en-US"/>
          </a:p>
        </p:txBody>
      </p:sp>
      <p:sp>
        <p:nvSpPr>
          <p:cNvPr id="48" name="文本占位符 47"/>
          <p:cNvSpPr>
            <a:spLocks noGrp="1"/>
          </p:cNvSpPr>
          <p:nvPr>
            <p:ph type="body" sz="quarter" idx="39"/>
          </p:nvPr>
        </p:nvSpPr>
        <p:spPr/>
        <p:txBody>
          <a:bodyPr/>
          <a:lstStyle/>
          <a:p>
            <a:endParaRPr lang="zh-CN" altLang="en-US"/>
          </a:p>
        </p:txBody>
      </p:sp>
      <p:sp>
        <p:nvSpPr>
          <p:cNvPr id="49" name="文本占位符 48"/>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4122143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a:xfrm>
            <a:off x="468317" y="1233488"/>
            <a:ext cx="11276183" cy="1491051"/>
          </a:xfrm>
        </p:spPr>
        <p:txBody>
          <a:bodyPr wrap="square">
            <a:noAutofit/>
          </a:bodyPr>
          <a:lstStyle/>
          <a:p>
            <a:pPr fontAlgn="ctr"/>
            <a:r>
              <a:rPr lang="en-US" sz="1800" dirty="0">
                <a:latin typeface="Huawei Sans" panose="020C0503030203020204" pitchFamily="34" charset="0"/>
              </a:rPr>
              <a:t>An </a:t>
            </a:r>
            <a:r>
              <a:rPr lang="en-US" sz="1800" dirty="0" err="1">
                <a:latin typeface="Huawei Sans" panose="020C0503030203020204" pitchFamily="34" charset="0"/>
              </a:rPr>
              <a:t>AS_Path</a:t>
            </a:r>
            <a:r>
              <a:rPr lang="en-US" sz="1800" dirty="0">
                <a:latin typeface="Huawei Sans" panose="020C0503030203020204" pitchFamily="34" charset="0"/>
              </a:rPr>
              <a:t> filter uses the </a:t>
            </a:r>
            <a:r>
              <a:rPr lang="en-US" sz="1800" dirty="0" err="1">
                <a:latin typeface="Huawei Sans" panose="020C0503030203020204" pitchFamily="34" charset="0"/>
              </a:rPr>
              <a:t>AS_Path</a:t>
            </a:r>
            <a:r>
              <a:rPr lang="en-US" sz="1800" dirty="0">
                <a:latin typeface="Huawei Sans" panose="020C0503030203020204" pitchFamily="34" charset="0"/>
              </a:rPr>
              <a:t> attribute of BGP routes as a matching condition to filter BGP routes.</a:t>
            </a:r>
          </a:p>
          <a:p>
            <a:pPr fontAlgn="ctr"/>
            <a:r>
              <a:rPr lang="en-US" sz="1800" dirty="0">
                <a:latin typeface="Huawei Sans" panose="020C0503030203020204" pitchFamily="34" charset="0"/>
              </a:rPr>
              <a:t>If you do not want routes from certain ASs, you can use an </a:t>
            </a:r>
            <a:r>
              <a:rPr lang="en-US" sz="1800" dirty="0" err="1">
                <a:latin typeface="Huawei Sans" panose="020C0503030203020204" pitchFamily="34" charset="0"/>
              </a:rPr>
              <a:t>AS_Path</a:t>
            </a:r>
            <a:r>
              <a:rPr lang="en-US" sz="1800" dirty="0">
                <a:latin typeface="Huawei Sans" panose="020C0503030203020204" pitchFamily="34" charset="0"/>
              </a:rPr>
              <a:t> filter to filter out the routes that carry the associated AS numbers.</a:t>
            </a:r>
          </a:p>
        </p:txBody>
      </p:sp>
      <p:sp>
        <p:nvSpPr>
          <p:cNvPr id="2" name="标题 1"/>
          <p:cNvSpPr>
            <a:spLocks noGrp="1"/>
          </p:cNvSpPr>
          <p:nvPr>
            <p:ph type="title"/>
          </p:nvPr>
        </p:nvSpPr>
        <p:spPr>
          <a:xfrm>
            <a:off x="1594177" y="410400"/>
            <a:ext cx="9827761" cy="640800"/>
          </a:xfrm>
        </p:spPr>
        <p:txBody>
          <a:bodyPr wrap="square">
            <a:noAutofit/>
          </a:bodyPr>
          <a:lstStyle/>
          <a:p>
            <a:pPr fontAlgn="ctr"/>
            <a:r>
              <a:rPr lang="en-US">
                <a:latin typeface="Huawei Sans" panose="020C0503030203020204" pitchFamily="34" charset="0"/>
              </a:rPr>
              <a:t>Route Matching Tool: AS_Path Filter</a:t>
            </a:r>
          </a:p>
        </p:txBody>
      </p:sp>
      <p:grpSp>
        <p:nvGrpSpPr>
          <p:cNvPr id="77" name="组合 76"/>
          <p:cNvGrpSpPr/>
          <p:nvPr/>
        </p:nvGrpSpPr>
        <p:grpSpPr>
          <a:xfrm>
            <a:off x="1160400" y="3942098"/>
            <a:ext cx="7200243" cy="2177218"/>
            <a:chOff x="451609" y="3948378"/>
            <a:chExt cx="7200243" cy="2177218"/>
          </a:xfrm>
        </p:grpSpPr>
        <p:sp>
          <p:nvSpPr>
            <p:cNvPr id="64" name="任意多边形 25"/>
            <p:cNvSpPr/>
            <p:nvPr/>
          </p:nvSpPr>
          <p:spPr>
            <a:xfrm>
              <a:off x="6347036" y="3948378"/>
              <a:ext cx="1304816" cy="1244051"/>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4FBFE"/>
            </a:solidFill>
            <a:ln w="12700">
              <a:solidFill>
                <a:srgbClr val="99DFF9"/>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TextBox 120">
              <a:extLst>
                <a:ext uri="{FF2B5EF4-FFF2-40B4-BE49-F238E27FC236}">
                  <a16:creationId xmlns:a16="http://schemas.microsoft.com/office/drawing/2014/main" xmlns="" id="{020D7A1D-EFAD-4C8C-B9DE-D0FAD269B77A}"/>
                </a:ext>
              </a:extLst>
            </p:cNvPr>
            <p:cNvSpPr txBox="1"/>
            <p:nvPr/>
          </p:nvSpPr>
          <p:spPr>
            <a:xfrm>
              <a:off x="6310386" y="3982031"/>
              <a:ext cx="827092" cy="307777"/>
            </a:xfrm>
            <a:prstGeom prst="rect">
              <a:avLst/>
            </a:prstGeom>
            <a:noFill/>
            <a:ln>
              <a:noFill/>
            </a:ln>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AS 104</a:t>
              </a:r>
            </a:p>
          </p:txBody>
        </p:sp>
        <p:sp>
          <p:nvSpPr>
            <p:cNvPr id="62" name="任意多边形 25"/>
            <p:cNvSpPr/>
            <p:nvPr/>
          </p:nvSpPr>
          <p:spPr>
            <a:xfrm>
              <a:off x="4627418" y="3948378"/>
              <a:ext cx="1304816" cy="1244051"/>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4FBFE"/>
            </a:solidFill>
            <a:ln w="12700">
              <a:solidFill>
                <a:srgbClr val="99DFF9"/>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TextBox 120">
              <a:extLst>
                <a:ext uri="{FF2B5EF4-FFF2-40B4-BE49-F238E27FC236}">
                  <a16:creationId xmlns:a16="http://schemas.microsoft.com/office/drawing/2014/main" xmlns="" id="{020D7A1D-EFAD-4C8C-B9DE-D0FAD269B77A}"/>
                </a:ext>
              </a:extLst>
            </p:cNvPr>
            <p:cNvSpPr txBox="1"/>
            <p:nvPr/>
          </p:nvSpPr>
          <p:spPr>
            <a:xfrm>
              <a:off x="4590768" y="3982031"/>
              <a:ext cx="827092" cy="307777"/>
            </a:xfrm>
            <a:prstGeom prst="rect">
              <a:avLst/>
            </a:prstGeom>
            <a:noFill/>
            <a:ln>
              <a:noFill/>
            </a:ln>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AS 103</a:t>
              </a:r>
            </a:p>
          </p:txBody>
        </p:sp>
        <p:sp>
          <p:nvSpPr>
            <p:cNvPr id="60" name="任意多边形 25"/>
            <p:cNvSpPr/>
            <p:nvPr/>
          </p:nvSpPr>
          <p:spPr>
            <a:xfrm>
              <a:off x="2944374" y="3948378"/>
              <a:ext cx="1304816" cy="1244051"/>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4FBFE"/>
            </a:solidFill>
            <a:ln w="12700">
              <a:solidFill>
                <a:srgbClr val="99DFF9"/>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TextBox 120">
              <a:extLst>
                <a:ext uri="{FF2B5EF4-FFF2-40B4-BE49-F238E27FC236}">
                  <a16:creationId xmlns:a16="http://schemas.microsoft.com/office/drawing/2014/main" xmlns="" id="{020D7A1D-EFAD-4C8C-B9DE-D0FAD269B77A}"/>
                </a:ext>
              </a:extLst>
            </p:cNvPr>
            <p:cNvSpPr txBox="1"/>
            <p:nvPr/>
          </p:nvSpPr>
          <p:spPr>
            <a:xfrm>
              <a:off x="2907724" y="3982031"/>
              <a:ext cx="827092" cy="307777"/>
            </a:xfrm>
            <a:prstGeom prst="rect">
              <a:avLst/>
            </a:prstGeom>
            <a:noFill/>
            <a:ln>
              <a:noFill/>
            </a:ln>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AS 102</a:t>
              </a:r>
            </a:p>
          </p:txBody>
        </p:sp>
        <p:sp>
          <p:nvSpPr>
            <p:cNvPr id="10" name="任意多边形 25"/>
            <p:cNvSpPr/>
            <p:nvPr/>
          </p:nvSpPr>
          <p:spPr>
            <a:xfrm>
              <a:off x="504967" y="3948378"/>
              <a:ext cx="1978098" cy="1244051"/>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4FBFE"/>
            </a:solidFill>
            <a:ln w="12700">
              <a:solidFill>
                <a:srgbClr val="99DFF9"/>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3" name="图片 1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604638" y="4468843"/>
              <a:ext cx="540000" cy="442800"/>
            </a:xfrm>
            <a:prstGeom prst="rect">
              <a:avLst/>
            </a:prstGeom>
          </p:spPr>
        </p:pic>
        <p:cxnSp>
          <p:nvCxnSpPr>
            <p:cNvPr id="14" name="直接连接符 13"/>
            <p:cNvCxnSpPr>
              <a:stCxn id="13" idx="3"/>
              <a:endCxn id="17" idx="1"/>
            </p:cNvCxnSpPr>
            <p:nvPr/>
          </p:nvCxnSpPr>
          <p:spPr>
            <a:xfrm>
              <a:off x="2144638" y="4690243"/>
              <a:ext cx="117796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7" name="图片 1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322602" y="4468843"/>
              <a:ext cx="540000" cy="442800"/>
            </a:xfrm>
            <a:prstGeom prst="rect">
              <a:avLst/>
            </a:prstGeom>
          </p:spPr>
        </p:pic>
        <p:sp>
          <p:nvSpPr>
            <p:cNvPr id="20" name="TextBox 120">
              <a:extLst>
                <a:ext uri="{FF2B5EF4-FFF2-40B4-BE49-F238E27FC236}">
                  <a16:creationId xmlns:a16="http://schemas.microsoft.com/office/drawing/2014/main" xmlns="" id="{020D7A1D-EFAD-4C8C-B9DE-D0FAD269B77A}"/>
                </a:ext>
              </a:extLst>
            </p:cNvPr>
            <p:cNvSpPr txBox="1"/>
            <p:nvPr/>
          </p:nvSpPr>
          <p:spPr>
            <a:xfrm>
              <a:off x="468317" y="3982031"/>
              <a:ext cx="827092" cy="307777"/>
            </a:xfrm>
            <a:prstGeom prst="rect">
              <a:avLst/>
            </a:prstGeom>
            <a:noFill/>
            <a:ln>
              <a:noFill/>
            </a:ln>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AS 101</a:t>
              </a:r>
            </a:p>
          </p:txBody>
        </p:sp>
        <p:sp>
          <p:nvSpPr>
            <p:cNvPr id="21" name="TextBox 120">
              <a:extLst>
                <a:ext uri="{FF2B5EF4-FFF2-40B4-BE49-F238E27FC236}">
                  <a16:creationId xmlns:a16="http://schemas.microsoft.com/office/drawing/2014/main" xmlns="" id="{020D7A1D-EFAD-4C8C-B9DE-D0FAD269B77A}"/>
                </a:ext>
              </a:extLst>
            </p:cNvPr>
            <p:cNvSpPr txBox="1"/>
            <p:nvPr/>
          </p:nvSpPr>
          <p:spPr>
            <a:xfrm>
              <a:off x="1667706" y="4209218"/>
              <a:ext cx="413864" cy="307777"/>
            </a:xfrm>
            <a:prstGeom prst="rect">
              <a:avLst/>
            </a:prstGeom>
            <a:noFill/>
            <a:ln>
              <a:noFill/>
            </a:ln>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R1</a:t>
              </a:r>
            </a:p>
          </p:txBody>
        </p:sp>
        <p:cxnSp>
          <p:nvCxnSpPr>
            <p:cNvPr id="22" name="直接连接符 21"/>
            <p:cNvCxnSpPr>
              <a:endCxn id="13" idx="1"/>
            </p:cNvCxnSpPr>
            <p:nvPr/>
          </p:nvCxnSpPr>
          <p:spPr>
            <a:xfrm>
              <a:off x="1355795" y="4690243"/>
              <a:ext cx="24884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355795" y="4494281"/>
              <a:ext cx="0" cy="3919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Box 120">
              <a:extLst>
                <a:ext uri="{FF2B5EF4-FFF2-40B4-BE49-F238E27FC236}">
                  <a16:creationId xmlns:a16="http://schemas.microsoft.com/office/drawing/2014/main" xmlns="" id="{31930744-3D36-4F81-8426-6F129C1A6804}"/>
                </a:ext>
              </a:extLst>
            </p:cNvPr>
            <p:cNvSpPr txBox="1"/>
            <p:nvPr/>
          </p:nvSpPr>
          <p:spPr>
            <a:xfrm>
              <a:off x="451609" y="4552072"/>
              <a:ext cx="984700" cy="287715"/>
            </a:xfrm>
            <a:prstGeom prst="roundRect">
              <a:avLst>
                <a:gd name="adj" fmla="val 6721"/>
              </a:avLst>
            </a:prstGeom>
            <a:noFill/>
            <a:ln w="12700">
              <a:noFill/>
            </a:ln>
          </p:spPr>
          <p:txBody>
            <a:bodyPr wrap="square" rtlCol="0" anchor="ctr">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10.1.1.0/24</a:t>
              </a:r>
            </a:p>
          </p:txBody>
        </p:sp>
        <p:sp>
          <p:nvSpPr>
            <p:cNvPr id="25" name="TextBox 120">
              <a:extLst>
                <a:ext uri="{FF2B5EF4-FFF2-40B4-BE49-F238E27FC236}">
                  <a16:creationId xmlns:a16="http://schemas.microsoft.com/office/drawing/2014/main" xmlns="" id="{020D7A1D-EFAD-4C8C-B9DE-D0FAD269B77A}"/>
                </a:ext>
              </a:extLst>
            </p:cNvPr>
            <p:cNvSpPr txBox="1"/>
            <p:nvPr/>
          </p:nvSpPr>
          <p:spPr>
            <a:xfrm>
              <a:off x="3386087" y="4209218"/>
              <a:ext cx="413864" cy="307777"/>
            </a:xfrm>
            <a:prstGeom prst="rect">
              <a:avLst/>
            </a:prstGeom>
            <a:noFill/>
            <a:ln>
              <a:noFill/>
            </a:ln>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R2</a:t>
              </a:r>
            </a:p>
          </p:txBody>
        </p:sp>
        <p:cxnSp>
          <p:nvCxnSpPr>
            <p:cNvPr id="32" name="直接连接符 55"/>
            <p:cNvCxnSpPr/>
            <p:nvPr/>
          </p:nvCxnSpPr>
          <p:spPr bwMode="auto">
            <a:xfrm flipH="1">
              <a:off x="2238122" y="4785179"/>
              <a:ext cx="918225" cy="0"/>
            </a:xfrm>
            <a:prstGeom prst="line">
              <a:avLst/>
            </a:prstGeom>
            <a:solidFill>
              <a:schemeClr val="accent1"/>
            </a:solidFill>
            <a:ln w="38100" cap="flat" cmpd="sng" algn="ctr">
              <a:solidFill>
                <a:schemeClr val="tx1"/>
              </a:solidFill>
              <a:prstDash val="dash"/>
              <a:round/>
              <a:headEnd type="triangle" w="med" len="med"/>
              <a:tailEnd type="none" w="med" len="med"/>
            </a:ln>
            <a:effectLst/>
          </p:spPr>
        </p:cxnSp>
        <p:sp>
          <p:nvSpPr>
            <p:cNvPr id="34" name="Rectangular Callout 115"/>
            <p:cNvSpPr/>
            <p:nvPr/>
          </p:nvSpPr>
          <p:spPr>
            <a:xfrm>
              <a:off x="1160400" y="5539377"/>
              <a:ext cx="1428475" cy="586219"/>
            </a:xfrm>
            <a:prstGeom prst="roundRect">
              <a:avLst/>
            </a:prstGeom>
            <a:solidFill>
              <a:srgbClr val="FFFFCC"/>
            </a:solidFill>
            <a:ln w="19050">
              <a:solidFill>
                <a:srgbClr val="FFD17D"/>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200">
                  <a:solidFill>
                    <a:schemeClr val="tx1"/>
                  </a:solidFill>
                  <a:latin typeface="Huawei Sans" panose="020C0503030203020204" pitchFamily="34" charset="0"/>
                </a:rPr>
                <a:t>10.1.1.0/24</a:t>
              </a:r>
            </a:p>
            <a:p>
              <a:pPr fontAlgn="ctr"/>
              <a:r>
                <a:rPr lang="en-US" sz="1200">
                  <a:solidFill>
                    <a:schemeClr val="tx1"/>
                  </a:solidFill>
                  <a:latin typeface="Huawei Sans" panose="020C0503030203020204" pitchFamily="34" charset="0"/>
                </a:rPr>
                <a:t>AS_Path = 101</a:t>
              </a:r>
            </a:p>
          </p:txBody>
        </p:sp>
        <p:sp>
          <p:nvSpPr>
            <p:cNvPr id="38" name="TextBox 120">
              <a:extLst>
                <a:ext uri="{FF2B5EF4-FFF2-40B4-BE49-F238E27FC236}">
                  <a16:creationId xmlns:a16="http://schemas.microsoft.com/office/drawing/2014/main" xmlns="" id="{020D7A1D-EFAD-4C8C-B9DE-D0FAD269B77A}"/>
                </a:ext>
              </a:extLst>
            </p:cNvPr>
            <p:cNvSpPr txBox="1"/>
            <p:nvPr/>
          </p:nvSpPr>
          <p:spPr>
            <a:xfrm>
              <a:off x="2393514" y="4402382"/>
              <a:ext cx="676830" cy="307777"/>
            </a:xfrm>
            <a:prstGeom prst="rect">
              <a:avLst/>
            </a:prstGeom>
            <a:noFill/>
            <a:ln>
              <a:noFill/>
            </a:ln>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Route</a:t>
              </a:r>
            </a:p>
          </p:txBody>
        </p:sp>
        <p:cxnSp>
          <p:nvCxnSpPr>
            <p:cNvPr id="54" name="直接连接符 53"/>
            <p:cNvCxnSpPr>
              <a:stCxn id="17" idx="3"/>
              <a:endCxn id="55" idx="1"/>
            </p:cNvCxnSpPr>
            <p:nvPr/>
          </p:nvCxnSpPr>
          <p:spPr>
            <a:xfrm>
              <a:off x="3862602" y="4690243"/>
              <a:ext cx="11796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5" name="图片 5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042220" y="4468843"/>
              <a:ext cx="540000" cy="442800"/>
            </a:xfrm>
            <a:prstGeom prst="rect">
              <a:avLst/>
            </a:prstGeom>
          </p:spPr>
        </p:pic>
        <p:cxnSp>
          <p:nvCxnSpPr>
            <p:cNvPr id="56" name="直接连接符 55"/>
            <p:cNvCxnSpPr>
              <a:stCxn id="55" idx="3"/>
              <a:endCxn id="57" idx="1"/>
            </p:cNvCxnSpPr>
            <p:nvPr/>
          </p:nvCxnSpPr>
          <p:spPr>
            <a:xfrm>
              <a:off x="5582220" y="4690243"/>
              <a:ext cx="117796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7" name="图片 5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760184" y="4468843"/>
              <a:ext cx="540000" cy="442800"/>
            </a:xfrm>
            <a:prstGeom prst="rect">
              <a:avLst/>
            </a:prstGeom>
          </p:spPr>
        </p:pic>
        <p:cxnSp>
          <p:nvCxnSpPr>
            <p:cNvPr id="66" name="直接连接符 55"/>
            <p:cNvCxnSpPr/>
            <p:nvPr/>
          </p:nvCxnSpPr>
          <p:spPr bwMode="auto">
            <a:xfrm flipH="1">
              <a:off x="4034916" y="4785179"/>
              <a:ext cx="918225" cy="0"/>
            </a:xfrm>
            <a:prstGeom prst="line">
              <a:avLst/>
            </a:prstGeom>
            <a:solidFill>
              <a:schemeClr val="accent1"/>
            </a:solidFill>
            <a:ln w="38100" cap="flat" cmpd="sng" algn="ctr">
              <a:solidFill>
                <a:schemeClr val="tx1"/>
              </a:solidFill>
              <a:prstDash val="dash"/>
              <a:round/>
              <a:headEnd type="triangle" w="med" len="med"/>
              <a:tailEnd type="none" w="med" len="med"/>
            </a:ln>
            <a:effectLst/>
          </p:spPr>
        </p:cxnSp>
        <p:sp>
          <p:nvSpPr>
            <p:cNvPr id="67" name="Rectangular Callout 115"/>
            <p:cNvSpPr/>
            <p:nvPr/>
          </p:nvSpPr>
          <p:spPr>
            <a:xfrm>
              <a:off x="2957194" y="5539377"/>
              <a:ext cx="1833170" cy="586219"/>
            </a:xfrm>
            <a:prstGeom prst="roundRect">
              <a:avLst/>
            </a:prstGeom>
            <a:solidFill>
              <a:srgbClr val="FFFFCC"/>
            </a:solidFill>
            <a:ln w="19050">
              <a:solidFill>
                <a:srgbClr val="FFD17D"/>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200">
                  <a:solidFill>
                    <a:schemeClr val="tx1"/>
                  </a:solidFill>
                  <a:latin typeface="Huawei Sans" panose="020C0503030203020204" pitchFamily="34" charset="0"/>
                </a:rPr>
                <a:t>10.1.1.0/24</a:t>
              </a:r>
            </a:p>
            <a:p>
              <a:pPr fontAlgn="ctr"/>
              <a:r>
                <a:rPr lang="en-US" sz="1200">
                  <a:solidFill>
                    <a:schemeClr val="tx1"/>
                  </a:solidFill>
                  <a:latin typeface="Huawei Sans" panose="020C0503030203020204" pitchFamily="34" charset="0"/>
                </a:rPr>
                <a:t>AS_Path = 102 101</a:t>
              </a:r>
            </a:p>
          </p:txBody>
        </p:sp>
        <p:sp>
          <p:nvSpPr>
            <p:cNvPr id="69" name="Rectangular Callout 115"/>
            <p:cNvSpPr/>
            <p:nvPr/>
          </p:nvSpPr>
          <p:spPr>
            <a:xfrm>
              <a:off x="4977063" y="5539377"/>
              <a:ext cx="1896632" cy="586219"/>
            </a:xfrm>
            <a:prstGeom prst="roundRect">
              <a:avLst/>
            </a:prstGeom>
            <a:solidFill>
              <a:srgbClr val="FFFFCC"/>
            </a:solidFill>
            <a:ln w="19050">
              <a:solidFill>
                <a:srgbClr val="FFD17D"/>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200" dirty="0">
                  <a:solidFill>
                    <a:srgbClr val="EC7061"/>
                  </a:solidFill>
                  <a:latin typeface="Huawei Sans" panose="020C0503030203020204" pitchFamily="34" charset="0"/>
                </a:rPr>
                <a:t>The BGP route originated from AS 101 is filtered out.</a:t>
              </a:r>
            </a:p>
          </p:txBody>
        </p:sp>
        <p:cxnSp>
          <p:nvCxnSpPr>
            <p:cNvPr id="71" name="直接箭头连接符 70"/>
            <p:cNvCxnSpPr>
              <a:stCxn id="34" idx="0"/>
            </p:cNvCxnSpPr>
            <p:nvPr/>
          </p:nvCxnSpPr>
          <p:spPr>
            <a:xfrm flipV="1">
              <a:off x="1874638" y="4867781"/>
              <a:ext cx="714237" cy="671596"/>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cxnSp>
          <p:nvCxnSpPr>
            <p:cNvPr id="73" name="直接箭头连接符 72"/>
            <p:cNvCxnSpPr/>
            <p:nvPr/>
          </p:nvCxnSpPr>
          <p:spPr>
            <a:xfrm flipV="1">
              <a:off x="3799479" y="4839787"/>
              <a:ext cx="714237" cy="698243"/>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cxnSp>
          <p:nvCxnSpPr>
            <p:cNvPr id="74" name="直接箭头连接符 73"/>
            <p:cNvCxnSpPr/>
            <p:nvPr/>
          </p:nvCxnSpPr>
          <p:spPr>
            <a:xfrm flipV="1">
              <a:off x="5575115" y="5090678"/>
              <a:ext cx="446198" cy="447353"/>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sp>
          <p:nvSpPr>
            <p:cNvPr id="75" name="TextBox 120">
              <a:extLst>
                <a:ext uri="{FF2B5EF4-FFF2-40B4-BE49-F238E27FC236}">
                  <a16:creationId xmlns:a16="http://schemas.microsoft.com/office/drawing/2014/main" xmlns="" id="{020D7A1D-EFAD-4C8C-B9DE-D0FAD269B77A}"/>
                </a:ext>
              </a:extLst>
            </p:cNvPr>
            <p:cNvSpPr txBox="1"/>
            <p:nvPr/>
          </p:nvSpPr>
          <p:spPr>
            <a:xfrm>
              <a:off x="4086710" y="4402382"/>
              <a:ext cx="676830" cy="307777"/>
            </a:xfrm>
            <a:prstGeom prst="rect">
              <a:avLst/>
            </a:prstGeom>
            <a:noFill/>
            <a:ln>
              <a:noFill/>
            </a:ln>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Route</a:t>
              </a:r>
            </a:p>
          </p:txBody>
        </p:sp>
        <p:cxnSp>
          <p:nvCxnSpPr>
            <p:cNvPr id="49" name="直接连接符 55"/>
            <p:cNvCxnSpPr/>
            <p:nvPr/>
          </p:nvCxnSpPr>
          <p:spPr bwMode="auto">
            <a:xfrm flipH="1">
              <a:off x="5706016" y="4785179"/>
              <a:ext cx="918225" cy="0"/>
            </a:xfrm>
            <a:prstGeom prst="line">
              <a:avLst/>
            </a:prstGeom>
            <a:solidFill>
              <a:schemeClr val="accent1"/>
            </a:solidFill>
            <a:ln w="38100" cap="flat" cmpd="sng" algn="ctr">
              <a:solidFill>
                <a:schemeClr val="tx1"/>
              </a:solidFill>
              <a:prstDash val="dash"/>
              <a:round/>
              <a:headEnd type="triangle" w="med" len="med"/>
              <a:tailEnd type="none" w="med" len="med"/>
            </a:ln>
            <a:effectLst/>
          </p:spPr>
        </p:cxnSp>
        <p:sp>
          <p:nvSpPr>
            <p:cNvPr id="50" name="TextBox 120">
              <a:extLst>
                <a:ext uri="{FF2B5EF4-FFF2-40B4-BE49-F238E27FC236}">
                  <a16:creationId xmlns:a16="http://schemas.microsoft.com/office/drawing/2014/main" xmlns="" id="{020D7A1D-EFAD-4C8C-B9DE-D0FAD269B77A}"/>
                </a:ext>
              </a:extLst>
            </p:cNvPr>
            <p:cNvSpPr txBox="1"/>
            <p:nvPr/>
          </p:nvSpPr>
          <p:spPr>
            <a:xfrm>
              <a:off x="5757810" y="4402382"/>
              <a:ext cx="676830" cy="307777"/>
            </a:xfrm>
            <a:prstGeom prst="rect">
              <a:avLst/>
            </a:prstGeom>
            <a:noFill/>
            <a:ln>
              <a:noFill/>
            </a:ln>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Route</a:t>
              </a:r>
            </a:p>
          </p:txBody>
        </p:sp>
      </p:grpSp>
      <p:sp>
        <p:nvSpPr>
          <p:cNvPr id="79" name="文本占位符 3"/>
          <p:cNvSpPr txBox="1">
            <a:spLocks/>
          </p:cNvSpPr>
          <p:nvPr/>
        </p:nvSpPr>
        <p:spPr bwMode="auto">
          <a:xfrm>
            <a:off x="8925636" y="3569774"/>
            <a:ext cx="2818864" cy="747742"/>
          </a:xfrm>
          <a:prstGeom prst="rect">
            <a:avLst/>
          </a:prstGeom>
          <a:solidFill>
            <a:srgbClr val="FFFFCC"/>
          </a:solidFill>
          <a:ln w="9525">
            <a:solidFill>
              <a:srgbClr val="FFD17D"/>
            </a:solidFill>
            <a:miter lim="800000"/>
            <a:headEnd/>
            <a:tailEnd/>
          </a:ln>
        </p:spPr>
        <p:txBody>
          <a:bodyPr vert="horz" wrap="square" lIns="108000" tIns="40071" rIns="108000" bIns="40071" numCol="1" anchor="ctr"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l" fontAlgn="ctr">
              <a:lnSpc>
                <a:spcPct val="100000"/>
              </a:lnSpc>
              <a:buNone/>
            </a:pPr>
            <a:r>
              <a:rPr lang="en-US" sz="1400" b="1" dirty="0">
                <a:latin typeface="Huawei Sans" panose="020C0503030203020204" pitchFamily="34" charset="0"/>
              </a:rPr>
              <a:t>Set an </a:t>
            </a:r>
            <a:r>
              <a:rPr lang="en-US" sz="1400" b="1" dirty="0" err="1">
                <a:latin typeface="Huawei Sans" panose="020C0503030203020204" pitchFamily="34" charset="0"/>
              </a:rPr>
              <a:t>AS_Path</a:t>
            </a:r>
            <a:r>
              <a:rPr lang="en-US" sz="1400" b="1" dirty="0">
                <a:latin typeface="Huawei Sans" panose="020C0503030203020204" pitchFamily="34" charset="0"/>
              </a:rPr>
              <a:t> filter to filter out the BGP route that contains the AS number 101.</a:t>
            </a:r>
          </a:p>
        </p:txBody>
      </p:sp>
      <p:sp>
        <p:nvSpPr>
          <p:cNvPr id="39" name="椭圆 38"/>
          <p:cNvSpPr/>
          <p:nvPr/>
        </p:nvSpPr>
        <p:spPr>
          <a:xfrm>
            <a:off x="6213486" y="4613534"/>
            <a:ext cx="150125" cy="152230"/>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3" name="任意多边形 2"/>
          <p:cNvSpPr/>
          <p:nvPr/>
        </p:nvSpPr>
        <p:spPr>
          <a:xfrm>
            <a:off x="6283906" y="3753135"/>
            <a:ext cx="2641730" cy="887105"/>
          </a:xfrm>
          <a:custGeom>
            <a:avLst/>
            <a:gdLst>
              <a:gd name="connsiteX0" fmla="*/ 0 w 3179928"/>
              <a:gd name="connsiteY0" fmla="*/ 887105 h 887105"/>
              <a:gd name="connsiteX1" fmla="*/ 464024 w 3179928"/>
              <a:gd name="connsiteY1" fmla="*/ 0 h 887105"/>
              <a:gd name="connsiteX2" fmla="*/ 3179928 w 3179928"/>
              <a:gd name="connsiteY2" fmla="*/ 0 h 887105"/>
            </a:gdLst>
            <a:ahLst/>
            <a:cxnLst>
              <a:cxn ang="0">
                <a:pos x="connsiteX0" y="connsiteY0"/>
              </a:cxn>
              <a:cxn ang="0">
                <a:pos x="connsiteX1" y="connsiteY1"/>
              </a:cxn>
              <a:cxn ang="0">
                <a:pos x="connsiteX2" y="connsiteY2"/>
              </a:cxn>
            </a:cxnLst>
            <a:rect l="l" t="t" r="r" b="b"/>
            <a:pathLst>
              <a:path w="3179928" h="887105">
                <a:moveTo>
                  <a:pt x="0" y="887105"/>
                </a:moveTo>
                <a:lnTo>
                  <a:pt x="464024" y="0"/>
                </a:lnTo>
                <a:lnTo>
                  <a:pt x="3179928" y="0"/>
                </a:lnTo>
              </a:path>
            </a:pathLst>
          </a:custGeom>
          <a:noFill/>
          <a:ln w="19050">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grpSp>
        <p:nvGrpSpPr>
          <p:cNvPr id="41" name="组合 40"/>
          <p:cNvGrpSpPr/>
          <p:nvPr/>
        </p:nvGrpSpPr>
        <p:grpSpPr>
          <a:xfrm>
            <a:off x="6713028" y="4723325"/>
            <a:ext cx="288000" cy="288000"/>
            <a:chOff x="856677" y="2615810"/>
            <a:chExt cx="288000" cy="288000"/>
          </a:xfrm>
        </p:grpSpPr>
        <p:sp>
          <p:nvSpPr>
            <p:cNvPr id="42" name="椭圆 41"/>
            <p:cNvSpPr/>
            <p:nvPr/>
          </p:nvSpPr>
          <p:spPr>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3" name="组合 42"/>
            <p:cNvGrpSpPr/>
            <p:nvPr/>
          </p:nvGrpSpPr>
          <p:grpSpPr>
            <a:xfrm>
              <a:off x="923444" y="2692169"/>
              <a:ext cx="144001" cy="144002"/>
              <a:chOff x="898853" y="2657982"/>
              <a:chExt cx="203649" cy="203652"/>
            </a:xfrm>
          </p:grpSpPr>
          <p:cxnSp>
            <p:nvCxnSpPr>
              <p:cNvPr id="44" name="直接连接符 43"/>
              <p:cNvCxnSpPr>
                <a:stCxn id="42" idx="3"/>
                <a:endCxn id="42" idx="7"/>
              </p:cNvCxnSpPr>
              <p:nvPr/>
            </p:nvCxnSpPr>
            <p:spPr>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45" name="直接连接符 44"/>
              <p:cNvCxnSpPr>
                <a:stCxn id="42" idx="1"/>
                <a:endCxn id="42" idx="5"/>
              </p:cNvCxnSpPr>
              <p:nvPr/>
            </p:nvCxnSpPr>
            <p:spPr>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46" name="五边形 45"/>
          <p:cNvSpPr/>
          <p:nvPr/>
        </p:nvSpPr>
        <p:spPr bwMode="auto">
          <a:xfrm>
            <a:off x="8622466" y="124239"/>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47" name="燕尾形 46"/>
          <p:cNvSpPr/>
          <p:nvPr/>
        </p:nvSpPr>
        <p:spPr bwMode="auto">
          <a:xfrm>
            <a:off x="9317038" y="124239"/>
            <a:ext cx="1260000"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AS_Path Filter</a:t>
            </a:r>
          </a:p>
        </p:txBody>
      </p:sp>
      <p:sp>
        <p:nvSpPr>
          <p:cNvPr id="48" name="燕尾形 47"/>
          <p:cNvSpPr/>
          <p:nvPr/>
        </p:nvSpPr>
        <p:spPr bwMode="auto">
          <a:xfrm>
            <a:off x="10490409" y="124239"/>
            <a:ext cx="1548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Community Filter</a:t>
            </a:r>
          </a:p>
        </p:txBody>
      </p:sp>
    </p:spTree>
    <p:extLst>
      <p:ext uri="{BB962C8B-B14F-4D97-AF65-F5344CB8AC3E}">
        <p14:creationId xmlns:p14="http://schemas.microsoft.com/office/powerpoint/2010/main" val="66704796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文本占位符 43"/>
          <p:cNvSpPr>
            <a:spLocks noGrp="1"/>
          </p:cNvSpPr>
          <p:nvPr>
            <p:ph type="body" sz="quarter" idx="10"/>
          </p:nvPr>
        </p:nvSpPr>
        <p:spPr>
          <a:xfrm>
            <a:off x="468317" y="1233489"/>
            <a:ext cx="6408344" cy="765010"/>
          </a:xfrm>
        </p:spPr>
        <p:txBody>
          <a:bodyPr wrap="square">
            <a:noAutofit/>
          </a:bodyPr>
          <a:lstStyle/>
          <a:p>
            <a:pPr fontAlgn="ctr">
              <a:lnSpc>
                <a:spcPct val="100000"/>
              </a:lnSpc>
            </a:pPr>
            <a:r>
              <a:rPr lang="en-US" sz="1600" dirty="0">
                <a:latin typeface="Huawei Sans" panose="020C0503030203020204" pitchFamily="34" charset="0"/>
              </a:rPr>
              <a:t>A regex can be used to match the </a:t>
            </a:r>
            <a:r>
              <a:rPr lang="en-US" sz="1600" dirty="0" err="1">
                <a:latin typeface="Huawei Sans" panose="020C0503030203020204" pitchFamily="34" charset="0"/>
              </a:rPr>
              <a:t>AS_Path</a:t>
            </a:r>
            <a:r>
              <a:rPr lang="en-US" sz="1600" dirty="0">
                <a:latin typeface="Huawei Sans" panose="020C0503030203020204" pitchFamily="34" charset="0"/>
              </a:rPr>
              <a:t> attribute of routes.</a:t>
            </a:r>
          </a:p>
          <a:p>
            <a:pPr lvl="1" fontAlgn="ctr">
              <a:lnSpc>
                <a:spcPct val="100000"/>
              </a:lnSpc>
            </a:pPr>
            <a:r>
              <a:rPr lang="en-US" sz="1400" dirty="0">
                <a:latin typeface="Huawei Sans" panose="020C0503030203020204" pitchFamily="34" charset="0"/>
              </a:rPr>
              <a:t>For example, a regex can match the AS number 103 in </a:t>
            </a:r>
            <a:r>
              <a:rPr lang="en-US" sz="1400" dirty="0" err="1">
                <a:latin typeface="Huawei Sans" panose="020C0503030203020204" pitchFamily="34" charset="0"/>
              </a:rPr>
              <a:t>AS_Path</a:t>
            </a:r>
            <a:r>
              <a:rPr lang="en-US" sz="1400" dirty="0">
                <a:latin typeface="Huawei Sans" panose="020C0503030203020204" pitchFamily="34" charset="0"/>
              </a:rPr>
              <a:t> = 103 102 101.</a:t>
            </a:r>
          </a:p>
        </p:txBody>
      </p:sp>
      <p:sp>
        <p:nvSpPr>
          <p:cNvPr id="2" name="标题 1"/>
          <p:cNvSpPr>
            <a:spLocks noGrp="1"/>
          </p:cNvSpPr>
          <p:nvPr>
            <p:ph type="title"/>
          </p:nvPr>
        </p:nvSpPr>
        <p:spPr>
          <a:xfrm>
            <a:off x="1594177" y="410400"/>
            <a:ext cx="10151737" cy="640800"/>
          </a:xfrm>
        </p:spPr>
        <p:txBody>
          <a:bodyPr wrap="square">
            <a:noAutofit/>
          </a:bodyPr>
          <a:lstStyle/>
          <a:p>
            <a:pPr fontAlgn="ctr"/>
            <a:r>
              <a:rPr lang="en-US" dirty="0">
                <a:latin typeface="Huawei Sans" panose="020C0503030203020204" pitchFamily="34" charset="0"/>
              </a:rPr>
              <a:t>Using a Regex to Match the </a:t>
            </a:r>
            <a:r>
              <a:rPr lang="en-US" dirty="0" err="1">
                <a:latin typeface="Huawei Sans" panose="020C0503030203020204" pitchFamily="34" charset="0"/>
              </a:rPr>
              <a:t>AS_Path</a:t>
            </a:r>
            <a:r>
              <a:rPr lang="en-US" dirty="0">
                <a:latin typeface="Huawei Sans" panose="020C0503030203020204" pitchFamily="34" charset="0"/>
              </a:rPr>
              <a:t> Attribute</a:t>
            </a:r>
          </a:p>
        </p:txBody>
      </p:sp>
      <p:sp>
        <p:nvSpPr>
          <p:cNvPr id="46" name="Rectangular Callout 115"/>
          <p:cNvSpPr/>
          <p:nvPr/>
        </p:nvSpPr>
        <p:spPr>
          <a:xfrm>
            <a:off x="7459020" y="5332386"/>
            <a:ext cx="4286894" cy="1067338"/>
          </a:xfrm>
          <a:prstGeom prst="rect">
            <a:avLst/>
          </a:prstGeom>
          <a:solidFill>
            <a:srgbClr val="F4FBFE"/>
          </a:solidFill>
          <a:ln w="19050">
            <a:solidFill>
              <a:srgbClr val="99DFF9"/>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400" b="1" dirty="0">
                <a:solidFill>
                  <a:schemeClr val="tx1"/>
                </a:solidFill>
                <a:latin typeface="Huawei Sans" panose="020C0503030203020204" pitchFamily="34" charset="0"/>
              </a:rPr>
              <a:t>You can use different regexes to meet different requirements, for example, using ^101$ to match AS 101, </a:t>
            </a:r>
            <a:r>
              <a:rPr lang="en-US" sz="1400" b="1" dirty="0" smtClean="0">
                <a:solidFill>
                  <a:schemeClr val="tx1"/>
                </a:solidFill>
                <a:latin typeface="Huawei Sans" panose="020C0503030203020204" pitchFamily="34" charset="0"/>
              </a:rPr>
              <a:t>and </a:t>
            </a:r>
            <a:r>
              <a:rPr lang="en-US" sz="1400" b="1" dirty="0">
                <a:solidFill>
                  <a:schemeClr val="tx1"/>
                </a:solidFill>
                <a:latin typeface="Huawei Sans" panose="020C0503030203020204" pitchFamily="34" charset="0"/>
              </a:rPr>
              <a:t>_101$ to match the </a:t>
            </a:r>
            <a:r>
              <a:rPr lang="en-US" sz="1400" b="1" dirty="0" err="1">
                <a:solidFill>
                  <a:schemeClr val="tx1"/>
                </a:solidFill>
                <a:latin typeface="Huawei Sans" panose="020C0503030203020204" pitchFamily="34" charset="0"/>
              </a:rPr>
              <a:t>AS_Path</a:t>
            </a:r>
            <a:r>
              <a:rPr lang="en-US" sz="1400" b="1" dirty="0">
                <a:solidFill>
                  <a:schemeClr val="tx1"/>
                </a:solidFill>
                <a:latin typeface="Huawei Sans" panose="020C0503030203020204" pitchFamily="34" charset="0"/>
              </a:rPr>
              <a:t> lists ending with AS 101.</a:t>
            </a:r>
          </a:p>
        </p:txBody>
      </p:sp>
      <p:grpSp>
        <p:nvGrpSpPr>
          <p:cNvPr id="65" name="组合 64"/>
          <p:cNvGrpSpPr/>
          <p:nvPr/>
        </p:nvGrpSpPr>
        <p:grpSpPr>
          <a:xfrm>
            <a:off x="7457606" y="1340548"/>
            <a:ext cx="4288308" cy="3729714"/>
            <a:chOff x="7457606" y="1340548"/>
            <a:chExt cx="4288308" cy="3729714"/>
          </a:xfrm>
        </p:grpSpPr>
        <p:sp>
          <p:nvSpPr>
            <p:cNvPr id="47" name="任意多边形 25"/>
            <p:cNvSpPr/>
            <p:nvPr/>
          </p:nvSpPr>
          <p:spPr>
            <a:xfrm>
              <a:off x="10578082" y="1975416"/>
              <a:ext cx="1167832" cy="1098555"/>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4FBFE"/>
            </a:solidFill>
            <a:ln w="19050">
              <a:solidFill>
                <a:srgbClr val="99DFF9"/>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endParaRPr lang="zh-CN" altLang="en-US" sz="1600" b="1">
                <a:solidFill>
                  <a:schemeClr val="tx1"/>
                </a:solidFill>
                <a:latin typeface="Huawei Sans" panose="020C0503030203020204" pitchFamily="34" charset="0"/>
                <a:sym typeface="Huawei Sans" panose="020C0503030203020204" pitchFamily="34" charset="0"/>
              </a:endParaRPr>
            </a:p>
          </p:txBody>
        </p:sp>
        <p:sp>
          <p:nvSpPr>
            <p:cNvPr id="48" name="TextBox 120">
              <a:extLst>
                <a:ext uri="{FF2B5EF4-FFF2-40B4-BE49-F238E27FC236}">
                  <a16:creationId xmlns:a16="http://schemas.microsoft.com/office/drawing/2014/main" xmlns="" id="{020D7A1D-EFAD-4C8C-B9DE-D0FAD269B77A}"/>
                </a:ext>
              </a:extLst>
            </p:cNvPr>
            <p:cNvSpPr txBox="1"/>
            <p:nvPr/>
          </p:nvSpPr>
          <p:spPr>
            <a:xfrm>
              <a:off x="10577683" y="1970957"/>
              <a:ext cx="827092" cy="307777"/>
            </a:xfrm>
            <a:prstGeom prst="rect">
              <a:avLst/>
            </a:prstGeom>
            <a:noFill/>
            <a:ln>
              <a:noFill/>
            </a:ln>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AS 104</a:t>
              </a:r>
            </a:p>
          </p:txBody>
        </p:sp>
        <p:cxnSp>
          <p:nvCxnSpPr>
            <p:cNvPr id="49" name="直接连接符 48"/>
            <p:cNvCxnSpPr>
              <a:endCxn id="50" idx="1"/>
            </p:cNvCxnSpPr>
            <p:nvPr/>
          </p:nvCxnSpPr>
          <p:spPr>
            <a:xfrm>
              <a:off x="7578436" y="2717281"/>
              <a:ext cx="341279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0" name="图片 4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991229" y="2495881"/>
              <a:ext cx="540000" cy="442800"/>
            </a:xfrm>
            <a:prstGeom prst="rect">
              <a:avLst/>
            </a:prstGeom>
          </p:spPr>
        </p:pic>
        <p:cxnSp>
          <p:nvCxnSpPr>
            <p:cNvPr id="51" name="直接连接符 55"/>
            <p:cNvCxnSpPr/>
            <p:nvPr/>
          </p:nvCxnSpPr>
          <p:spPr bwMode="auto">
            <a:xfrm flipH="1">
              <a:off x="7578436" y="2548446"/>
              <a:ext cx="3356377" cy="0"/>
            </a:xfrm>
            <a:prstGeom prst="line">
              <a:avLst/>
            </a:prstGeom>
            <a:solidFill>
              <a:schemeClr val="accent1"/>
            </a:solidFill>
            <a:ln w="38100" cap="flat" cmpd="sng" algn="ctr">
              <a:solidFill>
                <a:schemeClr val="tx1"/>
              </a:solidFill>
              <a:prstDash val="dash"/>
              <a:round/>
              <a:headEnd type="triangle" w="med" len="med"/>
              <a:tailEnd type="none" w="med" len="med"/>
            </a:ln>
            <a:effectLst/>
          </p:spPr>
        </p:cxnSp>
        <p:sp>
          <p:nvSpPr>
            <p:cNvPr id="52" name="Rectangular Callout 115"/>
            <p:cNvSpPr/>
            <p:nvPr/>
          </p:nvSpPr>
          <p:spPr>
            <a:xfrm>
              <a:off x="7457606" y="1340548"/>
              <a:ext cx="3192484" cy="1197950"/>
            </a:xfrm>
            <a:prstGeom prst="rect">
              <a:avLst/>
            </a:prstGeom>
            <a:noFill/>
            <a:ln w="19050">
              <a:no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600" b="1" dirty="0">
                  <a:solidFill>
                    <a:schemeClr val="tx1"/>
                  </a:solidFill>
                  <a:latin typeface="Huawei Sans" panose="020C0503030203020204" pitchFamily="34" charset="0"/>
                </a:rPr>
                <a:t>Route</a:t>
              </a:r>
            </a:p>
            <a:p>
              <a:pPr fontAlgn="ctr"/>
              <a:r>
                <a:rPr lang="en-US" sz="1400" dirty="0">
                  <a:solidFill>
                    <a:schemeClr val="tx1"/>
                  </a:solidFill>
                  <a:latin typeface="Huawei Sans" panose="020C0503030203020204" pitchFamily="34" charset="0"/>
                </a:rPr>
                <a:t>10.1.12.0/24  </a:t>
              </a:r>
              <a:r>
                <a:rPr lang="en-US" sz="1400" dirty="0" err="1">
                  <a:solidFill>
                    <a:schemeClr val="tx1"/>
                  </a:solidFill>
                  <a:latin typeface="Huawei Sans" panose="020C0503030203020204" pitchFamily="34" charset="0"/>
                </a:rPr>
                <a:t>AS_Path</a:t>
              </a:r>
              <a:r>
                <a:rPr lang="en-US" sz="1400" dirty="0">
                  <a:solidFill>
                    <a:schemeClr val="tx1"/>
                  </a:solidFill>
                  <a:latin typeface="Huawei Sans" panose="020C0503030203020204" pitchFamily="34" charset="0"/>
                </a:rPr>
                <a:t> = 103 102 101</a:t>
              </a:r>
            </a:p>
            <a:p>
              <a:pPr fontAlgn="ctr"/>
              <a:r>
                <a:rPr lang="en-US" sz="1400" dirty="0">
                  <a:solidFill>
                    <a:schemeClr val="tx1"/>
                  </a:solidFill>
                  <a:latin typeface="Huawei Sans" panose="020C0503030203020204" pitchFamily="34" charset="0"/>
                </a:rPr>
                <a:t>10.1.15.0/24  </a:t>
              </a:r>
              <a:r>
                <a:rPr lang="en-US" sz="1400" dirty="0" err="1">
                  <a:solidFill>
                    <a:schemeClr val="tx1"/>
                  </a:solidFill>
                  <a:latin typeface="Huawei Sans" panose="020C0503030203020204" pitchFamily="34" charset="0"/>
                </a:rPr>
                <a:t>AS_Path</a:t>
              </a:r>
              <a:r>
                <a:rPr lang="en-US" sz="1400" dirty="0">
                  <a:solidFill>
                    <a:schemeClr val="tx1"/>
                  </a:solidFill>
                  <a:latin typeface="Huawei Sans" panose="020C0503030203020204" pitchFamily="34" charset="0"/>
                </a:rPr>
                <a:t> = 103 105 101</a:t>
              </a:r>
            </a:p>
            <a:p>
              <a:pPr fontAlgn="ctr"/>
              <a:r>
                <a:rPr lang="en-US" sz="1400" dirty="0">
                  <a:solidFill>
                    <a:schemeClr val="tx1"/>
                  </a:solidFill>
                  <a:latin typeface="Huawei Sans" panose="020C0503030203020204" pitchFamily="34" charset="0"/>
                </a:rPr>
                <a:t>10.1.78.0/24  </a:t>
              </a:r>
              <a:r>
                <a:rPr lang="en-US" sz="1400" dirty="0" err="1">
                  <a:solidFill>
                    <a:schemeClr val="tx1"/>
                  </a:solidFill>
                  <a:latin typeface="Huawei Sans" panose="020C0503030203020204" pitchFamily="34" charset="0"/>
                </a:rPr>
                <a:t>AS_Path</a:t>
              </a:r>
              <a:r>
                <a:rPr lang="en-US" sz="1400" dirty="0">
                  <a:solidFill>
                    <a:schemeClr val="tx1"/>
                  </a:solidFill>
                  <a:latin typeface="Huawei Sans" panose="020C0503030203020204" pitchFamily="34" charset="0"/>
                </a:rPr>
                <a:t> = 103 107 108</a:t>
              </a:r>
            </a:p>
            <a:p>
              <a:pPr fontAlgn="ctr"/>
              <a:r>
                <a:rPr lang="en-US" sz="1400" dirty="0">
                  <a:solidFill>
                    <a:schemeClr val="tx1"/>
                  </a:solidFill>
                  <a:latin typeface="Huawei Sans" panose="020C0503030203020204" pitchFamily="34" charset="0"/>
                </a:rPr>
                <a:t>...</a:t>
              </a:r>
            </a:p>
          </p:txBody>
        </p:sp>
        <p:sp>
          <p:nvSpPr>
            <p:cNvPr id="53" name="Rectangular Callout 115"/>
            <p:cNvSpPr/>
            <p:nvPr/>
          </p:nvSpPr>
          <p:spPr>
            <a:xfrm>
              <a:off x="7457606" y="3420376"/>
              <a:ext cx="4288308" cy="1649886"/>
            </a:xfrm>
            <a:prstGeom prst="roundRect">
              <a:avLst>
                <a:gd name="adj" fmla="val 2194"/>
              </a:avLst>
            </a:prstGeom>
            <a:solidFill>
              <a:srgbClr val="FFFFCC"/>
            </a:solidFill>
            <a:ln w="19050">
              <a:solidFill>
                <a:srgbClr val="FFD17D"/>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400" dirty="0">
                  <a:solidFill>
                    <a:schemeClr val="tx1"/>
                  </a:solidFill>
                  <a:latin typeface="Huawei Sans" panose="020C0503030203020204" pitchFamily="34" charset="0"/>
                </a:rPr>
                <a:t>R1 receives many BGP routes, each of which has its own </a:t>
              </a:r>
              <a:r>
                <a:rPr lang="en-US" sz="1400" dirty="0" err="1">
                  <a:solidFill>
                    <a:schemeClr val="tx1"/>
                  </a:solidFill>
                  <a:latin typeface="Huawei Sans" panose="020C0503030203020204" pitchFamily="34" charset="0"/>
                </a:rPr>
                <a:t>AS_Path</a:t>
              </a:r>
              <a:r>
                <a:rPr lang="en-US" sz="1400" dirty="0">
                  <a:solidFill>
                    <a:schemeClr val="tx1"/>
                  </a:solidFill>
                  <a:latin typeface="Huawei Sans" panose="020C0503030203020204" pitchFamily="34" charset="0"/>
                </a:rPr>
                <a:t> value.</a:t>
              </a:r>
            </a:p>
            <a:p>
              <a:pPr fontAlgn="ctr"/>
              <a:r>
                <a:rPr lang="en-US" sz="1400" dirty="0">
                  <a:solidFill>
                    <a:schemeClr val="tx1"/>
                  </a:solidFill>
                  <a:latin typeface="Huawei Sans" panose="020C0503030203020204" pitchFamily="34" charset="0"/>
                </a:rPr>
                <a:t>To meet a specific requirement, R1 needs to apply a policy to the routes carrying the AS number </a:t>
              </a:r>
              <a:r>
                <a:rPr lang="en-US" sz="1400" dirty="0">
                  <a:solidFill>
                    <a:srgbClr val="EC7061"/>
                  </a:solidFill>
                  <a:latin typeface="Huawei Sans" panose="020C0503030203020204" pitchFamily="34" charset="0"/>
                </a:rPr>
                <a:t>101</a:t>
              </a:r>
              <a:r>
                <a:rPr lang="en-US" sz="1400" dirty="0">
                  <a:solidFill>
                    <a:schemeClr val="tx1"/>
                  </a:solidFill>
                  <a:latin typeface="Huawei Sans" panose="020C0503030203020204" pitchFamily="34" charset="0"/>
                </a:rPr>
                <a:t> in their </a:t>
              </a:r>
              <a:r>
                <a:rPr lang="en-US" sz="1400" dirty="0" err="1">
                  <a:solidFill>
                    <a:schemeClr val="tx1"/>
                  </a:solidFill>
                  <a:latin typeface="Huawei Sans" panose="020C0503030203020204" pitchFamily="34" charset="0"/>
                </a:rPr>
                <a:t>AS_Path</a:t>
              </a:r>
              <a:r>
                <a:rPr lang="en-US" sz="1400" dirty="0">
                  <a:solidFill>
                    <a:schemeClr val="tx1"/>
                  </a:solidFill>
                  <a:latin typeface="Huawei Sans" panose="020C0503030203020204" pitchFamily="34" charset="0"/>
                </a:rPr>
                <a:t> attribute. In this case, you can associate an </a:t>
              </a:r>
              <a:r>
                <a:rPr lang="en-US" sz="1400" dirty="0" err="1">
                  <a:solidFill>
                    <a:schemeClr val="tx1"/>
                  </a:solidFill>
                  <a:latin typeface="Huawei Sans" panose="020C0503030203020204" pitchFamily="34" charset="0"/>
                </a:rPr>
                <a:t>AS_Path</a:t>
              </a:r>
              <a:r>
                <a:rPr lang="en-US" sz="1400" dirty="0">
                  <a:solidFill>
                    <a:schemeClr val="tx1"/>
                  </a:solidFill>
                  <a:latin typeface="Huawei Sans" panose="020C0503030203020204" pitchFamily="34" charset="0"/>
                </a:rPr>
                <a:t> filter with a regex to match routes, regardless of the route prefixes.</a:t>
              </a:r>
            </a:p>
          </p:txBody>
        </p:sp>
        <p:cxnSp>
          <p:nvCxnSpPr>
            <p:cNvPr id="54" name="直接箭头连接符 53"/>
            <p:cNvCxnSpPr/>
            <p:nvPr/>
          </p:nvCxnSpPr>
          <p:spPr>
            <a:xfrm flipV="1">
              <a:off x="11258713" y="2938681"/>
              <a:ext cx="0" cy="511171"/>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sp>
          <p:nvSpPr>
            <p:cNvPr id="56" name="TextBox 120">
              <a:extLst>
                <a:ext uri="{FF2B5EF4-FFF2-40B4-BE49-F238E27FC236}">
                  <a16:creationId xmlns:a16="http://schemas.microsoft.com/office/drawing/2014/main" xmlns="" id="{020D7A1D-EFAD-4C8C-B9DE-D0FAD269B77A}"/>
                </a:ext>
              </a:extLst>
            </p:cNvPr>
            <p:cNvSpPr txBox="1"/>
            <p:nvPr/>
          </p:nvSpPr>
          <p:spPr>
            <a:xfrm>
              <a:off x="10847683" y="2240669"/>
              <a:ext cx="827092" cy="307777"/>
            </a:xfrm>
            <a:prstGeom prst="rect">
              <a:avLst/>
            </a:prstGeom>
            <a:noFill/>
            <a:ln>
              <a:noFill/>
            </a:ln>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R1</a:t>
              </a:r>
            </a:p>
          </p:txBody>
        </p:sp>
      </p:grpSp>
      <p:sp>
        <p:nvSpPr>
          <p:cNvPr id="64" name="下箭头 63"/>
          <p:cNvSpPr/>
          <p:nvPr/>
        </p:nvSpPr>
        <p:spPr>
          <a:xfrm rot="10800000" flipV="1">
            <a:off x="9186878" y="5078112"/>
            <a:ext cx="829759" cy="234925"/>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4FBFE"/>
              </a:gs>
              <a:gs pos="100000">
                <a:schemeClr val="bg1">
                  <a:alpha val="0"/>
                </a:schemeClr>
              </a:gs>
            </a:gsLst>
            <a:lin ang="16200000" scaled="1"/>
            <a:tileRect/>
          </a:gradFill>
          <a:ln w="19050">
            <a:gradFill flip="none" rotWithShape="1">
              <a:gsLst>
                <a:gs pos="100000">
                  <a:schemeClr val="bg1">
                    <a:lumMod val="100000"/>
                    <a:alpha val="0"/>
                  </a:schemeClr>
                </a:gs>
                <a:gs pos="31000">
                  <a:srgbClr val="99DFF9"/>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zh-CN" altLang="en-US" sz="180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Rectangular Callout 115"/>
          <p:cNvSpPr/>
          <p:nvPr/>
        </p:nvSpPr>
        <p:spPr>
          <a:xfrm>
            <a:off x="821094" y="2285474"/>
            <a:ext cx="1897891" cy="375881"/>
          </a:xfrm>
          <a:prstGeom prst="rect">
            <a:avLst/>
          </a:prstGeom>
          <a:noFill/>
          <a:ln w="19050">
            <a:no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fontAlgn="ctr"/>
            <a:r>
              <a:rPr lang="en-US" sz="1600" b="1">
                <a:solidFill>
                  <a:schemeClr val="tx1"/>
                </a:solidFill>
                <a:latin typeface="Huawei Sans" panose="020C0503030203020204" pitchFamily="34" charset="0"/>
              </a:rPr>
              <a:t>AS_Path:</a:t>
            </a:r>
          </a:p>
        </p:txBody>
      </p:sp>
      <p:sp>
        <p:nvSpPr>
          <p:cNvPr id="18" name="Rectangular Callout 115"/>
          <p:cNvSpPr/>
          <p:nvPr/>
        </p:nvSpPr>
        <p:spPr>
          <a:xfrm>
            <a:off x="2797469" y="2302230"/>
            <a:ext cx="638685" cy="342369"/>
          </a:xfrm>
          <a:prstGeom prst="rect">
            <a:avLst/>
          </a:prstGeom>
          <a:solidFill>
            <a:srgbClr val="F4FBFE"/>
          </a:solidFill>
          <a:ln w="19050">
            <a:solidFill>
              <a:srgbClr val="99DFF9"/>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a:solidFill>
                  <a:schemeClr val="tx1"/>
                </a:solidFill>
                <a:latin typeface="Huawei Sans" panose="020C0503030203020204" pitchFamily="34" charset="0"/>
              </a:rPr>
              <a:t>103</a:t>
            </a:r>
          </a:p>
        </p:txBody>
      </p:sp>
      <p:sp>
        <p:nvSpPr>
          <p:cNvPr id="19" name="Rectangular Callout 115"/>
          <p:cNvSpPr/>
          <p:nvPr/>
        </p:nvSpPr>
        <p:spPr>
          <a:xfrm>
            <a:off x="3584314" y="2302230"/>
            <a:ext cx="638685" cy="342369"/>
          </a:xfrm>
          <a:prstGeom prst="rect">
            <a:avLst/>
          </a:prstGeom>
          <a:solidFill>
            <a:srgbClr val="F4FBFE"/>
          </a:solidFill>
          <a:ln w="19050">
            <a:solidFill>
              <a:srgbClr val="99DFF9"/>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a:solidFill>
                  <a:schemeClr val="tx1"/>
                </a:solidFill>
                <a:latin typeface="Huawei Sans" panose="020C0503030203020204" pitchFamily="34" charset="0"/>
              </a:rPr>
              <a:t>102</a:t>
            </a:r>
          </a:p>
        </p:txBody>
      </p:sp>
      <p:sp>
        <p:nvSpPr>
          <p:cNvPr id="20" name="Rectangular Callout 115"/>
          <p:cNvSpPr/>
          <p:nvPr/>
        </p:nvSpPr>
        <p:spPr>
          <a:xfrm>
            <a:off x="4371159" y="2302230"/>
            <a:ext cx="638685" cy="342369"/>
          </a:xfrm>
          <a:prstGeom prst="rect">
            <a:avLst/>
          </a:prstGeom>
          <a:solidFill>
            <a:srgbClr val="F4FBFE"/>
          </a:solidFill>
          <a:ln w="19050">
            <a:solidFill>
              <a:srgbClr val="99DFF9"/>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a:solidFill>
                  <a:schemeClr val="tx1"/>
                </a:solidFill>
                <a:latin typeface="Huawei Sans" panose="020C0503030203020204" pitchFamily="34" charset="0"/>
              </a:rPr>
              <a:t>101</a:t>
            </a:r>
          </a:p>
        </p:txBody>
      </p:sp>
      <p:sp>
        <p:nvSpPr>
          <p:cNvPr id="21" name="Rectangular Callout 115"/>
          <p:cNvSpPr/>
          <p:nvPr/>
        </p:nvSpPr>
        <p:spPr>
          <a:xfrm>
            <a:off x="821094" y="2859526"/>
            <a:ext cx="1897891" cy="375881"/>
          </a:xfrm>
          <a:prstGeom prst="rect">
            <a:avLst/>
          </a:prstGeom>
          <a:noFill/>
          <a:ln w="19050">
            <a:no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fontAlgn="ctr"/>
            <a:r>
              <a:rPr lang="en-US" sz="1600" b="1" dirty="0">
                <a:solidFill>
                  <a:schemeClr val="tx1"/>
                </a:solidFill>
                <a:latin typeface="Huawei Sans" panose="020C0503030203020204" pitchFamily="34" charset="0"/>
              </a:rPr>
              <a:t>Character string:</a:t>
            </a:r>
          </a:p>
        </p:txBody>
      </p:sp>
      <p:sp>
        <p:nvSpPr>
          <p:cNvPr id="23" name="Rectangular Callout 115"/>
          <p:cNvSpPr/>
          <p:nvPr/>
        </p:nvSpPr>
        <p:spPr>
          <a:xfrm>
            <a:off x="2797469" y="2850771"/>
            <a:ext cx="638685" cy="342369"/>
          </a:xfrm>
          <a:prstGeom prst="rect">
            <a:avLst/>
          </a:prstGeom>
          <a:noFill/>
          <a:ln w="19050">
            <a:no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a:solidFill>
                  <a:schemeClr val="tx1"/>
                </a:solidFill>
                <a:latin typeface="Huawei Sans" panose="020C0503030203020204" pitchFamily="34" charset="0"/>
              </a:rPr>
              <a:t>103</a:t>
            </a:r>
          </a:p>
        </p:txBody>
      </p:sp>
      <p:sp>
        <p:nvSpPr>
          <p:cNvPr id="24" name="Rectangular Callout 115"/>
          <p:cNvSpPr/>
          <p:nvPr/>
        </p:nvSpPr>
        <p:spPr>
          <a:xfrm>
            <a:off x="3584314" y="2850771"/>
            <a:ext cx="638685" cy="342369"/>
          </a:xfrm>
          <a:prstGeom prst="rect">
            <a:avLst/>
          </a:prstGeom>
          <a:noFill/>
          <a:ln w="19050">
            <a:no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a:solidFill>
                  <a:schemeClr val="tx1"/>
                </a:solidFill>
                <a:latin typeface="Huawei Sans" panose="020C0503030203020204" pitchFamily="34" charset="0"/>
              </a:rPr>
              <a:t>102</a:t>
            </a:r>
          </a:p>
        </p:txBody>
      </p:sp>
      <p:sp>
        <p:nvSpPr>
          <p:cNvPr id="25" name="Rectangular Callout 115"/>
          <p:cNvSpPr/>
          <p:nvPr/>
        </p:nvSpPr>
        <p:spPr>
          <a:xfrm>
            <a:off x="4371159" y="2850771"/>
            <a:ext cx="638685" cy="342369"/>
          </a:xfrm>
          <a:prstGeom prst="rect">
            <a:avLst/>
          </a:prstGeom>
          <a:noFill/>
          <a:ln w="19050">
            <a:no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a:solidFill>
                  <a:schemeClr val="tx1"/>
                </a:solidFill>
                <a:latin typeface="Huawei Sans" panose="020C0503030203020204" pitchFamily="34" charset="0"/>
              </a:rPr>
              <a:t>101</a:t>
            </a:r>
          </a:p>
        </p:txBody>
      </p:sp>
      <p:sp>
        <p:nvSpPr>
          <p:cNvPr id="26" name="Rectangular Callout 115"/>
          <p:cNvSpPr/>
          <p:nvPr/>
        </p:nvSpPr>
        <p:spPr>
          <a:xfrm>
            <a:off x="194022" y="3342534"/>
            <a:ext cx="2524964" cy="375881"/>
          </a:xfrm>
          <a:prstGeom prst="rect">
            <a:avLst/>
          </a:prstGeom>
          <a:noFill/>
          <a:ln w="19050">
            <a:no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r" fontAlgn="ctr"/>
            <a:r>
              <a:rPr lang="en-US" sz="1600" b="1">
                <a:solidFill>
                  <a:schemeClr val="tx1"/>
                </a:solidFill>
                <a:latin typeface="Huawei Sans" panose="020C0503030203020204" pitchFamily="34" charset="0"/>
              </a:rPr>
              <a:t>Regex:</a:t>
            </a:r>
          </a:p>
        </p:txBody>
      </p:sp>
      <p:sp>
        <p:nvSpPr>
          <p:cNvPr id="27" name="Rectangular Callout 115"/>
          <p:cNvSpPr/>
          <p:nvPr/>
        </p:nvSpPr>
        <p:spPr>
          <a:xfrm>
            <a:off x="2629113" y="3333779"/>
            <a:ext cx="2502723" cy="342369"/>
          </a:xfrm>
          <a:prstGeom prst="rect">
            <a:avLst/>
          </a:prstGeom>
          <a:noFill/>
          <a:ln w="19050">
            <a:no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solidFill>
                  <a:srgbClr val="EC7061"/>
                </a:solidFill>
                <a:latin typeface="Huawei Sans" panose="020C0503030203020204" pitchFamily="34" charset="0"/>
              </a:rPr>
              <a:t>^103, ^103_, and so on.</a:t>
            </a:r>
          </a:p>
        </p:txBody>
      </p:sp>
      <p:cxnSp>
        <p:nvCxnSpPr>
          <p:cNvPr id="4" name="直接箭头连接符 3"/>
          <p:cNvCxnSpPr>
            <a:stCxn id="19" idx="2"/>
            <a:endCxn id="24" idx="0"/>
          </p:cNvCxnSpPr>
          <p:nvPr/>
        </p:nvCxnSpPr>
        <p:spPr>
          <a:xfrm>
            <a:off x="3903657" y="2644599"/>
            <a:ext cx="0" cy="206172"/>
          </a:xfrm>
          <a:prstGeom prst="straightConnector1">
            <a:avLst/>
          </a:prstGeom>
          <a:ln w="19050">
            <a:solidFill>
              <a:srgbClr val="99DFF9"/>
            </a:solidFill>
            <a:tailEnd type="triangle"/>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a:xfrm>
            <a:off x="3903657" y="3154503"/>
            <a:ext cx="0" cy="206172"/>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37" name="文本占位符 43"/>
          <p:cNvSpPr txBox="1">
            <a:spLocks/>
          </p:cNvSpPr>
          <p:nvPr/>
        </p:nvSpPr>
        <p:spPr bwMode="auto">
          <a:xfrm>
            <a:off x="468317" y="3686064"/>
            <a:ext cx="5627683" cy="492264"/>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600" dirty="0">
                <a:latin typeface="Huawei Sans" panose="020C0503030203020204" pitchFamily="34" charset="0"/>
              </a:rPr>
              <a:t>Other examples:</a:t>
            </a:r>
          </a:p>
        </p:txBody>
      </p:sp>
      <p:sp>
        <p:nvSpPr>
          <p:cNvPr id="38" name="五边形 37"/>
          <p:cNvSpPr/>
          <p:nvPr/>
        </p:nvSpPr>
        <p:spPr bwMode="auto">
          <a:xfrm>
            <a:off x="8622466" y="124239"/>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39" name="燕尾形 38"/>
          <p:cNvSpPr/>
          <p:nvPr/>
        </p:nvSpPr>
        <p:spPr bwMode="auto">
          <a:xfrm>
            <a:off x="9317038" y="124239"/>
            <a:ext cx="1260000"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AS_Path Filter</a:t>
            </a:r>
          </a:p>
        </p:txBody>
      </p:sp>
      <p:sp>
        <p:nvSpPr>
          <p:cNvPr id="40" name="燕尾形 39"/>
          <p:cNvSpPr/>
          <p:nvPr/>
        </p:nvSpPr>
        <p:spPr bwMode="auto">
          <a:xfrm>
            <a:off x="10490409" y="124239"/>
            <a:ext cx="1548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Community Filter</a:t>
            </a:r>
          </a:p>
        </p:txBody>
      </p:sp>
      <p:graphicFrame>
        <p:nvGraphicFramePr>
          <p:cNvPr id="33" name="表格 32"/>
          <p:cNvGraphicFramePr>
            <a:graphicFrameLocks noGrp="1"/>
          </p:cNvGraphicFramePr>
          <p:nvPr>
            <p:extLst>
              <p:ext uri="{D42A27DB-BD31-4B8C-83A1-F6EECF244321}">
                <p14:modId xmlns:p14="http://schemas.microsoft.com/office/powerpoint/2010/main" val="4098510704"/>
              </p:ext>
            </p:extLst>
          </p:nvPr>
        </p:nvGraphicFramePr>
        <p:xfrm>
          <a:off x="787968" y="4235799"/>
          <a:ext cx="6669637" cy="1995450"/>
        </p:xfrm>
        <a:graphic>
          <a:graphicData uri="http://schemas.openxmlformats.org/drawingml/2006/table">
            <a:tbl>
              <a:tblPr firstRow="1" firstCol="1" bandRow="1">
                <a:tableStyleId>{2D5ABB26-0587-4C30-8999-92F81FD0307C}</a:tableStyleId>
              </a:tblPr>
              <a:tblGrid>
                <a:gridCol w="1406311"/>
                <a:gridCol w="5263326"/>
              </a:tblGrid>
              <a:tr h="319050">
                <a:tc>
                  <a:txBody>
                    <a:bodyPr/>
                    <a:lstStyle/>
                    <a:p>
                      <a:pPr algn="l" fontAlgn="ctr"/>
                      <a:r>
                        <a:rPr lang="en-US" sz="1400" dirty="0">
                          <a:latin typeface="Huawei Sans" panose="020C0503030203020204" pitchFamily="34" charset="0"/>
                        </a:rPr>
                        <a:t>^$</a:t>
                      </a:r>
                    </a:p>
                  </a:txBody>
                  <a:tcPr anchor="ctr"/>
                </a:tc>
                <a:tc>
                  <a:txBody>
                    <a:bodyPr/>
                    <a:lstStyle/>
                    <a:p>
                      <a:pPr indent="0" algn="l" fontAlgn="ctr">
                        <a:lnSpc>
                          <a:spcPct val="100000"/>
                        </a:lnSpc>
                        <a:spcAft>
                          <a:spcPts val="0"/>
                        </a:spcAft>
                      </a:pPr>
                      <a:r>
                        <a:rPr lang="en-US" sz="1200" dirty="0">
                          <a:latin typeface="Huawei Sans" panose="020C0503030203020204" pitchFamily="34" charset="0"/>
                        </a:rPr>
                        <a:t>Matches the </a:t>
                      </a:r>
                      <a:r>
                        <a:rPr lang="en-US" sz="1200" dirty="0" err="1">
                          <a:latin typeface="Huawei Sans" panose="020C0503030203020204" pitchFamily="34" charset="0"/>
                        </a:rPr>
                        <a:t>AS_Path</a:t>
                      </a:r>
                      <a:r>
                        <a:rPr lang="en-US" sz="1200" dirty="0">
                          <a:latin typeface="Huawei Sans" panose="020C0503030203020204" pitchFamily="34" charset="0"/>
                        </a:rPr>
                        <a:t> list that does not contain any AS number, that is, matching routes in the local AS.</a:t>
                      </a:r>
                    </a:p>
                  </a:txBody>
                  <a:tcPr anchor="ctr"/>
                </a:tc>
              </a:tr>
              <a:tr h="245665">
                <a:tc>
                  <a:txBody>
                    <a:bodyPr/>
                    <a:lstStyle/>
                    <a:p>
                      <a:pPr indent="0" algn="l" fontAlgn="ctr">
                        <a:lnSpc>
                          <a:spcPct val="100000"/>
                        </a:lnSpc>
                        <a:spcAft>
                          <a:spcPts val="0"/>
                        </a:spcAft>
                      </a:pPr>
                      <a:r>
                        <a:rPr lang="en-US" sz="1400">
                          <a:latin typeface="Huawei Sans" panose="020C0503030203020204" pitchFamily="34" charset="0"/>
                        </a:rPr>
                        <a:t>.*</a:t>
                      </a:r>
                    </a:p>
                  </a:txBody>
                  <a:tcPr anchor="ctr"/>
                </a:tc>
                <a:tc>
                  <a:txBody>
                    <a:bodyPr/>
                    <a:lstStyle/>
                    <a:p>
                      <a:pPr indent="0" algn="l" fontAlgn="ctr">
                        <a:lnSpc>
                          <a:spcPct val="100000"/>
                        </a:lnSpc>
                        <a:spcAft>
                          <a:spcPts val="0"/>
                        </a:spcAft>
                      </a:pPr>
                      <a:r>
                        <a:rPr lang="en-US" sz="1200">
                          <a:latin typeface="Huawei Sans" panose="020C0503030203020204" pitchFamily="34" charset="0"/>
                        </a:rPr>
                        <a:t>Match all or any routes.</a:t>
                      </a:r>
                    </a:p>
                  </a:txBody>
                  <a:tcPr anchor="ctr"/>
                </a:tc>
              </a:tr>
              <a:tr h="245665">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400">
                          <a:latin typeface="Huawei Sans" panose="020C0503030203020204" pitchFamily="34" charset="0"/>
                        </a:rPr>
                        <a:t>^10[012349]$</a:t>
                      </a:r>
                    </a:p>
                  </a:txBody>
                  <a:tcPr anchor="ctr"/>
                </a:tc>
                <a:tc>
                  <a:txBody>
                    <a:bodyPr/>
                    <a:lstStyle/>
                    <a:p>
                      <a:pPr indent="0" algn="l" fontAlgn="ctr">
                        <a:lnSpc>
                          <a:spcPct val="100000"/>
                        </a:lnSpc>
                        <a:spcAft>
                          <a:spcPts val="0"/>
                        </a:spcAft>
                      </a:pPr>
                      <a:r>
                        <a:rPr lang="en-US" sz="1200">
                          <a:latin typeface="Huawei Sans" panose="020C0503030203020204" pitchFamily="34" charset="0"/>
                        </a:rPr>
                        <a:t>Matches the AS numbers 100, 101, 102, 103, 104, and 109.</a:t>
                      </a:r>
                    </a:p>
                  </a:txBody>
                  <a:tcPr anchor="ctr"/>
                </a:tc>
              </a:tr>
              <a:tr h="31905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400">
                          <a:latin typeface="Huawei Sans" panose="020C0503030203020204" pitchFamily="34" charset="0"/>
                        </a:rPr>
                        <a:t>^10[^0-6]$</a:t>
                      </a:r>
                    </a:p>
                  </a:txBody>
                  <a:tcPr anchor="ctr"/>
                </a:tc>
                <a:tc>
                  <a:txBody>
                    <a:bodyPr/>
                    <a:lstStyle/>
                    <a:p>
                      <a:pPr indent="0" algn="l" fontAlgn="ctr">
                        <a:lnSpc>
                          <a:spcPct val="100000"/>
                        </a:lnSpc>
                        <a:spcAft>
                          <a:spcPts val="0"/>
                        </a:spcAft>
                      </a:pPr>
                      <a:r>
                        <a:rPr lang="en-US" sz="1200">
                          <a:latin typeface="Huawei Sans" panose="020C0503030203020204" pitchFamily="34" charset="0"/>
                        </a:rPr>
                        <a:t>Matches the AS_Path lists that exclude the AS numbers 100 to 106.</a:t>
                      </a:r>
                    </a:p>
                  </a:txBody>
                  <a:tcPr anchor="ctr"/>
                </a:tc>
              </a:tr>
              <a:tr h="245665">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400">
                          <a:latin typeface="Huawei Sans" panose="020C0503030203020204" pitchFamily="34" charset="0"/>
                        </a:rPr>
                        <a:t>^10.</a:t>
                      </a:r>
                    </a:p>
                  </a:txBody>
                  <a:tcPr anchor="ctr"/>
                </a:tc>
                <a:tc>
                  <a:txBody>
                    <a:bodyPr/>
                    <a:lstStyle/>
                    <a:p>
                      <a:pPr indent="0" algn="l" fontAlgn="ctr">
                        <a:lnSpc>
                          <a:spcPct val="100000"/>
                        </a:lnSpc>
                        <a:spcAft>
                          <a:spcPts val="0"/>
                        </a:spcAft>
                      </a:pPr>
                      <a:r>
                        <a:rPr lang="en-US" sz="1200">
                          <a:latin typeface="Huawei Sans" panose="020C0503030203020204" pitchFamily="34" charset="0"/>
                        </a:rPr>
                        <a:t>Matches the AS numbers 100 to 109 and 10.</a:t>
                      </a:r>
                    </a:p>
                  </a:txBody>
                  <a:tcPr anchor="ctr"/>
                </a:tc>
              </a:tr>
              <a:tr h="245665">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rPr>
                        <a:t>^12(_34)?_56$</a:t>
                      </a:r>
                      <a:endParaRPr lang="en-US" sz="1400" dirty="0">
                        <a:latin typeface="Huawei Sans" panose="020C0503030203020204" pitchFamily="34" charset="0"/>
                      </a:endParaRPr>
                    </a:p>
                  </a:txBody>
                  <a:tcPr anchor="ctr"/>
                </a:tc>
                <a:tc>
                  <a:txBody>
                    <a:bodyPr/>
                    <a:lstStyle/>
                    <a:p>
                      <a:pPr indent="0" algn="l" fontAlgn="ctr">
                        <a:lnSpc>
                          <a:spcPct val="100000"/>
                        </a:lnSpc>
                        <a:spcAft>
                          <a:spcPts val="0"/>
                        </a:spcAft>
                      </a:pPr>
                      <a:r>
                        <a:rPr lang="en-US" sz="1200" dirty="0">
                          <a:latin typeface="Huawei Sans" panose="020C0503030203020204" pitchFamily="34" charset="0"/>
                        </a:rPr>
                        <a:t>Matches the </a:t>
                      </a:r>
                      <a:r>
                        <a:rPr lang="en-US" sz="1200" dirty="0" err="1">
                          <a:latin typeface="Huawei Sans" panose="020C0503030203020204" pitchFamily="34" charset="0"/>
                        </a:rPr>
                        <a:t>AS_Path</a:t>
                      </a:r>
                      <a:r>
                        <a:rPr lang="en-US" sz="1200" dirty="0">
                          <a:latin typeface="Huawei Sans" panose="020C0503030203020204" pitchFamily="34" charset="0"/>
                        </a:rPr>
                        <a:t> lists </a:t>
                      </a:r>
                      <a:r>
                        <a:rPr lang="en-US" altLang="zh-CN" sz="1200" dirty="0" smtClean="0">
                          <a:latin typeface="Huawei Sans" panose="020C0503030203020204" pitchFamily="34" charset="0"/>
                        </a:rPr>
                        <a:t>12 56</a:t>
                      </a:r>
                      <a:r>
                        <a:rPr lang="zh-CN" altLang="en-US" sz="1200" baseline="0" dirty="0" smtClean="0">
                          <a:latin typeface="Huawei Sans" panose="020C0503030203020204" pitchFamily="34" charset="0"/>
                        </a:rPr>
                        <a:t> </a:t>
                      </a:r>
                      <a:r>
                        <a:rPr lang="en-US" altLang="zh-CN" sz="1200" baseline="0" dirty="0" smtClean="0">
                          <a:latin typeface="Huawei Sans" panose="020C0503030203020204" pitchFamily="34" charset="0"/>
                        </a:rPr>
                        <a:t>and </a:t>
                      </a:r>
                      <a:r>
                        <a:rPr lang="en-US" altLang="zh-CN" sz="1200" dirty="0" smtClean="0">
                          <a:latin typeface="Huawei Sans" panose="020C0503030203020204" pitchFamily="34" charset="0"/>
                        </a:rPr>
                        <a:t>12 34 56</a:t>
                      </a:r>
                      <a:r>
                        <a:rPr lang="en-US" sz="1200" dirty="0" smtClean="0">
                          <a:latin typeface="Huawei Sans" panose="020C0503030203020204" pitchFamily="34" charset="0"/>
                        </a:rPr>
                        <a:t>.</a:t>
                      </a:r>
                      <a:endParaRPr lang="en-US" sz="1200" dirty="0">
                        <a:latin typeface="Huawei Sans" panose="020C0503030203020204" pitchFamily="34" charset="0"/>
                      </a:endParaRPr>
                    </a:p>
                  </a:txBody>
                  <a:tcPr anchor="ctr"/>
                </a:tc>
              </a:tr>
            </a:tbl>
          </a:graphicData>
        </a:graphic>
      </p:graphicFrame>
    </p:spTree>
    <p:extLst>
      <p:ext uri="{BB962C8B-B14F-4D97-AF65-F5344CB8AC3E}">
        <p14:creationId xmlns:p14="http://schemas.microsoft.com/office/powerpoint/2010/main" val="3201157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4" grpId="0" animBg="1"/>
      <p:bldP spid="3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177" y="410400"/>
            <a:ext cx="10151736" cy="640800"/>
          </a:xfrm>
        </p:spPr>
        <p:txBody>
          <a:bodyPr wrap="square">
            <a:noAutofit/>
          </a:bodyPr>
          <a:lstStyle/>
          <a:p>
            <a:pPr fontAlgn="ctr"/>
            <a:r>
              <a:rPr lang="en-US" dirty="0">
                <a:latin typeface="Huawei Sans" panose="020C0503030203020204" pitchFamily="34" charset="0"/>
              </a:rPr>
              <a:t>Basic </a:t>
            </a:r>
            <a:r>
              <a:rPr lang="en-US" dirty="0" err="1">
                <a:latin typeface="Huawei Sans" panose="020C0503030203020204" pitchFamily="34" charset="0"/>
              </a:rPr>
              <a:t>AS_Path</a:t>
            </a:r>
            <a:r>
              <a:rPr lang="en-US" dirty="0">
                <a:latin typeface="Huawei Sans" panose="020C0503030203020204" pitchFamily="34" charset="0"/>
              </a:rPr>
              <a:t> Filter Configuration Commands</a:t>
            </a:r>
          </a:p>
        </p:txBody>
      </p:sp>
      <p:sp>
        <p:nvSpPr>
          <p:cNvPr id="4" name="矩形 3"/>
          <p:cNvSpPr/>
          <p:nvPr/>
        </p:nvSpPr>
        <p:spPr>
          <a:xfrm>
            <a:off x="1031917" y="1769466"/>
            <a:ext cx="10608699"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cs typeface="Courier New" panose="02070309020205020404" pitchFamily="49" charset="0"/>
              </a:rPr>
              <a:t>[Huawei] </a:t>
            </a:r>
            <a:r>
              <a:rPr lang="en-US" sz="1600" b="1">
                <a:latin typeface="Huawei Sans" panose="020C0503030203020204" pitchFamily="34" charset="0"/>
              </a:rPr>
              <a:t>ip as-path-filter</a:t>
            </a:r>
            <a:r>
              <a:rPr lang="en-US" sz="1600">
                <a:latin typeface="Huawei Sans" panose="020C0503030203020204" pitchFamily="34" charset="0"/>
              </a:rPr>
              <a:t> { </a:t>
            </a:r>
            <a:r>
              <a:rPr lang="en-US" sz="1600" i="1">
                <a:latin typeface="Huawei Sans" panose="020C0503030203020204" pitchFamily="34" charset="0"/>
              </a:rPr>
              <a:t>as-path-filter-number</a:t>
            </a:r>
            <a:r>
              <a:rPr lang="en-US" sz="1600">
                <a:latin typeface="Huawei Sans" panose="020C0503030203020204" pitchFamily="34" charset="0"/>
              </a:rPr>
              <a:t> | </a:t>
            </a:r>
            <a:r>
              <a:rPr lang="en-US" sz="1600" i="1">
                <a:latin typeface="Huawei Sans" panose="020C0503030203020204" pitchFamily="34" charset="0"/>
              </a:rPr>
              <a:t>as-path-filter-name</a:t>
            </a:r>
            <a:r>
              <a:rPr lang="en-US" sz="1600">
                <a:latin typeface="Huawei Sans" panose="020C0503030203020204" pitchFamily="34" charset="0"/>
              </a:rPr>
              <a:t> } { </a:t>
            </a:r>
            <a:r>
              <a:rPr lang="en-US" sz="1600" b="1">
                <a:latin typeface="Huawei Sans" panose="020C0503030203020204" pitchFamily="34" charset="0"/>
              </a:rPr>
              <a:t>deny</a:t>
            </a:r>
            <a:r>
              <a:rPr lang="en-US" sz="1600">
                <a:latin typeface="Huawei Sans" panose="020C0503030203020204" pitchFamily="34" charset="0"/>
              </a:rPr>
              <a:t> | </a:t>
            </a:r>
            <a:r>
              <a:rPr lang="en-US" sz="1600" b="1">
                <a:latin typeface="Huawei Sans" panose="020C0503030203020204" pitchFamily="34" charset="0"/>
              </a:rPr>
              <a:t>permit</a:t>
            </a:r>
            <a:r>
              <a:rPr lang="en-US" sz="1600">
                <a:latin typeface="Huawei Sans" panose="020C0503030203020204" pitchFamily="34" charset="0"/>
              </a:rPr>
              <a:t> } </a:t>
            </a:r>
            <a:r>
              <a:rPr lang="en-US" sz="1600" i="1">
                <a:latin typeface="Huawei Sans" panose="020C0503030203020204" pitchFamily="34" charset="0"/>
              </a:rPr>
              <a:t>regular-expression</a:t>
            </a:r>
          </a:p>
        </p:txBody>
      </p:sp>
      <p:sp>
        <p:nvSpPr>
          <p:cNvPr id="5" name="矩形 4"/>
          <p:cNvSpPr/>
          <p:nvPr/>
        </p:nvSpPr>
        <p:spPr>
          <a:xfrm>
            <a:off x="551384" y="1365312"/>
            <a:ext cx="11089232" cy="338554"/>
          </a:xfrm>
          <a:prstGeom prst="rect">
            <a:avLst/>
          </a:prstGeom>
        </p:spPr>
        <p:txBody>
          <a:bodyPr wrap="square">
            <a:noAutofit/>
          </a:bodyPr>
          <a:lstStyle/>
          <a:p>
            <a:pPr marL="342900" indent="-342900" fontAlgn="ctr">
              <a:buFont typeface="+mj-lt"/>
              <a:buAutoNum type="arabicPeriod"/>
            </a:pPr>
            <a:r>
              <a:rPr lang="en-US" sz="1600">
                <a:latin typeface="Huawei Sans" panose="020C0503030203020204" pitchFamily="34" charset="0"/>
                <a:cs typeface="Courier New" panose="02070309020205020404" pitchFamily="49" charset="0"/>
              </a:rPr>
              <a:t>Create an AS_Path filter.</a:t>
            </a:r>
          </a:p>
        </p:txBody>
      </p:sp>
      <p:sp>
        <p:nvSpPr>
          <p:cNvPr id="6" name="矩形 5"/>
          <p:cNvSpPr/>
          <p:nvPr/>
        </p:nvSpPr>
        <p:spPr>
          <a:xfrm>
            <a:off x="1031917" y="2150094"/>
            <a:ext cx="10608699" cy="707886"/>
          </a:xfrm>
          <a:prstGeom prst="rect">
            <a:avLst/>
          </a:prstGeom>
        </p:spPr>
        <p:txBody>
          <a:bodyPr wrap="square">
            <a:noAutofit/>
          </a:bodyPr>
          <a:lstStyle/>
          <a:p>
            <a:pPr fontAlgn="ctr">
              <a:lnSpc>
                <a:spcPts val="2400"/>
              </a:lnSpc>
            </a:pPr>
            <a:r>
              <a:rPr lang="en-US" sz="1600">
                <a:latin typeface="Huawei Sans" panose="020C0503030203020204" pitchFamily="34" charset="0"/>
                <a:cs typeface="Courier New" panose="02070309020205020404" pitchFamily="49" charset="0"/>
              </a:rPr>
              <a:t>An AS_Path filter uses a regex to define a matching rule.</a:t>
            </a:r>
          </a:p>
          <a:p>
            <a:pPr fontAlgn="ctr">
              <a:lnSpc>
                <a:spcPts val="2400"/>
              </a:lnSpc>
            </a:pPr>
            <a:r>
              <a:rPr lang="en-US" sz="1600">
                <a:latin typeface="Huawei Sans" panose="020C0503030203020204" pitchFamily="34" charset="0"/>
                <a:cs typeface="Courier New" panose="02070309020205020404" pitchFamily="49" charset="0"/>
              </a:rPr>
              <a:t>Note: The default behavior of an AS_Path filter is deny.</a:t>
            </a:r>
          </a:p>
        </p:txBody>
      </p:sp>
      <p:sp>
        <p:nvSpPr>
          <p:cNvPr id="20" name="矩形 19"/>
          <p:cNvSpPr/>
          <p:nvPr/>
        </p:nvSpPr>
        <p:spPr>
          <a:xfrm>
            <a:off x="1031917" y="3574744"/>
            <a:ext cx="10608699" cy="584775"/>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cs typeface="Courier New" panose="02070309020205020404" pitchFamily="49" charset="0"/>
              </a:rPr>
              <a:t>[Huawei-bgp-af-ipv4] </a:t>
            </a:r>
            <a:r>
              <a:rPr lang="en-US" sz="1600" b="1">
                <a:latin typeface="Huawei Sans" panose="020C0503030203020204" pitchFamily="34" charset="0"/>
              </a:rPr>
              <a:t>peer</a:t>
            </a:r>
            <a:r>
              <a:rPr lang="en-US" sz="1600">
                <a:latin typeface="Huawei Sans" panose="020C0503030203020204" pitchFamily="34" charset="0"/>
              </a:rPr>
              <a:t> { </a:t>
            </a:r>
            <a:r>
              <a:rPr lang="en-US" sz="1600" i="1">
                <a:latin typeface="Huawei Sans" panose="020C0503030203020204" pitchFamily="34" charset="0"/>
              </a:rPr>
              <a:t>group-name</a:t>
            </a:r>
            <a:r>
              <a:rPr lang="en-US" sz="1600">
                <a:latin typeface="Huawei Sans" panose="020C0503030203020204" pitchFamily="34" charset="0"/>
              </a:rPr>
              <a:t> | </a:t>
            </a:r>
            <a:r>
              <a:rPr lang="en-US" sz="1600" i="1">
                <a:latin typeface="Huawei Sans" panose="020C0503030203020204" pitchFamily="34" charset="0"/>
              </a:rPr>
              <a:t>ipv4-address</a:t>
            </a:r>
            <a:r>
              <a:rPr lang="en-US" sz="1600">
                <a:latin typeface="Huawei Sans" panose="020C0503030203020204" pitchFamily="34" charset="0"/>
              </a:rPr>
              <a:t> | </a:t>
            </a:r>
            <a:r>
              <a:rPr lang="en-US" sz="1600" i="1">
                <a:latin typeface="Huawei Sans" panose="020C0503030203020204" pitchFamily="34" charset="0"/>
              </a:rPr>
              <a:t>ipv6-address</a:t>
            </a:r>
            <a:r>
              <a:rPr lang="en-US" sz="1600">
                <a:latin typeface="Huawei Sans" panose="020C0503030203020204" pitchFamily="34" charset="0"/>
              </a:rPr>
              <a:t> } </a:t>
            </a:r>
            <a:r>
              <a:rPr lang="en-US" sz="1600" b="1">
                <a:latin typeface="Huawei Sans" panose="020C0503030203020204" pitchFamily="34" charset="0"/>
              </a:rPr>
              <a:t>as-path-filter</a:t>
            </a:r>
            <a:r>
              <a:rPr lang="en-US" sz="1600">
                <a:latin typeface="Huawei Sans" panose="020C0503030203020204" pitchFamily="34" charset="0"/>
              </a:rPr>
              <a:t> { </a:t>
            </a:r>
            <a:r>
              <a:rPr lang="en-US" sz="1600" i="1">
                <a:latin typeface="Huawei Sans" panose="020C0503030203020204" pitchFamily="34" charset="0"/>
              </a:rPr>
              <a:t>as-path-filter-number</a:t>
            </a:r>
            <a:r>
              <a:rPr lang="en-US" sz="1600">
                <a:latin typeface="Huawei Sans" panose="020C0503030203020204" pitchFamily="34" charset="0"/>
              </a:rPr>
              <a:t> | </a:t>
            </a:r>
            <a:r>
              <a:rPr lang="en-US" sz="1600" i="1">
                <a:latin typeface="Huawei Sans" panose="020C0503030203020204" pitchFamily="34" charset="0"/>
              </a:rPr>
              <a:t>as-path-filter-name</a:t>
            </a:r>
            <a:r>
              <a:rPr lang="en-US" sz="1600">
                <a:latin typeface="Huawei Sans" panose="020C0503030203020204" pitchFamily="34" charset="0"/>
              </a:rPr>
              <a:t> } { </a:t>
            </a:r>
            <a:r>
              <a:rPr lang="en-US" sz="1600" b="1">
                <a:latin typeface="Huawei Sans" panose="020C0503030203020204" pitchFamily="34" charset="0"/>
              </a:rPr>
              <a:t>import</a:t>
            </a:r>
            <a:r>
              <a:rPr lang="en-US" sz="1600">
                <a:latin typeface="Huawei Sans" panose="020C0503030203020204" pitchFamily="34" charset="0"/>
              </a:rPr>
              <a:t> | </a:t>
            </a:r>
            <a:r>
              <a:rPr lang="en-US" sz="1600" b="1">
                <a:latin typeface="Huawei Sans" panose="020C0503030203020204" pitchFamily="34" charset="0"/>
              </a:rPr>
              <a:t>export</a:t>
            </a:r>
            <a:r>
              <a:rPr lang="en-US" sz="1600">
                <a:latin typeface="Huawei Sans" panose="020C0503030203020204" pitchFamily="34" charset="0"/>
              </a:rPr>
              <a:t> }</a:t>
            </a:r>
          </a:p>
        </p:txBody>
      </p:sp>
      <p:sp>
        <p:nvSpPr>
          <p:cNvPr id="21" name="矩形 20"/>
          <p:cNvSpPr/>
          <p:nvPr/>
        </p:nvSpPr>
        <p:spPr>
          <a:xfrm>
            <a:off x="551384" y="3142597"/>
            <a:ext cx="11089232" cy="338554"/>
          </a:xfrm>
          <a:prstGeom prst="rect">
            <a:avLst/>
          </a:prstGeom>
        </p:spPr>
        <p:txBody>
          <a:bodyPr wrap="square">
            <a:noAutofit/>
          </a:bodyPr>
          <a:lstStyle/>
          <a:p>
            <a:pPr marL="342900" indent="-342900" fontAlgn="ctr">
              <a:buFont typeface="+mj-lt"/>
              <a:buAutoNum type="arabicPeriod" startAt="2"/>
            </a:pPr>
            <a:r>
              <a:rPr lang="en-US" sz="1600">
                <a:latin typeface="Huawei Sans" panose="020C0503030203020204" pitchFamily="34" charset="0"/>
                <a:cs typeface="Courier New" panose="02070309020205020404" pitchFamily="49" charset="0"/>
              </a:rPr>
              <a:t>Apply the AS_Path filter.</a:t>
            </a:r>
          </a:p>
        </p:txBody>
      </p:sp>
      <p:sp>
        <p:nvSpPr>
          <p:cNvPr id="22" name="矩形 21"/>
          <p:cNvSpPr/>
          <p:nvPr/>
        </p:nvSpPr>
        <p:spPr>
          <a:xfrm>
            <a:off x="1031917" y="4172550"/>
            <a:ext cx="10608699" cy="400110"/>
          </a:xfrm>
          <a:prstGeom prst="rect">
            <a:avLst/>
          </a:prstGeom>
        </p:spPr>
        <p:txBody>
          <a:bodyPr wrap="square">
            <a:noAutofit/>
          </a:bodyPr>
          <a:lstStyle/>
          <a:p>
            <a:pPr fontAlgn="ctr">
              <a:lnSpc>
                <a:spcPts val="2400"/>
              </a:lnSpc>
            </a:pPr>
            <a:r>
              <a:rPr lang="en-US" sz="1600">
                <a:latin typeface="Huawei Sans" panose="020C0503030203020204" pitchFamily="34" charset="0"/>
                <a:cs typeface="Courier New" panose="02070309020205020404" pitchFamily="49" charset="0"/>
              </a:rPr>
              <a:t>A routing policy associated with the AS_Path filter is applied to BGP routes in the BGP address family view to filter out the unqualified routes.</a:t>
            </a:r>
          </a:p>
        </p:txBody>
      </p:sp>
      <p:sp>
        <p:nvSpPr>
          <p:cNvPr id="24" name="矩形 23"/>
          <p:cNvSpPr/>
          <p:nvPr/>
        </p:nvSpPr>
        <p:spPr>
          <a:xfrm>
            <a:off x="1031917" y="5024542"/>
            <a:ext cx="10608699" cy="338554"/>
          </a:xfrm>
          <a:prstGeom prst="rect">
            <a:avLst/>
          </a:prstGeom>
          <a:solidFill>
            <a:srgbClr val="F4FBFE"/>
          </a:solidFill>
          <a:ln>
            <a:solidFill>
              <a:srgbClr val="99DFF9"/>
            </a:solidFill>
          </a:ln>
        </p:spPr>
        <p:txBody>
          <a:bodyPr wrap="square">
            <a:noAutofit/>
          </a:bodyPr>
          <a:lstStyle/>
          <a:p>
            <a:pPr fontAlgn="ctr"/>
            <a:r>
              <a:rPr lang="en-US" sz="1600" dirty="0">
                <a:latin typeface="Huawei Sans" panose="020C0503030203020204" pitchFamily="34" charset="0"/>
                <a:cs typeface="Courier New" panose="02070309020205020404" pitchFamily="49" charset="0"/>
              </a:rPr>
              <a:t>[Huawei-route-policy] </a:t>
            </a:r>
            <a:r>
              <a:rPr lang="en-US" sz="1600" b="1" dirty="0">
                <a:latin typeface="Huawei Sans" panose="020C0503030203020204" pitchFamily="34" charset="0"/>
              </a:rPr>
              <a:t>if-match as-path-filter</a:t>
            </a:r>
            <a:r>
              <a:rPr lang="en-US" sz="1600" dirty="0">
                <a:latin typeface="Huawei Sans" panose="020C0503030203020204" pitchFamily="34" charset="0"/>
              </a:rPr>
              <a:t> { </a:t>
            </a:r>
            <a:r>
              <a:rPr lang="en-US" sz="1600" i="1" dirty="0">
                <a:latin typeface="Huawei Sans" panose="020C0503030203020204" pitchFamily="34" charset="0"/>
              </a:rPr>
              <a:t>as-path-filter-number</a:t>
            </a:r>
            <a:r>
              <a:rPr lang="en-US" sz="1600" dirty="0">
                <a:latin typeface="Huawei Sans" panose="020C0503030203020204" pitchFamily="34" charset="0"/>
              </a:rPr>
              <a:t> | </a:t>
            </a:r>
            <a:r>
              <a:rPr lang="en-US" sz="1600" i="1" dirty="0">
                <a:latin typeface="Huawei Sans" panose="020C0503030203020204" pitchFamily="34" charset="0"/>
              </a:rPr>
              <a:t>as-path-filter-name</a:t>
            </a:r>
            <a:r>
              <a:rPr lang="en-US" sz="1600" dirty="0">
                <a:latin typeface="Huawei Sans" panose="020C0503030203020204" pitchFamily="34" charset="0"/>
              </a:rPr>
              <a:t> }</a:t>
            </a:r>
          </a:p>
        </p:txBody>
      </p:sp>
      <p:sp>
        <p:nvSpPr>
          <p:cNvPr id="25" name="矩形 24"/>
          <p:cNvSpPr/>
          <p:nvPr/>
        </p:nvSpPr>
        <p:spPr>
          <a:xfrm>
            <a:off x="1031917" y="5375975"/>
            <a:ext cx="10608699" cy="400110"/>
          </a:xfrm>
          <a:prstGeom prst="rect">
            <a:avLst/>
          </a:prstGeom>
        </p:spPr>
        <p:txBody>
          <a:bodyPr wrap="square">
            <a:noAutofit/>
          </a:bodyPr>
          <a:lstStyle/>
          <a:p>
            <a:pPr fontAlgn="ctr">
              <a:lnSpc>
                <a:spcPts val="2400"/>
              </a:lnSpc>
            </a:pPr>
            <a:r>
              <a:rPr lang="en-US" sz="1600" dirty="0">
                <a:latin typeface="Huawei Sans" panose="020C0503030203020204" pitchFamily="34" charset="0"/>
                <a:cs typeface="Courier New" panose="02070309020205020404" pitchFamily="49" charset="0"/>
              </a:rPr>
              <a:t>A matching rule based on the </a:t>
            </a:r>
            <a:r>
              <a:rPr lang="en-US" sz="1600" dirty="0" err="1">
                <a:latin typeface="Huawei Sans" panose="020C0503030203020204" pitchFamily="34" charset="0"/>
                <a:cs typeface="Courier New" panose="02070309020205020404" pitchFamily="49" charset="0"/>
              </a:rPr>
              <a:t>AS_Path</a:t>
            </a:r>
            <a:r>
              <a:rPr lang="en-US" sz="1600" dirty="0">
                <a:latin typeface="Huawei Sans" panose="020C0503030203020204" pitchFamily="34" charset="0"/>
                <a:cs typeface="Courier New" panose="02070309020205020404" pitchFamily="49" charset="0"/>
              </a:rPr>
              <a:t> filter is created in the route-policy view.</a:t>
            </a:r>
          </a:p>
        </p:txBody>
      </p:sp>
      <p:sp>
        <p:nvSpPr>
          <p:cNvPr id="28" name="五边形 27"/>
          <p:cNvSpPr/>
          <p:nvPr/>
        </p:nvSpPr>
        <p:spPr bwMode="auto">
          <a:xfrm>
            <a:off x="8622466" y="124239"/>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29" name="燕尾形 28"/>
          <p:cNvSpPr/>
          <p:nvPr/>
        </p:nvSpPr>
        <p:spPr bwMode="auto">
          <a:xfrm>
            <a:off x="9317038" y="124239"/>
            <a:ext cx="1260000"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AS_Path Filter</a:t>
            </a:r>
          </a:p>
        </p:txBody>
      </p:sp>
      <p:sp>
        <p:nvSpPr>
          <p:cNvPr id="30" name="燕尾形 29"/>
          <p:cNvSpPr/>
          <p:nvPr/>
        </p:nvSpPr>
        <p:spPr bwMode="auto">
          <a:xfrm>
            <a:off x="10490409" y="124239"/>
            <a:ext cx="1548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Community Filter</a:t>
            </a:r>
          </a:p>
        </p:txBody>
      </p:sp>
    </p:spTree>
    <p:extLst>
      <p:ext uri="{BB962C8B-B14F-4D97-AF65-F5344CB8AC3E}">
        <p14:creationId xmlns:p14="http://schemas.microsoft.com/office/powerpoint/2010/main" val="275318944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177" y="410400"/>
            <a:ext cx="9827761" cy="640800"/>
          </a:xfrm>
        </p:spPr>
        <p:txBody>
          <a:bodyPr wrap="square">
            <a:noAutofit/>
          </a:bodyPr>
          <a:lstStyle/>
          <a:p>
            <a:pPr fontAlgn="ctr"/>
            <a:r>
              <a:rPr lang="en-US">
                <a:latin typeface="Huawei Sans" panose="020C0503030203020204" pitchFamily="34" charset="0"/>
              </a:rPr>
              <a:t>Examples for Configuring AS_Path Filters (1)</a:t>
            </a:r>
          </a:p>
        </p:txBody>
      </p:sp>
      <p:sp>
        <p:nvSpPr>
          <p:cNvPr id="15" name="文本占位符 2"/>
          <p:cNvSpPr txBox="1">
            <a:spLocks/>
          </p:cNvSpPr>
          <p:nvPr/>
        </p:nvSpPr>
        <p:spPr bwMode="auto">
          <a:xfrm>
            <a:off x="446088" y="4288931"/>
            <a:ext cx="5627683" cy="1591052"/>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l" fontAlgn="ctr">
              <a:lnSpc>
                <a:spcPct val="100000"/>
              </a:lnSpc>
              <a:buNone/>
            </a:pPr>
            <a:r>
              <a:rPr lang="en-US" sz="1800" dirty="0">
                <a:latin typeface="Huawei Sans" panose="020C0503030203020204" pitchFamily="34" charset="0"/>
              </a:rPr>
              <a:t>R2 transmits EBGP routes to R3. Among these routes, some are locally originated by R2, and others are transmitted from AS 101 to R2 and then updated by R2 to R3.</a:t>
            </a:r>
          </a:p>
          <a:p>
            <a:pPr marL="0" indent="0" algn="l" fontAlgn="ctr">
              <a:lnSpc>
                <a:spcPct val="100000"/>
              </a:lnSpc>
              <a:buNone/>
            </a:pPr>
            <a:r>
              <a:rPr lang="en-US" sz="1800" dirty="0">
                <a:latin typeface="Huawei Sans" panose="020C0503030203020204" pitchFamily="34" charset="0"/>
              </a:rPr>
              <a:t>A routing policy is configured on R2 to deny the routes originated from AS 101.</a:t>
            </a:r>
          </a:p>
        </p:txBody>
      </p:sp>
      <p:sp>
        <p:nvSpPr>
          <p:cNvPr id="76" name="文本框 75"/>
          <p:cNvSpPr txBox="1"/>
          <p:nvPr/>
        </p:nvSpPr>
        <p:spPr>
          <a:xfrm>
            <a:off x="6681862" y="1744893"/>
            <a:ext cx="5066782" cy="523220"/>
          </a:xfrm>
          <a:prstGeom prst="rect">
            <a:avLst/>
          </a:prstGeom>
          <a:solidFill>
            <a:srgbClr val="F4FBFE"/>
          </a:solidFill>
          <a:ln>
            <a:solidFill>
              <a:srgbClr val="99DFF9"/>
            </a:solidFill>
          </a:ln>
        </p:spPr>
        <p:txBody>
          <a:bodyPr wrap="square" rtlCol="0">
            <a:noAutofit/>
          </a:bodyPr>
          <a:lstStyle/>
          <a:p>
            <a:pPr fontAlgn="ctr">
              <a:spcBef>
                <a:spcPts val="0"/>
              </a:spcBef>
              <a:spcAft>
                <a:spcPts val="0"/>
              </a:spcAft>
            </a:pPr>
            <a:r>
              <a:rPr lang="en-US" sz="1400">
                <a:solidFill>
                  <a:prstClr val="black"/>
                </a:solidFill>
                <a:latin typeface="Huawei Sans" panose="020C0503030203020204" pitchFamily="34" charset="0"/>
                <a:cs typeface="Courier New" panose="02070309020205020404" pitchFamily="49" charset="0"/>
              </a:rPr>
              <a:t>[R2] </a:t>
            </a:r>
            <a:r>
              <a:rPr lang="en-US" sz="1400">
                <a:solidFill>
                  <a:srgbClr val="EC7061"/>
                </a:solidFill>
                <a:latin typeface="Huawei Sans" panose="020C0503030203020204" pitchFamily="34" charset="0"/>
                <a:cs typeface="Courier New" panose="02070309020205020404" pitchFamily="49" charset="0"/>
              </a:rPr>
              <a:t>ip as-path-filter 1 deny </a:t>
            </a:r>
            <a:r>
              <a:rPr lang="en-US" sz="1400">
                <a:solidFill>
                  <a:prstClr val="black"/>
                </a:solidFill>
                <a:latin typeface="Huawei Sans" panose="020C0503030203020204" pitchFamily="34" charset="0"/>
                <a:cs typeface="Courier New" panose="02070309020205020404" pitchFamily="49" charset="0"/>
              </a:rPr>
              <a:t>_101$ </a:t>
            </a:r>
          </a:p>
          <a:p>
            <a:pPr fontAlgn="ctr">
              <a:spcBef>
                <a:spcPts val="0"/>
              </a:spcBef>
              <a:spcAft>
                <a:spcPts val="0"/>
              </a:spcAft>
            </a:pPr>
            <a:r>
              <a:rPr lang="en-US" sz="1400">
                <a:solidFill>
                  <a:prstClr val="black"/>
                </a:solidFill>
                <a:latin typeface="Huawei Sans" panose="020C0503030203020204" pitchFamily="34" charset="0"/>
                <a:cs typeface="Courier New" panose="02070309020205020404" pitchFamily="49" charset="0"/>
              </a:rPr>
              <a:t>[R2] </a:t>
            </a:r>
            <a:r>
              <a:rPr lang="en-US" sz="1400">
                <a:solidFill>
                  <a:srgbClr val="EC7061"/>
                </a:solidFill>
                <a:latin typeface="Huawei Sans" panose="020C0503030203020204" pitchFamily="34" charset="0"/>
                <a:cs typeface="Courier New" panose="02070309020205020404" pitchFamily="49" charset="0"/>
              </a:rPr>
              <a:t>ip as-path-filter 1 permit </a:t>
            </a:r>
            <a:r>
              <a:rPr lang="en-US" sz="1400">
                <a:solidFill>
                  <a:prstClr val="black"/>
                </a:solidFill>
                <a:latin typeface="Huawei Sans" panose="020C0503030203020204" pitchFamily="34" charset="0"/>
                <a:cs typeface="Courier New" panose="02070309020205020404" pitchFamily="49" charset="0"/>
              </a:rPr>
              <a:t>.*</a:t>
            </a:r>
          </a:p>
        </p:txBody>
      </p:sp>
      <p:sp>
        <p:nvSpPr>
          <p:cNvPr id="77" name="文本框 76"/>
          <p:cNvSpPr txBox="1"/>
          <p:nvPr/>
        </p:nvSpPr>
        <p:spPr>
          <a:xfrm>
            <a:off x="6338669" y="1326810"/>
            <a:ext cx="4438187" cy="243164"/>
          </a:xfrm>
          <a:prstGeom prst="rect">
            <a:avLst/>
          </a:prstGeom>
          <a:noFill/>
        </p:spPr>
        <p:txBody>
          <a:bodyPr wrap="square" rtlCol="0">
            <a:noAutofit/>
          </a:bodyPr>
          <a:lstStyle/>
          <a:p>
            <a:pPr fontAlgn="ctr">
              <a:spcBef>
                <a:spcPts val="0"/>
              </a:spcBef>
              <a:spcAft>
                <a:spcPts val="0"/>
              </a:spcAft>
            </a:pPr>
            <a:r>
              <a:rPr lang="en-US" sz="1600" dirty="0">
                <a:solidFill>
                  <a:prstClr val="black"/>
                </a:solidFill>
                <a:latin typeface="Huawei Sans" panose="020C0503030203020204" pitchFamily="34" charset="0"/>
              </a:rPr>
              <a:t>1. Create an </a:t>
            </a:r>
            <a:r>
              <a:rPr lang="en-US" sz="1600" dirty="0" err="1">
                <a:solidFill>
                  <a:prstClr val="black"/>
                </a:solidFill>
                <a:latin typeface="Huawei Sans" panose="020C0503030203020204" pitchFamily="34" charset="0"/>
              </a:rPr>
              <a:t>AS_Path</a:t>
            </a:r>
            <a:r>
              <a:rPr lang="en-US" sz="1600" dirty="0">
                <a:solidFill>
                  <a:prstClr val="black"/>
                </a:solidFill>
                <a:latin typeface="Huawei Sans" panose="020C0503030203020204" pitchFamily="34" charset="0"/>
              </a:rPr>
              <a:t> filter.</a:t>
            </a:r>
          </a:p>
        </p:txBody>
      </p:sp>
      <p:sp>
        <p:nvSpPr>
          <p:cNvPr id="78" name="文本框 77"/>
          <p:cNvSpPr txBox="1"/>
          <p:nvPr/>
        </p:nvSpPr>
        <p:spPr>
          <a:xfrm>
            <a:off x="6338670" y="3014200"/>
            <a:ext cx="5699739" cy="333850"/>
          </a:xfrm>
          <a:prstGeom prst="rect">
            <a:avLst/>
          </a:prstGeom>
          <a:noFill/>
        </p:spPr>
        <p:txBody>
          <a:bodyPr wrap="square" rtlCol="0">
            <a:noAutofit/>
          </a:bodyPr>
          <a:lstStyle/>
          <a:p>
            <a:pPr fontAlgn="ctr">
              <a:spcBef>
                <a:spcPts val="0"/>
              </a:spcBef>
              <a:spcAft>
                <a:spcPts val="0"/>
              </a:spcAft>
            </a:pPr>
            <a:r>
              <a:rPr lang="en-US" sz="1600" dirty="0">
                <a:solidFill>
                  <a:prstClr val="black"/>
                </a:solidFill>
                <a:latin typeface="Huawei Sans" panose="020C0503030203020204" pitchFamily="34" charset="0"/>
              </a:rPr>
              <a:t>2. (Direct reference) Apply the </a:t>
            </a:r>
            <a:r>
              <a:rPr lang="en-US" sz="1600" dirty="0" err="1">
                <a:solidFill>
                  <a:prstClr val="black"/>
                </a:solidFill>
                <a:latin typeface="Huawei Sans" panose="020C0503030203020204" pitchFamily="34" charset="0"/>
              </a:rPr>
              <a:t>AS_Path</a:t>
            </a:r>
            <a:r>
              <a:rPr lang="en-US" sz="1600" dirty="0">
                <a:solidFill>
                  <a:prstClr val="black"/>
                </a:solidFill>
                <a:latin typeface="Huawei Sans" panose="020C0503030203020204" pitchFamily="34" charset="0"/>
              </a:rPr>
              <a:t> filter.</a:t>
            </a:r>
          </a:p>
        </p:txBody>
      </p:sp>
      <p:sp>
        <p:nvSpPr>
          <p:cNvPr id="79" name="矩形 78"/>
          <p:cNvSpPr/>
          <p:nvPr/>
        </p:nvSpPr>
        <p:spPr>
          <a:xfrm>
            <a:off x="6675163" y="2263667"/>
            <a:ext cx="4649448" cy="400110"/>
          </a:xfrm>
          <a:prstGeom prst="rect">
            <a:avLst/>
          </a:prstGeom>
        </p:spPr>
        <p:txBody>
          <a:bodyPr wrap="square">
            <a:noAutofit/>
          </a:bodyPr>
          <a:lstStyle/>
          <a:p>
            <a:pPr fontAlgn="ctr">
              <a:lnSpc>
                <a:spcPts val="2400"/>
              </a:lnSpc>
            </a:pPr>
            <a:r>
              <a:rPr lang="en-US" sz="1400">
                <a:latin typeface="Huawei Sans" panose="020C0503030203020204" pitchFamily="34" charset="0"/>
                <a:cs typeface="Courier New" panose="02070309020205020404" pitchFamily="49" charset="0"/>
              </a:rPr>
              <a:t>The AS_Path filter is configured to filter out the routes originated from AS 101 and permit the other routes.</a:t>
            </a:r>
          </a:p>
        </p:txBody>
      </p:sp>
      <p:sp>
        <p:nvSpPr>
          <p:cNvPr id="80" name="文本框 79"/>
          <p:cNvSpPr txBox="1"/>
          <p:nvPr/>
        </p:nvSpPr>
        <p:spPr>
          <a:xfrm>
            <a:off x="6681861" y="3437168"/>
            <a:ext cx="5066783" cy="954107"/>
          </a:xfrm>
          <a:prstGeom prst="rect">
            <a:avLst/>
          </a:prstGeom>
          <a:solidFill>
            <a:srgbClr val="F4FBFE"/>
          </a:solidFill>
          <a:ln>
            <a:solidFill>
              <a:srgbClr val="99DFF9"/>
            </a:solidFill>
          </a:ln>
        </p:spPr>
        <p:txBody>
          <a:bodyPr wrap="square" rtlCol="0">
            <a:noAutofit/>
          </a:bodyPr>
          <a:lstStyle/>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 </a:t>
            </a:r>
            <a:r>
              <a:rPr lang="en-US" sz="1400" dirty="0" err="1">
                <a:solidFill>
                  <a:prstClr val="black"/>
                </a:solidFill>
                <a:latin typeface="Huawei Sans" panose="020C0503030203020204" pitchFamily="34" charset="0"/>
                <a:cs typeface="Courier New" panose="02070309020205020404" pitchFamily="49" charset="0"/>
              </a:rPr>
              <a:t>bgp</a:t>
            </a:r>
            <a:r>
              <a:rPr lang="en-US" sz="1400" dirty="0">
                <a:solidFill>
                  <a:prstClr val="black"/>
                </a:solidFill>
                <a:latin typeface="Huawei Sans" panose="020C0503030203020204" pitchFamily="34" charset="0"/>
                <a:cs typeface="Courier New" panose="02070309020205020404" pitchFamily="49" charset="0"/>
              </a:rPr>
              <a:t> 102</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[R2-bgp] peer 10.1.23.3 as-number 103</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[R2-bgp] ipv4-family unicast</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[R2-bgp-af-ipv4] </a:t>
            </a:r>
            <a:r>
              <a:rPr lang="en-US" sz="1400" b="1" dirty="0">
                <a:solidFill>
                  <a:prstClr val="black"/>
                </a:solidFill>
                <a:latin typeface="Huawei Sans" panose="020C0503030203020204" pitchFamily="34" charset="0"/>
                <a:cs typeface="Courier New" panose="02070309020205020404" pitchFamily="49" charset="0"/>
              </a:rPr>
              <a:t>peer</a:t>
            </a:r>
            <a:r>
              <a:rPr lang="en-US" sz="1400" dirty="0">
                <a:solidFill>
                  <a:prstClr val="black"/>
                </a:solidFill>
                <a:latin typeface="Huawei Sans" panose="020C0503030203020204" pitchFamily="34" charset="0"/>
                <a:cs typeface="Courier New" panose="02070309020205020404" pitchFamily="49" charset="0"/>
              </a:rPr>
              <a:t> 10.1.23.3 </a:t>
            </a:r>
            <a:r>
              <a:rPr lang="en-US" sz="1400" b="1" dirty="0">
                <a:solidFill>
                  <a:srgbClr val="EC7061"/>
                </a:solidFill>
                <a:latin typeface="Huawei Sans" panose="020C0503030203020204" pitchFamily="34" charset="0"/>
                <a:cs typeface="Courier New" panose="02070309020205020404" pitchFamily="49" charset="0"/>
              </a:rPr>
              <a:t>as-path-filter</a:t>
            </a:r>
            <a:r>
              <a:rPr lang="en-US" sz="1400" dirty="0">
                <a:solidFill>
                  <a:srgbClr val="EC7061"/>
                </a:solidFill>
                <a:latin typeface="Huawei Sans" panose="020C0503030203020204" pitchFamily="34" charset="0"/>
                <a:cs typeface="Courier New" panose="02070309020205020404" pitchFamily="49" charset="0"/>
              </a:rPr>
              <a:t> 1 </a:t>
            </a:r>
            <a:r>
              <a:rPr lang="en-US" sz="1400" b="1" dirty="0">
                <a:solidFill>
                  <a:srgbClr val="EC7061"/>
                </a:solidFill>
                <a:latin typeface="Huawei Sans" panose="020C0503030203020204" pitchFamily="34" charset="0"/>
                <a:cs typeface="Courier New" panose="02070309020205020404" pitchFamily="49" charset="0"/>
              </a:rPr>
              <a:t>export</a:t>
            </a:r>
          </a:p>
        </p:txBody>
      </p:sp>
      <p:sp>
        <p:nvSpPr>
          <p:cNvPr id="88" name="任意多边形 25"/>
          <p:cNvSpPr/>
          <p:nvPr/>
        </p:nvSpPr>
        <p:spPr>
          <a:xfrm>
            <a:off x="2704767" y="2684890"/>
            <a:ext cx="1479980" cy="90178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4FBFE"/>
          </a:solidFill>
          <a:ln w="19050">
            <a:solidFill>
              <a:srgbClr val="99DFF9"/>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endParaRPr lang="zh-CN" altLang="en-US" sz="1600" b="1">
              <a:solidFill>
                <a:schemeClr val="tx1"/>
              </a:solidFill>
              <a:latin typeface="Huawei Sans" panose="020C0503030203020204" pitchFamily="34" charset="0"/>
              <a:sym typeface="Huawei Sans" panose="020C0503030203020204" pitchFamily="34" charset="0"/>
            </a:endParaRPr>
          </a:p>
        </p:txBody>
      </p:sp>
      <p:sp>
        <p:nvSpPr>
          <p:cNvPr id="89" name="任意多边形 25"/>
          <p:cNvSpPr/>
          <p:nvPr/>
        </p:nvSpPr>
        <p:spPr>
          <a:xfrm>
            <a:off x="2704767" y="1484833"/>
            <a:ext cx="1479980" cy="819046"/>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4FBFE"/>
          </a:solidFill>
          <a:ln w="19050">
            <a:solidFill>
              <a:srgbClr val="99DFF9"/>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endParaRPr lang="zh-CN" altLang="en-US" sz="1600" b="1">
              <a:solidFill>
                <a:schemeClr val="tx1"/>
              </a:solidFill>
              <a:latin typeface="Huawei Sans" panose="020C0503030203020204" pitchFamily="34" charset="0"/>
              <a:sym typeface="Huawei Sans" panose="020C0503030203020204" pitchFamily="34" charset="0"/>
            </a:endParaRPr>
          </a:p>
        </p:txBody>
      </p:sp>
      <p:sp>
        <p:nvSpPr>
          <p:cNvPr id="90" name="任意多边形 25"/>
          <p:cNvSpPr/>
          <p:nvPr/>
        </p:nvSpPr>
        <p:spPr>
          <a:xfrm>
            <a:off x="4633217" y="1941690"/>
            <a:ext cx="1479980" cy="1167178"/>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4FBFE"/>
          </a:solidFill>
          <a:ln w="19050">
            <a:solidFill>
              <a:srgbClr val="99DFF9"/>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endParaRPr lang="zh-CN" altLang="en-US" sz="1600" b="1">
              <a:solidFill>
                <a:schemeClr val="tx1"/>
              </a:solidFill>
              <a:latin typeface="Huawei Sans" panose="020C0503030203020204" pitchFamily="34" charset="0"/>
              <a:sym typeface="Huawei Sans" panose="020C0503030203020204" pitchFamily="34" charset="0"/>
            </a:endParaRPr>
          </a:p>
        </p:txBody>
      </p:sp>
      <p:sp>
        <p:nvSpPr>
          <p:cNvPr id="91" name="TextBox 120">
            <a:extLst>
              <a:ext uri="{FF2B5EF4-FFF2-40B4-BE49-F238E27FC236}">
                <a16:creationId xmlns:a16="http://schemas.microsoft.com/office/drawing/2014/main" xmlns="" id="{020D7A1D-EFAD-4C8C-B9DE-D0FAD269B77A}"/>
              </a:ext>
            </a:extLst>
          </p:cNvPr>
          <p:cNvSpPr txBox="1"/>
          <p:nvPr/>
        </p:nvSpPr>
        <p:spPr>
          <a:xfrm>
            <a:off x="2718622" y="2005009"/>
            <a:ext cx="827092" cy="307777"/>
          </a:xfrm>
          <a:prstGeom prst="rect">
            <a:avLst/>
          </a:prstGeom>
          <a:noFill/>
          <a:ln>
            <a:noFill/>
          </a:ln>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AS 104</a:t>
            </a:r>
          </a:p>
        </p:txBody>
      </p:sp>
      <p:cxnSp>
        <p:nvCxnSpPr>
          <p:cNvPr id="92" name="直接连接符 91"/>
          <p:cNvCxnSpPr>
            <a:stCxn id="93" idx="3"/>
            <a:endCxn id="96" idx="3"/>
          </p:cNvCxnSpPr>
          <p:nvPr/>
        </p:nvCxnSpPr>
        <p:spPr>
          <a:xfrm>
            <a:off x="3939103" y="1925659"/>
            <a:ext cx="1704104" cy="59962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93" name="图片 9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399103" y="1704259"/>
            <a:ext cx="540000" cy="442800"/>
          </a:xfrm>
          <a:prstGeom prst="rect">
            <a:avLst/>
          </a:prstGeom>
        </p:spPr>
      </p:pic>
      <p:pic>
        <p:nvPicPr>
          <p:cNvPr id="94" name="图片 9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399103" y="2903500"/>
            <a:ext cx="540000" cy="442800"/>
          </a:xfrm>
          <a:prstGeom prst="rect">
            <a:avLst/>
          </a:prstGeom>
        </p:spPr>
      </p:pic>
      <p:cxnSp>
        <p:nvCxnSpPr>
          <p:cNvPr id="95" name="直接连接符 94"/>
          <p:cNvCxnSpPr>
            <a:stCxn id="94" idx="3"/>
            <a:endCxn id="96" idx="3"/>
          </p:cNvCxnSpPr>
          <p:nvPr/>
        </p:nvCxnSpPr>
        <p:spPr>
          <a:xfrm flipV="1">
            <a:off x="3939103" y="2525279"/>
            <a:ext cx="1704104" cy="59962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96" name="图片 9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103207" y="2303879"/>
            <a:ext cx="540000" cy="442800"/>
          </a:xfrm>
          <a:prstGeom prst="rect">
            <a:avLst/>
          </a:prstGeom>
        </p:spPr>
      </p:pic>
      <p:sp>
        <p:nvSpPr>
          <p:cNvPr id="97" name="任意多边形 25"/>
          <p:cNvSpPr/>
          <p:nvPr/>
        </p:nvSpPr>
        <p:spPr>
          <a:xfrm>
            <a:off x="522288" y="2684890"/>
            <a:ext cx="1879121" cy="90178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4FBFE"/>
          </a:solidFill>
          <a:ln w="19050">
            <a:solidFill>
              <a:srgbClr val="99DFF9"/>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endParaRPr lang="zh-CN" altLang="en-US" sz="1600" b="1">
              <a:solidFill>
                <a:schemeClr val="tx1"/>
              </a:solidFill>
              <a:latin typeface="Huawei Sans" panose="020C0503030203020204" pitchFamily="34" charset="0"/>
              <a:sym typeface="Huawei Sans" panose="020C0503030203020204" pitchFamily="34" charset="0"/>
            </a:endParaRPr>
          </a:p>
        </p:txBody>
      </p:sp>
      <p:pic>
        <p:nvPicPr>
          <p:cNvPr id="98" name="图片 9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615765" y="2903500"/>
            <a:ext cx="540000" cy="442800"/>
          </a:xfrm>
          <a:prstGeom prst="rect">
            <a:avLst/>
          </a:prstGeom>
        </p:spPr>
      </p:pic>
      <p:sp>
        <p:nvSpPr>
          <p:cNvPr id="99" name="TextBox 120">
            <a:extLst>
              <a:ext uri="{FF2B5EF4-FFF2-40B4-BE49-F238E27FC236}">
                <a16:creationId xmlns:a16="http://schemas.microsoft.com/office/drawing/2014/main" xmlns="" id="{020D7A1D-EFAD-4C8C-B9DE-D0FAD269B77A}"/>
              </a:ext>
            </a:extLst>
          </p:cNvPr>
          <p:cNvSpPr txBox="1"/>
          <p:nvPr/>
        </p:nvSpPr>
        <p:spPr>
          <a:xfrm>
            <a:off x="473567" y="3317276"/>
            <a:ext cx="827092" cy="307777"/>
          </a:xfrm>
          <a:prstGeom prst="rect">
            <a:avLst/>
          </a:prstGeom>
          <a:noFill/>
          <a:ln>
            <a:noFill/>
          </a:ln>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AS 101</a:t>
            </a:r>
          </a:p>
        </p:txBody>
      </p:sp>
      <p:sp>
        <p:nvSpPr>
          <p:cNvPr id="100" name="TextBox 120">
            <a:extLst>
              <a:ext uri="{FF2B5EF4-FFF2-40B4-BE49-F238E27FC236}">
                <a16:creationId xmlns:a16="http://schemas.microsoft.com/office/drawing/2014/main" xmlns="" id="{020D7A1D-EFAD-4C8C-B9DE-D0FAD269B77A}"/>
              </a:ext>
            </a:extLst>
          </p:cNvPr>
          <p:cNvSpPr txBox="1"/>
          <p:nvPr/>
        </p:nvSpPr>
        <p:spPr>
          <a:xfrm>
            <a:off x="2704767" y="3317276"/>
            <a:ext cx="827092" cy="307777"/>
          </a:xfrm>
          <a:prstGeom prst="rect">
            <a:avLst/>
          </a:prstGeom>
          <a:noFill/>
          <a:ln>
            <a:noFill/>
          </a:ln>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AS 102</a:t>
            </a:r>
          </a:p>
        </p:txBody>
      </p:sp>
      <p:cxnSp>
        <p:nvCxnSpPr>
          <p:cNvPr id="101" name="直接连接符 100"/>
          <p:cNvCxnSpPr>
            <a:stCxn id="98" idx="3"/>
            <a:endCxn id="94" idx="1"/>
          </p:cNvCxnSpPr>
          <p:nvPr/>
        </p:nvCxnSpPr>
        <p:spPr>
          <a:xfrm>
            <a:off x="2155765" y="3124900"/>
            <a:ext cx="1243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a:endCxn id="98" idx="1"/>
          </p:cNvCxnSpPr>
          <p:nvPr/>
        </p:nvCxnSpPr>
        <p:spPr>
          <a:xfrm>
            <a:off x="1501167" y="3124900"/>
            <a:ext cx="11459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1490438" y="3014200"/>
            <a:ext cx="0" cy="2214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4" name="TextBox 120">
            <a:extLst>
              <a:ext uri="{FF2B5EF4-FFF2-40B4-BE49-F238E27FC236}">
                <a16:creationId xmlns:a16="http://schemas.microsoft.com/office/drawing/2014/main" xmlns="" id="{020D7A1D-EFAD-4C8C-B9DE-D0FAD269B77A}"/>
              </a:ext>
            </a:extLst>
          </p:cNvPr>
          <p:cNvSpPr txBox="1"/>
          <p:nvPr/>
        </p:nvSpPr>
        <p:spPr>
          <a:xfrm>
            <a:off x="1464726" y="2657073"/>
            <a:ext cx="827092" cy="307777"/>
          </a:xfrm>
          <a:prstGeom prst="rect">
            <a:avLst/>
          </a:prstGeom>
          <a:noFill/>
          <a:ln>
            <a:noFill/>
          </a:ln>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05" name="TextBox 120">
            <a:extLst>
              <a:ext uri="{FF2B5EF4-FFF2-40B4-BE49-F238E27FC236}">
                <a16:creationId xmlns:a16="http://schemas.microsoft.com/office/drawing/2014/main" xmlns="" id="{020D7A1D-EFAD-4C8C-B9DE-D0FAD269B77A}"/>
              </a:ext>
            </a:extLst>
          </p:cNvPr>
          <p:cNvSpPr txBox="1"/>
          <p:nvPr/>
        </p:nvSpPr>
        <p:spPr>
          <a:xfrm>
            <a:off x="3264705" y="2657073"/>
            <a:ext cx="827092" cy="307777"/>
          </a:xfrm>
          <a:prstGeom prst="rect">
            <a:avLst/>
          </a:prstGeom>
          <a:noFill/>
          <a:ln>
            <a:noFill/>
          </a:ln>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06" name="TextBox 120">
            <a:extLst>
              <a:ext uri="{FF2B5EF4-FFF2-40B4-BE49-F238E27FC236}">
                <a16:creationId xmlns:a16="http://schemas.microsoft.com/office/drawing/2014/main" xmlns="" id="{020D7A1D-EFAD-4C8C-B9DE-D0FAD269B77A}"/>
              </a:ext>
            </a:extLst>
          </p:cNvPr>
          <p:cNvSpPr txBox="1"/>
          <p:nvPr/>
        </p:nvSpPr>
        <p:spPr>
          <a:xfrm>
            <a:off x="3264705" y="1437116"/>
            <a:ext cx="827092" cy="307777"/>
          </a:xfrm>
          <a:prstGeom prst="rect">
            <a:avLst/>
          </a:prstGeom>
          <a:noFill/>
          <a:ln>
            <a:noFill/>
          </a:ln>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107" name="TextBox 120">
            <a:extLst>
              <a:ext uri="{FF2B5EF4-FFF2-40B4-BE49-F238E27FC236}">
                <a16:creationId xmlns:a16="http://schemas.microsoft.com/office/drawing/2014/main" xmlns="" id="{020D7A1D-EFAD-4C8C-B9DE-D0FAD269B77A}"/>
              </a:ext>
            </a:extLst>
          </p:cNvPr>
          <p:cNvSpPr txBox="1"/>
          <p:nvPr/>
        </p:nvSpPr>
        <p:spPr>
          <a:xfrm>
            <a:off x="4959661" y="2057923"/>
            <a:ext cx="827092" cy="307777"/>
          </a:xfrm>
          <a:prstGeom prst="rect">
            <a:avLst/>
          </a:prstGeom>
          <a:noFill/>
          <a:ln>
            <a:noFill/>
          </a:ln>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R3</a:t>
            </a:r>
          </a:p>
        </p:txBody>
      </p:sp>
      <p:cxnSp>
        <p:nvCxnSpPr>
          <p:cNvPr id="108" name="直接箭头连接符 107"/>
          <p:cNvCxnSpPr/>
          <p:nvPr/>
        </p:nvCxnSpPr>
        <p:spPr>
          <a:xfrm flipV="1">
            <a:off x="4087089" y="2992617"/>
            <a:ext cx="1034385" cy="395417"/>
          </a:xfrm>
          <a:prstGeom prst="straightConnector1">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109" name="TextBox 120">
            <a:extLst>
              <a:ext uri="{FF2B5EF4-FFF2-40B4-BE49-F238E27FC236}">
                <a16:creationId xmlns:a16="http://schemas.microsoft.com/office/drawing/2014/main" xmlns="" id="{020D7A1D-EFAD-4C8C-B9DE-D0FAD269B77A}"/>
              </a:ext>
            </a:extLst>
          </p:cNvPr>
          <p:cNvSpPr txBox="1"/>
          <p:nvPr/>
        </p:nvSpPr>
        <p:spPr>
          <a:xfrm rot="20395611">
            <a:off x="4348815" y="3110855"/>
            <a:ext cx="827092" cy="307777"/>
          </a:xfrm>
          <a:prstGeom prst="rect">
            <a:avLst/>
          </a:prstGeom>
          <a:noFill/>
          <a:ln>
            <a:noFill/>
          </a:ln>
        </p:spPr>
        <p:txBody>
          <a:bodyPr wrap="square" rtlCol="0">
            <a:noAutofit/>
          </a:bodyPr>
          <a:lstStyle/>
          <a:p>
            <a:pPr fontAlgn="ctr"/>
            <a:r>
              <a:rPr lang="en-US" sz="1400" b="1">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Route</a:t>
            </a:r>
          </a:p>
        </p:txBody>
      </p:sp>
      <p:sp>
        <p:nvSpPr>
          <p:cNvPr id="110" name="TextBox 120">
            <a:extLst>
              <a:ext uri="{FF2B5EF4-FFF2-40B4-BE49-F238E27FC236}">
                <a16:creationId xmlns:a16="http://schemas.microsoft.com/office/drawing/2014/main" xmlns="" id="{020D7A1D-EFAD-4C8C-B9DE-D0FAD269B77A}"/>
              </a:ext>
            </a:extLst>
          </p:cNvPr>
          <p:cNvSpPr txBox="1"/>
          <p:nvPr/>
        </p:nvSpPr>
        <p:spPr>
          <a:xfrm rot="1108285">
            <a:off x="3950802" y="1846531"/>
            <a:ext cx="1281582" cy="307777"/>
          </a:xfrm>
          <a:prstGeom prst="rect">
            <a:avLst/>
          </a:prstGeom>
          <a:noFill/>
          <a:ln>
            <a:no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10.1.34.0/24</a:t>
            </a:r>
          </a:p>
        </p:txBody>
      </p:sp>
      <p:sp>
        <p:nvSpPr>
          <p:cNvPr id="111" name="TextBox 120">
            <a:extLst>
              <a:ext uri="{FF2B5EF4-FFF2-40B4-BE49-F238E27FC236}">
                <a16:creationId xmlns:a16="http://schemas.microsoft.com/office/drawing/2014/main" xmlns="" id="{020D7A1D-EFAD-4C8C-B9DE-D0FAD269B77A}"/>
              </a:ext>
            </a:extLst>
          </p:cNvPr>
          <p:cNvSpPr txBox="1"/>
          <p:nvPr/>
        </p:nvSpPr>
        <p:spPr>
          <a:xfrm rot="20396470">
            <a:off x="3888328" y="3074957"/>
            <a:ext cx="408727"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112" name="TextBox 120">
            <a:extLst>
              <a:ext uri="{FF2B5EF4-FFF2-40B4-BE49-F238E27FC236}">
                <a16:creationId xmlns:a16="http://schemas.microsoft.com/office/drawing/2014/main" xmlns="" id="{020D7A1D-EFAD-4C8C-B9DE-D0FAD269B77A}"/>
              </a:ext>
            </a:extLst>
          </p:cNvPr>
          <p:cNvSpPr txBox="1"/>
          <p:nvPr/>
        </p:nvSpPr>
        <p:spPr>
          <a:xfrm rot="20396470">
            <a:off x="4940520" y="2672414"/>
            <a:ext cx="408727"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113" name="TextBox 120">
            <a:extLst>
              <a:ext uri="{FF2B5EF4-FFF2-40B4-BE49-F238E27FC236}">
                <a16:creationId xmlns:a16="http://schemas.microsoft.com/office/drawing/2014/main" xmlns="" id="{020D7A1D-EFAD-4C8C-B9DE-D0FAD269B77A}"/>
              </a:ext>
            </a:extLst>
          </p:cNvPr>
          <p:cNvSpPr txBox="1"/>
          <p:nvPr/>
        </p:nvSpPr>
        <p:spPr>
          <a:xfrm>
            <a:off x="466233" y="2824830"/>
            <a:ext cx="1105885" cy="523220"/>
          </a:xfrm>
          <a:prstGeom prst="rect">
            <a:avLst/>
          </a:prstGeom>
          <a:noFill/>
          <a:ln>
            <a:noFill/>
          </a:ln>
        </p:spPr>
        <p:txBody>
          <a:bodyPr wrap="square" rtlCol="0">
            <a:no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10.1.1.1/32</a:t>
            </a:r>
          </a:p>
        </p:txBody>
      </p:sp>
      <p:sp>
        <p:nvSpPr>
          <p:cNvPr id="114" name="TextBox 120">
            <a:extLst>
              <a:ext uri="{FF2B5EF4-FFF2-40B4-BE49-F238E27FC236}">
                <a16:creationId xmlns:a16="http://schemas.microsoft.com/office/drawing/2014/main" xmlns="" id="{020D7A1D-EFAD-4C8C-B9DE-D0FAD269B77A}"/>
              </a:ext>
            </a:extLst>
          </p:cNvPr>
          <p:cNvSpPr txBox="1"/>
          <p:nvPr/>
        </p:nvSpPr>
        <p:spPr>
          <a:xfrm>
            <a:off x="2162089" y="2848964"/>
            <a:ext cx="1281582" cy="307777"/>
          </a:xfrm>
          <a:prstGeom prst="rect">
            <a:avLst/>
          </a:prstGeom>
          <a:noFill/>
          <a:ln>
            <a:no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10.1.12.0/24</a:t>
            </a:r>
          </a:p>
        </p:txBody>
      </p:sp>
      <p:sp>
        <p:nvSpPr>
          <p:cNvPr id="115" name="TextBox 120">
            <a:extLst>
              <a:ext uri="{FF2B5EF4-FFF2-40B4-BE49-F238E27FC236}">
                <a16:creationId xmlns:a16="http://schemas.microsoft.com/office/drawing/2014/main" xmlns="" id="{020D7A1D-EFAD-4C8C-B9DE-D0FAD269B77A}"/>
              </a:ext>
            </a:extLst>
          </p:cNvPr>
          <p:cNvSpPr txBox="1"/>
          <p:nvPr/>
        </p:nvSpPr>
        <p:spPr>
          <a:xfrm>
            <a:off x="2131293" y="3112714"/>
            <a:ext cx="389999" cy="307777"/>
          </a:xfrm>
          <a:prstGeom prst="rect">
            <a:avLst/>
          </a:prstGeom>
          <a:noFill/>
          <a:ln>
            <a:no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116" name="TextBox 120">
            <a:extLst>
              <a:ext uri="{FF2B5EF4-FFF2-40B4-BE49-F238E27FC236}">
                <a16:creationId xmlns:a16="http://schemas.microsoft.com/office/drawing/2014/main" xmlns="" id="{020D7A1D-EFAD-4C8C-B9DE-D0FAD269B77A}"/>
              </a:ext>
            </a:extLst>
          </p:cNvPr>
          <p:cNvSpPr txBox="1"/>
          <p:nvPr/>
        </p:nvSpPr>
        <p:spPr>
          <a:xfrm>
            <a:off x="3142958" y="3112714"/>
            <a:ext cx="389999"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117" name="TextBox 120">
            <a:extLst>
              <a:ext uri="{FF2B5EF4-FFF2-40B4-BE49-F238E27FC236}">
                <a16:creationId xmlns:a16="http://schemas.microsoft.com/office/drawing/2014/main" xmlns="" id="{020D7A1D-EFAD-4C8C-B9DE-D0FAD269B77A}"/>
              </a:ext>
            </a:extLst>
          </p:cNvPr>
          <p:cNvSpPr txBox="1"/>
          <p:nvPr/>
        </p:nvSpPr>
        <p:spPr>
          <a:xfrm rot="1108285">
            <a:off x="3900383" y="1964941"/>
            <a:ext cx="364532"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.4</a:t>
            </a:r>
          </a:p>
        </p:txBody>
      </p:sp>
      <p:sp>
        <p:nvSpPr>
          <p:cNvPr id="118" name="TextBox 120">
            <a:extLst>
              <a:ext uri="{FF2B5EF4-FFF2-40B4-BE49-F238E27FC236}">
                <a16:creationId xmlns:a16="http://schemas.microsoft.com/office/drawing/2014/main" xmlns="" id="{020D7A1D-EFAD-4C8C-B9DE-D0FAD269B77A}"/>
              </a:ext>
            </a:extLst>
          </p:cNvPr>
          <p:cNvSpPr txBox="1"/>
          <p:nvPr/>
        </p:nvSpPr>
        <p:spPr>
          <a:xfrm rot="1108285">
            <a:off x="4761007" y="2271372"/>
            <a:ext cx="364532"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119" name="TextBox 120">
            <a:extLst>
              <a:ext uri="{FF2B5EF4-FFF2-40B4-BE49-F238E27FC236}">
                <a16:creationId xmlns:a16="http://schemas.microsoft.com/office/drawing/2014/main" xmlns="" id="{020D7A1D-EFAD-4C8C-B9DE-D0FAD269B77A}"/>
              </a:ext>
            </a:extLst>
          </p:cNvPr>
          <p:cNvSpPr txBox="1"/>
          <p:nvPr/>
        </p:nvSpPr>
        <p:spPr>
          <a:xfrm rot="20383017">
            <a:off x="3890455" y="2602491"/>
            <a:ext cx="1281582"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10.1.23.0/24</a:t>
            </a:r>
          </a:p>
        </p:txBody>
      </p:sp>
      <p:sp>
        <p:nvSpPr>
          <p:cNvPr id="120" name="TextBox 120">
            <a:extLst>
              <a:ext uri="{FF2B5EF4-FFF2-40B4-BE49-F238E27FC236}">
                <a16:creationId xmlns:a16="http://schemas.microsoft.com/office/drawing/2014/main" xmlns="" id="{020D7A1D-EFAD-4C8C-B9DE-D0FAD269B77A}"/>
              </a:ext>
            </a:extLst>
          </p:cNvPr>
          <p:cNvSpPr txBox="1"/>
          <p:nvPr/>
        </p:nvSpPr>
        <p:spPr>
          <a:xfrm>
            <a:off x="5368040" y="2800166"/>
            <a:ext cx="827092" cy="307777"/>
          </a:xfrm>
          <a:prstGeom prst="rect">
            <a:avLst/>
          </a:prstGeom>
          <a:noFill/>
          <a:ln>
            <a:noFill/>
          </a:ln>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AS 103</a:t>
            </a:r>
          </a:p>
        </p:txBody>
      </p:sp>
      <p:sp>
        <p:nvSpPr>
          <p:cNvPr id="121" name="椭圆 120"/>
          <p:cNvSpPr/>
          <p:nvPr/>
        </p:nvSpPr>
        <p:spPr>
          <a:xfrm>
            <a:off x="3841804" y="3063410"/>
            <a:ext cx="150125" cy="152230"/>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122" name="椭圆 121"/>
          <p:cNvSpPr/>
          <p:nvPr/>
        </p:nvSpPr>
        <p:spPr>
          <a:xfrm>
            <a:off x="4670598" y="3818918"/>
            <a:ext cx="150125" cy="152230"/>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123" name="TextBox 120">
            <a:extLst>
              <a:ext uri="{FF2B5EF4-FFF2-40B4-BE49-F238E27FC236}">
                <a16:creationId xmlns:a16="http://schemas.microsoft.com/office/drawing/2014/main" xmlns="" id="{020D7A1D-EFAD-4C8C-B9DE-D0FAD269B77A}"/>
              </a:ext>
            </a:extLst>
          </p:cNvPr>
          <p:cNvSpPr txBox="1"/>
          <p:nvPr/>
        </p:nvSpPr>
        <p:spPr>
          <a:xfrm>
            <a:off x="4832135" y="3741146"/>
            <a:ext cx="1441813" cy="310695"/>
          </a:xfrm>
          <a:prstGeom prst="rect">
            <a:avLst/>
          </a:prstGeom>
          <a:noFill/>
          <a:ln>
            <a:no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Route filtering</a:t>
            </a:r>
          </a:p>
        </p:txBody>
      </p:sp>
      <p:sp>
        <p:nvSpPr>
          <p:cNvPr id="124" name="五边形 123"/>
          <p:cNvSpPr/>
          <p:nvPr/>
        </p:nvSpPr>
        <p:spPr bwMode="auto">
          <a:xfrm>
            <a:off x="8622466" y="124239"/>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125" name="燕尾形 124"/>
          <p:cNvSpPr/>
          <p:nvPr/>
        </p:nvSpPr>
        <p:spPr bwMode="auto">
          <a:xfrm>
            <a:off x="9317038" y="124239"/>
            <a:ext cx="1260000"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AS_Path Filter</a:t>
            </a:r>
          </a:p>
        </p:txBody>
      </p:sp>
      <p:sp>
        <p:nvSpPr>
          <p:cNvPr id="126" name="燕尾形 125"/>
          <p:cNvSpPr/>
          <p:nvPr/>
        </p:nvSpPr>
        <p:spPr bwMode="auto">
          <a:xfrm>
            <a:off x="10490409" y="124239"/>
            <a:ext cx="1548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Community Filter</a:t>
            </a:r>
          </a:p>
        </p:txBody>
      </p:sp>
    </p:spTree>
    <p:extLst>
      <p:ext uri="{BB962C8B-B14F-4D97-AF65-F5344CB8AC3E}">
        <p14:creationId xmlns:p14="http://schemas.microsoft.com/office/powerpoint/2010/main" val="174592121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177" y="410400"/>
            <a:ext cx="9827761" cy="640800"/>
          </a:xfrm>
        </p:spPr>
        <p:txBody>
          <a:bodyPr wrap="square">
            <a:noAutofit/>
          </a:bodyPr>
          <a:lstStyle/>
          <a:p>
            <a:pPr fontAlgn="ctr"/>
            <a:r>
              <a:rPr lang="en-US">
                <a:latin typeface="Huawei Sans" panose="020C0503030203020204" pitchFamily="34" charset="0"/>
              </a:rPr>
              <a:t>Examples for Configuring AS_Path Filters (2)</a:t>
            </a:r>
          </a:p>
        </p:txBody>
      </p:sp>
      <p:sp>
        <p:nvSpPr>
          <p:cNvPr id="15" name="文本占位符 2"/>
          <p:cNvSpPr txBox="1">
            <a:spLocks/>
          </p:cNvSpPr>
          <p:nvPr/>
        </p:nvSpPr>
        <p:spPr bwMode="auto">
          <a:xfrm>
            <a:off x="446088" y="4251609"/>
            <a:ext cx="5627683" cy="1591052"/>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l" fontAlgn="ctr">
              <a:lnSpc>
                <a:spcPct val="100000"/>
              </a:lnSpc>
              <a:buNone/>
            </a:pPr>
            <a:r>
              <a:rPr lang="en-US" sz="1800" dirty="0">
                <a:latin typeface="Huawei Sans" panose="020C0503030203020204" pitchFamily="34" charset="0"/>
              </a:rPr>
              <a:t>R2 transmits EBGP routes to R3. Among these routes, some are locally originated by R2, and others are transmitted from AS 101 to R2 and then updated by R2 to R3.</a:t>
            </a:r>
          </a:p>
          <a:p>
            <a:pPr marL="0" indent="0" algn="l" fontAlgn="ctr">
              <a:lnSpc>
                <a:spcPct val="100000"/>
              </a:lnSpc>
              <a:buNone/>
            </a:pPr>
            <a:r>
              <a:rPr lang="en-US" sz="1800" dirty="0">
                <a:latin typeface="Huawei Sans" panose="020C0503030203020204" pitchFamily="34" charset="0"/>
              </a:rPr>
              <a:t>A routing policy is configured on R2 to deny the routes originated from AS 101.</a:t>
            </a:r>
          </a:p>
        </p:txBody>
      </p:sp>
      <p:sp>
        <p:nvSpPr>
          <p:cNvPr id="66" name="文本框 65"/>
          <p:cNvSpPr txBox="1"/>
          <p:nvPr/>
        </p:nvSpPr>
        <p:spPr>
          <a:xfrm>
            <a:off x="6338670" y="1326810"/>
            <a:ext cx="3228258" cy="338554"/>
          </a:xfrm>
          <a:prstGeom prst="rect">
            <a:avLst/>
          </a:prstGeom>
          <a:noFill/>
        </p:spPr>
        <p:txBody>
          <a:bodyPr wrap="square" rtlCol="0">
            <a:noAutofit/>
          </a:bodyPr>
          <a:lstStyle/>
          <a:p>
            <a:pPr fontAlgn="ctr">
              <a:spcBef>
                <a:spcPts val="0"/>
              </a:spcBef>
              <a:spcAft>
                <a:spcPts val="0"/>
              </a:spcAft>
            </a:pPr>
            <a:r>
              <a:rPr lang="en-US" sz="1600" dirty="0">
                <a:solidFill>
                  <a:prstClr val="black"/>
                </a:solidFill>
                <a:latin typeface="Huawei Sans" panose="020C0503030203020204" pitchFamily="34" charset="0"/>
              </a:rPr>
              <a:t>1. Create an </a:t>
            </a:r>
            <a:r>
              <a:rPr lang="en-US" sz="1600" dirty="0" err="1">
                <a:solidFill>
                  <a:prstClr val="black"/>
                </a:solidFill>
                <a:latin typeface="Huawei Sans" panose="020C0503030203020204" pitchFamily="34" charset="0"/>
              </a:rPr>
              <a:t>AS_Path</a:t>
            </a:r>
            <a:r>
              <a:rPr lang="en-US" sz="1600" dirty="0">
                <a:solidFill>
                  <a:prstClr val="black"/>
                </a:solidFill>
                <a:latin typeface="Huawei Sans" panose="020C0503030203020204" pitchFamily="34" charset="0"/>
              </a:rPr>
              <a:t> filter.</a:t>
            </a:r>
          </a:p>
        </p:txBody>
      </p:sp>
      <p:sp>
        <p:nvSpPr>
          <p:cNvPr id="67" name="文本框 66"/>
          <p:cNvSpPr txBox="1"/>
          <p:nvPr/>
        </p:nvSpPr>
        <p:spPr>
          <a:xfrm>
            <a:off x="6338670" y="3014200"/>
            <a:ext cx="5409974" cy="338554"/>
          </a:xfrm>
          <a:prstGeom prst="rect">
            <a:avLst/>
          </a:prstGeom>
          <a:noFill/>
        </p:spPr>
        <p:txBody>
          <a:bodyPr wrap="square" rtlCol="0">
            <a:noAutofit/>
          </a:bodyPr>
          <a:lstStyle/>
          <a:p>
            <a:pPr fontAlgn="ctr">
              <a:spcBef>
                <a:spcPts val="0"/>
              </a:spcBef>
              <a:spcAft>
                <a:spcPts val="0"/>
              </a:spcAft>
            </a:pPr>
            <a:r>
              <a:rPr lang="en-US" sz="1600">
                <a:solidFill>
                  <a:prstClr val="black"/>
                </a:solidFill>
                <a:latin typeface="Huawei Sans" panose="020C0503030203020204" pitchFamily="34" charset="0"/>
              </a:rPr>
              <a:t>2. (Through a route-policy) Apply the AS_Path filter.</a:t>
            </a:r>
          </a:p>
        </p:txBody>
      </p:sp>
      <p:sp>
        <p:nvSpPr>
          <p:cNvPr id="69" name="矩形 68"/>
          <p:cNvSpPr/>
          <p:nvPr/>
        </p:nvSpPr>
        <p:spPr>
          <a:xfrm>
            <a:off x="6675163" y="2263667"/>
            <a:ext cx="4649448" cy="400110"/>
          </a:xfrm>
          <a:prstGeom prst="rect">
            <a:avLst/>
          </a:prstGeom>
        </p:spPr>
        <p:txBody>
          <a:bodyPr wrap="square">
            <a:noAutofit/>
          </a:bodyPr>
          <a:lstStyle/>
          <a:p>
            <a:pPr fontAlgn="ctr">
              <a:lnSpc>
                <a:spcPts val="2400"/>
              </a:lnSpc>
            </a:pPr>
            <a:r>
              <a:rPr lang="en-US" sz="1400">
                <a:latin typeface="Huawei Sans" panose="020C0503030203020204" pitchFamily="34" charset="0"/>
                <a:cs typeface="Courier New" panose="02070309020205020404" pitchFamily="49" charset="0"/>
              </a:rPr>
              <a:t>The AS_Path filter is configured to filter out the routes originated from AS 101 and permit the other routes.</a:t>
            </a:r>
          </a:p>
        </p:txBody>
      </p:sp>
      <p:sp>
        <p:nvSpPr>
          <p:cNvPr id="70" name="文本框 69"/>
          <p:cNvSpPr txBox="1"/>
          <p:nvPr/>
        </p:nvSpPr>
        <p:spPr>
          <a:xfrm>
            <a:off x="6681861" y="3427837"/>
            <a:ext cx="5066783" cy="1600438"/>
          </a:xfrm>
          <a:prstGeom prst="rect">
            <a:avLst/>
          </a:prstGeom>
          <a:solidFill>
            <a:srgbClr val="F4FBFE"/>
          </a:solidFill>
          <a:ln>
            <a:solidFill>
              <a:srgbClr val="99DFF9"/>
            </a:solidFill>
          </a:ln>
        </p:spPr>
        <p:txBody>
          <a:bodyPr wrap="square" rtlCol="0">
            <a:noAutofit/>
          </a:bodyPr>
          <a:lstStyle/>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 route-policy </a:t>
            </a:r>
            <a:r>
              <a:rPr lang="en-US" sz="1400" dirty="0" err="1">
                <a:solidFill>
                  <a:prstClr val="black"/>
                </a:solidFill>
                <a:latin typeface="Huawei Sans" panose="020C0503030203020204" pitchFamily="34" charset="0"/>
                <a:cs typeface="Courier New" panose="02070309020205020404" pitchFamily="49" charset="0"/>
              </a:rPr>
              <a:t>AS_Path</a:t>
            </a:r>
            <a:r>
              <a:rPr lang="en-US" sz="1400" dirty="0">
                <a:solidFill>
                  <a:prstClr val="black"/>
                </a:solidFill>
                <a:latin typeface="Huawei Sans" panose="020C0503030203020204" pitchFamily="34" charset="0"/>
                <a:cs typeface="Courier New" panose="02070309020205020404" pitchFamily="49" charset="0"/>
              </a:rPr>
              <a:t> permit node 10</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[R2-route-policy] </a:t>
            </a:r>
            <a:r>
              <a:rPr lang="en-US" sz="1400" dirty="0">
                <a:solidFill>
                  <a:srgbClr val="EC7061"/>
                </a:solidFill>
                <a:latin typeface="Huawei Sans" panose="020C0503030203020204" pitchFamily="34" charset="0"/>
                <a:cs typeface="Courier New" panose="02070309020205020404" pitchFamily="49" charset="0"/>
              </a:rPr>
              <a:t>if-match as-path-filter </a:t>
            </a:r>
            <a:r>
              <a:rPr lang="en-US" sz="1400" dirty="0">
                <a:solidFill>
                  <a:prstClr val="black"/>
                </a:solidFill>
                <a:latin typeface="Huawei Sans" panose="020C0503030203020204" pitchFamily="34" charset="0"/>
                <a:cs typeface="Courier New" panose="02070309020205020404" pitchFamily="49" charset="0"/>
              </a:rPr>
              <a:t>1</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[R2-route-policy] quit</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 </a:t>
            </a:r>
            <a:r>
              <a:rPr lang="en-US" sz="1400" dirty="0" err="1">
                <a:solidFill>
                  <a:prstClr val="black"/>
                </a:solidFill>
                <a:latin typeface="Huawei Sans" panose="020C0503030203020204" pitchFamily="34" charset="0"/>
                <a:cs typeface="Courier New" panose="02070309020205020404" pitchFamily="49" charset="0"/>
              </a:rPr>
              <a:t>bgp</a:t>
            </a:r>
            <a:r>
              <a:rPr lang="en-US" sz="1400" dirty="0">
                <a:solidFill>
                  <a:prstClr val="black"/>
                </a:solidFill>
                <a:latin typeface="Huawei Sans" panose="020C0503030203020204" pitchFamily="34" charset="0"/>
                <a:cs typeface="Courier New" panose="02070309020205020404" pitchFamily="49" charset="0"/>
              </a:rPr>
              <a:t> 102</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[R2-bgp] peer 10.1.23.3 as-number 103</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[R2-bgp] ipv4-family unicast</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[R2-bgp-af-ipv4] peer 10.1.23.3 route-policy </a:t>
            </a:r>
            <a:r>
              <a:rPr lang="en-US" sz="1400" dirty="0" err="1">
                <a:solidFill>
                  <a:prstClr val="black"/>
                </a:solidFill>
                <a:latin typeface="Huawei Sans" panose="020C0503030203020204" pitchFamily="34" charset="0"/>
                <a:cs typeface="Courier New" panose="02070309020205020404" pitchFamily="49" charset="0"/>
              </a:rPr>
              <a:t>AS_Path</a:t>
            </a:r>
            <a:r>
              <a:rPr lang="en-US" sz="1400" dirty="0">
                <a:solidFill>
                  <a:prstClr val="black"/>
                </a:solidFill>
                <a:latin typeface="Huawei Sans" panose="020C0503030203020204" pitchFamily="34" charset="0"/>
                <a:cs typeface="Courier New" panose="02070309020205020404" pitchFamily="49" charset="0"/>
              </a:rPr>
              <a:t> export</a:t>
            </a:r>
          </a:p>
        </p:txBody>
      </p:sp>
      <p:sp>
        <p:nvSpPr>
          <p:cNvPr id="93" name="任意多边形 25"/>
          <p:cNvSpPr/>
          <p:nvPr/>
        </p:nvSpPr>
        <p:spPr>
          <a:xfrm>
            <a:off x="2704767" y="2684890"/>
            <a:ext cx="1479980" cy="90178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4FBFE"/>
          </a:solidFill>
          <a:ln w="19050">
            <a:solidFill>
              <a:srgbClr val="99DFF9"/>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endParaRPr lang="zh-CN" altLang="en-US" sz="1600" b="1">
              <a:solidFill>
                <a:schemeClr val="tx1"/>
              </a:solidFill>
              <a:latin typeface="Huawei Sans" panose="020C0503030203020204" pitchFamily="34" charset="0"/>
              <a:sym typeface="Huawei Sans" panose="020C0503030203020204" pitchFamily="34" charset="0"/>
            </a:endParaRPr>
          </a:p>
        </p:txBody>
      </p:sp>
      <p:sp>
        <p:nvSpPr>
          <p:cNvPr id="94" name="任意多边形 25"/>
          <p:cNvSpPr/>
          <p:nvPr/>
        </p:nvSpPr>
        <p:spPr>
          <a:xfrm>
            <a:off x="2704767" y="1484833"/>
            <a:ext cx="1479980" cy="819046"/>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4FBFE"/>
          </a:solidFill>
          <a:ln w="19050">
            <a:solidFill>
              <a:srgbClr val="99DFF9"/>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endParaRPr lang="zh-CN" altLang="en-US" sz="1600" b="1">
              <a:solidFill>
                <a:schemeClr val="tx1"/>
              </a:solidFill>
              <a:latin typeface="Huawei Sans" panose="020C0503030203020204" pitchFamily="34" charset="0"/>
              <a:sym typeface="Huawei Sans" panose="020C0503030203020204" pitchFamily="34" charset="0"/>
            </a:endParaRPr>
          </a:p>
        </p:txBody>
      </p:sp>
      <p:sp>
        <p:nvSpPr>
          <p:cNvPr id="95" name="任意多边形 25"/>
          <p:cNvSpPr/>
          <p:nvPr/>
        </p:nvSpPr>
        <p:spPr>
          <a:xfrm>
            <a:off x="4633217" y="1941690"/>
            <a:ext cx="1479980" cy="1167178"/>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4FBFE"/>
          </a:solidFill>
          <a:ln w="19050">
            <a:solidFill>
              <a:srgbClr val="99DFF9"/>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endParaRPr lang="zh-CN" altLang="en-US" sz="1600" b="1">
              <a:solidFill>
                <a:schemeClr val="tx1"/>
              </a:solidFill>
              <a:latin typeface="Huawei Sans" panose="020C0503030203020204" pitchFamily="34" charset="0"/>
              <a:sym typeface="Huawei Sans" panose="020C0503030203020204" pitchFamily="34" charset="0"/>
            </a:endParaRPr>
          </a:p>
        </p:txBody>
      </p:sp>
      <p:sp>
        <p:nvSpPr>
          <p:cNvPr id="96" name="TextBox 120">
            <a:extLst>
              <a:ext uri="{FF2B5EF4-FFF2-40B4-BE49-F238E27FC236}">
                <a16:creationId xmlns:a16="http://schemas.microsoft.com/office/drawing/2014/main" xmlns="" id="{020D7A1D-EFAD-4C8C-B9DE-D0FAD269B77A}"/>
              </a:ext>
            </a:extLst>
          </p:cNvPr>
          <p:cNvSpPr txBox="1"/>
          <p:nvPr/>
        </p:nvSpPr>
        <p:spPr>
          <a:xfrm>
            <a:off x="2718622" y="2005009"/>
            <a:ext cx="827092" cy="307777"/>
          </a:xfrm>
          <a:prstGeom prst="rect">
            <a:avLst/>
          </a:prstGeom>
          <a:noFill/>
          <a:ln>
            <a:noFill/>
          </a:ln>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AS 104</a:t>
            </a:r>
          </a:p>
        </p:txBody>
      </p:sp>
      <p:cxnSp>
        <p:nvCxnSpPr>
          <p:cNvPr id="97" name="直接连接符 96"/>
          <p:cNvCxnSpPr>
            <a:stCxn id="98" idx="3"/>
            <a:endCxn id="101" idx="3"/>
          </p:cNvCxnSpPr>
          <p:nvPr/>
        </p:nvCxnSpPr>
        <p:spPr>
          <a:xfrm>
            <a:off x="3939103" y="1925659"/>
            <a:ext cx="1704104" cy="59962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98" name="图片 9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399103" y="1704259"/>
            <a:ext cx="540000" cy="442800"/>
          </a:xfrm>
          <a:prstGeom prst="rect">
            <a:avLst/>
          </a:prstGeom>
        </p:spPr>
      </p:pic>
      <p:pic>
        <p:nvPicPr>
          <p:cNvPr id="99" name="图片 9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399103" y="2903500"/>
            <a:ext cx="540000" cy="442800"/>
          </a:xfrm>
          <a:prstGeom prst="rect">
            <a:avLst/>
          </a:prstGeom>
        </p:spPr>
      </p:pic>
      <p:cxnSp>
        <p:nvCxnSpPr>
          <p:cNvPr id="100" name="直接连接符 99"/>
          <p:cNvCxnSpPr>
            <a:stCxn id="99" idx="3"/>
            <a:endCxn id="101" idx="3"/>
          </p:cNvCxnSpPr>
          <p:nvPr/>
        </p:nvCxnSpPr>
        <p:spPr>
          <a:xfrm flipV="1">
            <a:off x="3939103" y="2525279"/>
            <a:ext cx="1704104" cy="59962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01" name="图片 10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103207" y="2303879"/>
            <a:ext cx="540000" cy="442800"/>
          </a:xfrm>
          <a:prstGeom prst="rect">
            <a:avLst/>
          </a:prstGeom>
        </p:spPr>
      </p:pic>
      <p:sp>
        <p:nvSpPr>
          <p:cNvPr id="102" name="任意多边形 25"/>
          <p:cNvSpPr/>
          <p:nvPr/>
        </p:nvSpPr>
        <p:spPr>
          <a:xfrm>
            <a:off x="522288" y="2684890"/>
            <a:ext cx="1879121" cy="90178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4FBFE"/>
          </a:solidFill>
          <a:ln w="19050">
            <a:solidFill>
              <a:srgbClr val="99DFF9"/>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endParaRPr lang="zh-CN" altLang="en-US" sz="1600" b="1">
              <a:solidFill>
                <a:schemeClr val="tx1"/>
              </a:solidFill>
              <a:latin typeface="Huawei Sans" panose="020C0503030203020204" pitchFamily="34" charset="0"/>
              <a:sym typeface="Huawei Sans" panose="020C0503030203020204" pitchFamily="34" charset="0"/>
            </a:endParaRPr>
          </a:p>
        </p:txBody>
      </p:sp>
      <p:pic>
        <p:nvPicPr>
          <p:cNvPr id="103" name="图片 10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615765" y="2903500"/>
            <a:ext cx="540000" cy="442800"/>
          </a:xfrm>
          <a:prstGeom prst="rect">
            <a:avLst/>
          </a:prstGeom>
        </p:spPr>
      </p:pic>
      <p:sp>
        <p:nvSpPr>
          <p:cNvPr id="104" name="TextBox 120">
            <a:extLst>
              <a:ext uri="{FF2B5EF4-FFF2-40B4-BE49-F238E27FC236}">
                <a16:creationId xmlns:a16="http://schemas.microsoft.com/office/drawing/2014/main" xmlns="" id="{020D7A1D-EFAD-4C8C-B9DE-D0FAD269B77A}"/>
              </a:ext>
            </a:extLst>
          </p:cNvPr>
          <p:cNvSpPr txBox="1"/>
          <p:nvPr/>
        </p:nvSpPr>
        <p:spPr>
          <a:xfrm>
            <a:off x="473567" y="3317276"/>
            <a:ext cx="827092" cy="307777"/>
          </a:xfrm>
          <a:prstGeom prst="rect">
            <a:avLst/>
          </a:prstGeom>
          <a:noFill/>
          <a:ln>
            <a:noFill/>
          </a:ln>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AS 101</a:t>
            </a:r>
          </a:p>
        </p:txBody>
      </p:sp>
      <p:sp>
        <p:nvSpPr>
          <p:cNvPr id="105" name="TextBox 120">
            <a:extLst>
              <a:ext uri="{FF2B5EF4-FFF2-40B4-BE49-F238E27FC236}">
                <a16:creationId xmlns:a16="http://schemas.microsoft.com/office/drawing/2014/main" xmlns="" id="{020D7A1D-EFAD-4C8C-B9DE-D0FAD269B77A}"/>
              </a:ext>
            </a:extLst>
          </p:cNvPr>
          <p:cNvSpPr txBox="1"/>
          <p:nvPr/>
        </p:nvSpPr>
        <p:spPr>
          <a:xfrm>
            <a:off x="2704767" y="3317276"/>
            <a:ext cx="827092" cy="307777"/>
          </a:xfrm>
          <a:prstGeom prst="rect">
            <a:avLst/>
          </a:prstGeom>
          <a:noFill/>
          <a:ln>
            <a:noFill/>
          </a:ln>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AS 102</a:t>
            </a:r>
          </a:p>
        </p:txBody>
      </p:sp>
      <p:cxnSp>
        <p:nvCxnSpPr>
          <p:cNvPr id="106" name="直接连接符 105"/>
          <p:cNvCxnSpPr>
            <a:stCxn id="103" idx="3"/>
            <a:endCxn id="99" idx="1"/>
          </p:cNvCxnSpPr>
          <p:nvPr/>
        </p:nvCxnSpPr>
        <p:spPr>
          <a:xfrm>
            <a:off x="2155765" y="3124900"/>
            <a:ext cx="1243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a:endCxn id="103" idx="1"/>
          </p:cNvCxnSpPr>
          <p:nvPr/>
        </p:nvCxnSpPr>
        <p:spPr>
          <a:xfrm>
            <a:off x="1501167" y="3124900"/>
            <a:ext cx="11459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1490438" y="3014200"/>
            <a:ext cx="0" cy="2214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9" name="TextBox 120">
            <a:extLst>
              <a:ext uri="{FF2B5EF4-FFF2-40B4-BE49-F238E27FC236}">
                <a16:creationId xmlns:a16="http://schemas.microsoft.com/office/drawing/2014/main" xmlns="" id="{020D7A1D-EFAD-4C8C-B9DE-D0FAD269B77A}"/>
              </a:ext>
            </a:extLst>
          </p:cNvPr>
          <p:cNvSpPr txBox="1"/>
          <p:nvPr/>
        </p:nvSpPr>
        <p:spPr>
          <a:xfrm>
            <a:off x="1464726" y="2657073"/>
            <a:ext cx="827092" cy="307777"/>
          </a:xfrm>
          <a:prstGeom prst="rect">
            <a:avLst/>
          </a:prstGeom>
          <a:noFill/>
          <a:ln>
            <a:noFill/>
          </a:ln>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10" name="TextBox 120">
            <a:extLst>
              <a:ext uri="{FF2B5EF4-FFF2-40B4-BE49-F238E27FC236}">
                <a16:creationId xmlns:a16="http://schemas.microsoft.com/office/drawing/2014/main" xmlns="" id="{020D7A1D-EFAD-4C8C-B9DE-D0FAD269B77A}"/>
              </a:ext>
            </a:extLst>
          </p:cNvPr>
          <p:cNvSpPr txBox="1"/>
          <p:nvPr/>
        </p:nvSpPr>
        <p:spPr>
          <a:xfrm>
            <a:off x="3264705" y="2657073"/>
            <a:ext cx="827092" cy="307777"/>
          </a:xfrm>
          <a:prstGeom prst="rect">
            <a:avLst/>
          </a:prstGeom>
          <a:noFill/>
          <a:ln>
            <a:noFill/>
          </a:ln>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11" name="TextBox 120">
            <a:extLst>
              <a:ext uri="{FF2B5EF4-FFF2-40B4-BE49-F238E27FC236}">
                <a16:creationId xmlns:a16="http://schemas.microsoft.com/office/drawing/2014/main" xmlns="" id="{020D7A1D-EFAD-4C8C-B9DE-D0FAD269B77A}"/>
              </a:ext>
            </a:extLst>
          </p:cNvPr>
          <p:cNvSpPr txBox="1"/>
          <p:nvPr/>
        </p:nvSpPr>
        <p:spPr>
          <a:xfrm>
            <a:off x="3264705" y="1437116"/>
            <a:ext cx="827092" cy="307777"/>
          </a:xfrm>
          <a:prstGeom prst="rect">
            <a:avLst/>
          </a:prstGeom>
          <a:noFill/>
          <a:ln>
            <a:noFill/>
          </a:ln>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112" name="TextBox 120">
            <a:extLst>
              <a:ext uri="{FF2B5EF4-FFF2-40B4-BE49-F238E27FC236}">
                <a16:creationId xmlns:a16="http://schemas.microsoft.com/office/drawing/2014/main" xmlns="" id="{020D7A1D-EFAD-4C8C-B9DE-D0FAD269B77A}"/>
              </a:ext>
            </a:extLst>
          </p:cNvPr>
          <p:cNvSpPr txBox="1"/>
          <p:nvPr/>
        </p:nvSpPr>
        <p:spPr>
          <a:xfrm>
            <a:off x="4959661" y="2057923"/>
            <a:ext cx="827092" cy="307777"/>
          </a:xfrm>
          <a:prstGeom prst="rect">
            <a:avLst/>
          </a:prstGeom>
          <a:noFill/>
          <a:ln>
            <a:noFill/>
          </a:ln>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R3</a:t>
            </a:r>
          </a:p>
        </p:txBody>
      </p:sp>
      <p:cxnSp>
        <p:nvCxnSpPr>
          <p:cNvPr id="113" name="直接箭头连接符 112"/>
          <p:cNvCxnSpPr/>
          <p:nvPr/>
        </p:nvCxnSpPr>
        <p:spPr>
          <a:xfrm flipV="1">
            <a:off x="4087089" y="2992617"/>
            <a:ext cx="1034385" cy="395417"/>
          </a:xfrm>
          <a:prstGeom prst="straightConnector1">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114" name="TextBox 120">
            <a:extLst>
              <a:ext uri="{FF2B5EF4-FFF2-40B4-BE49-F238E27FC236}">
                <a16:creationId xmlns:a16="http://schemas.microsoft.com/office/drawing/2014/main" xmlns="" id="{020D7A1D-EFAD-4C8C-B9DE-D0FAD269B77A}"/>
              </a:ext>
            </a:extLst>
          </p:cNvPr>
          <p:cNvSpPr txBox="1"/>
          <p:nvPr/>
        </p:nvSpPr>
        <p:spPr>
          <a:xfrm rot="20395611">
            <a:off x="4348815" y="3110855"/>
            <a:ext cx="827092" cy="307777"/>
          </a:xfrm>
          <a:prstGeom prst="rect">
            <a:avLst/>
          </a:prstGeom>
          <a:noFill/>
          <a:ln>
            <a:noFill/>
          </a:ln>
        </p:spPr>
        <p:txBody>
          <a:bodyPr wrap="square" rtlCol="0">
            <a:noAutofit/>
          </a:bodyPr>
          <a:lstStyle/>
          <a:p>
            <a:pPr fontAlgn="ctr"/>
            <a:r>
              <a:rPr lang="en-US" sz="1400" b="1">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Route</a:t>
            </a:r>
          </a:p>
        </p:txBody>
      </p:sp>
      <p:sp>
        <p:nvSpPr>
          <p:cNvPr id="115" name="TextBox 120">
            <a:extLst>
              <a:ext uri="{FF2B5EF4-FFF2-40B4-BE49-F238E27FC236}">
                <a16:creationId xmlns:a16="http://schemas.microsoft.com/office/drawing/2014/main" xmlns="" id="{020D7A1D-EFAD-4C8C-B9DE-D0FAD269B77A}"/>
              </a:ext>
            </a:extLst>
          </p:cNvPr>
          <p:cNvSpPr txBox="1"/>
          <p:nvPr/>
        </p:nvSpPr>
        <p:spPr>
          <a:xfrm rot="1108285">
            <a:off x="3978794" y="1874524"/>
            <a:ext cx="1281582" cy="307777"/>
          </a:xfrm>
          <a:prstGeom prst="rect">
            <a:avLst/>
          </a:prstGeom>
          <a:noFill/>
          <a:ln>
            <a:no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10.1.34.0/24</a:t>
            </a:r>
          </a:p>
        </p:txBody>
      </p:sp>
      <p:sp>
        <p:nvSpPr>
          <p:cNvPr id="116" name="TextBox 120">
            <a:extLst>
              <a:ext uri="{FF2B5EF4-FFF2-40B4-BE49-F238E27FC236}">
                <a16:creationId xmlns:a16="http://schemas.microsoft.com/office/drawing/2014/main" xmlns="" id="{020D7A1D-EFAD-4C8C-B9DE-D0FAD269B77A}"/>
              </a:ext>
            </a:extLst>
          </p:cNvPr>
          <p:cNvSpPr txBox="1"/>
          <p:nvPr/>
        </p:nvSpPr>
        <p:spPr>
          <a:xfrm rot="20396470">
            <a:off x="3888328" y="3074957"/>
            <a:ext cx="408727"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117" name="TextBox 120">
            <a:extLst>
              <a:ext uri="{FF2B5EF4-FFF2-40B4-BE49-F238E27FC236}">
                <a16:creationId xmlns:a16="http://schemas.microsoft.com/office/drawing/2014/main" xmlns="" id="{020D7A1D-EFAD-4C8C-B9DE-D0FAD269B77A}"/>
              </a:ext>
            </a:extLst>
          </p:cNvPr>
          <p:cNvSpPr txBox="1"/>
          <p:nvPr/>
        </p:nvSpPr>
        <p:spPr>
          <a:xfrm rot="20396470">
            <a:off x="4940520" y="2672414"/>
            <a:ext cx="408727"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118" name="TextBox 120">
            <a:extLst>
              <a:ext uri="{FF2B5EF4-FFF2-40B4-BE49-F238E27FC236}">
                <a16:creationId xmlns:a16="http://schemas.microsoft.com/office/drawing/2014/main" xmlns="" id="{020D7A1D-EFAD-4C8C-B9DE-D0FAD269B77A}"/>
              </a:ext>
            </a:extLst>
          </p:cNvPr>
          <p:cNvSpPr txBox="1"/>
          <p:nvPr/>
        </p:nvSpPr>
        <p:spPr>
          <a:xfrm>
            <a:off x="475563" y="2880815"/>
            <a:ext cx="1171213" cy="523220"/>
          </a:xfrm>
          <a:prstGeom prst="rect">
            <a:avLst/>
          </a:prstGeom>
          <a:noFill/>
          <a:ln>
            <a:noFill/>
          </a:ln>
        </p:spPr>
        <p:txBody>
          <a:bodyPr wrap="square" rtlCol="0">
            <a:no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10.1.1.1/32</a:t>
            </a:r>
          </a:p>
        </p:txBody>
      </p:sp>
      <p:sp>
        <p:nvSpPr>
          <p:cNvPr id="119" name="TextBox 120">
            <a:extLst>
              <a:ext uri="{FF2B5EF4-FFF2-40B4-BE49-F238E27FC236}">
                <a16:creationId xmlns:a16="http://schemas.microsoft.com/office/drawing/2014/main" xmlns="" id="{020D7A1D-EFAD-4C8C-B9DE-D0FAD269B77A}"/>
              </a:ext>
            </a:extLst>
          </p:cNvPr>
          <p:cNvSpPr txBox="1"/>
          <p:nvPr/>
        </p:nvSpPr>
        <p:spPr>
          <a:xfrm>
            <a:off x="2199412" y="2867626"/>
            <a:ext cx="1281582"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10.1.12.0/24</a:t>
            </a:r>
          </a:p>
        </p:txBody>
      </p:sp>
      <p:sp>
        <p:nvSpPr>
          <p:cNvPr id="120" name="TextBox 120">
            <a:extLst>
              <a:ext uri="{FF2B5EF4-FFF2-40B4-BE49-F238E27FC236}">
                <a16:creationId xmlns:a16="http://schemas.microsoft.com/office/drawing/2014/main" xmlns="" id="{020D7A1D-EFAD-4C8C-B9DE-D0FAD269B77A}"/>
              </a:ext>
            </a:extLst>
          </p:cNvPr>
          <p:cNvSpPr txBox="1"/>
          <p:nvPr/>
        </p:nvSpPr>
        <p:spPr>
          <a:xfrm>
            <a:off x="2131293" y="3112714"/>
            <a:ext cx="389999"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121" name="TextBox 120">
            <a:extLst>
              <a:ext uri="{FF2B5EF4-FFF2-40B4-BE49-F238E27FC236}">
                <a16:creationId xmlns:a16="http://schemas.microsoft.com/office/drawing/2014/main" xmlns="" id="{020D7A1D-EFAD-4C8C-B9DE-D0FAD269B77A}"/>
              </a:ext>
            </a:extLst>
          </p:cNvPr>
          <p:cNvSpPr txBox="1"/>
          <p:nvPr/>
        </p:nvSpPr>
        <p:spPr>
          <a:xfrm>
            <a:off x="3142958" y="3112714"/>
            <a:ext cx="389999"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122" name="TextBox 120">
            <a:extLst>
              <a:ext uri="{FF2B5EF4-FFF2-40B4-BE49-F238E27FC236}">
                <a16:creationId xmlns:a16="http://schemas.microsoft.com/office/drawing/2014/main" xmlns="" id="{020D7A1D-EFAD-4C8C-B9DE-D0FAD269B77A}"/>
              </a:ext>
            </a:extLst>
          </p:cNvPr>
          <p:cNvSpPr txBox="1"/>
          <p:nvPr/>
        </p:nvSpPr>
        <p:spPr>
          <a:xfrm rot="1108285">
            <a:off x="3900383" y="1964941"/>
            <a:ext cx="364532"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.4</a:t>
            </a:r>
          </a:p>
        </p:txBody>
      </p:sp>
      <p:sp>
        <p:nvSpPr>
          <p:cNvPr id="123" name="TextBox 120">
            <a:extLst>
              <a:ext uri="{FF2B5EF4-FFF2-40B4-BE49-F238E27FC236}">
                <a16:creationId xmlns:a16="http://schemas.microsoft.com/office/drawing/2014/main" xmlns="" id="{020D7A1D-EFAD-4C8C-B9DE-D0FAD269B77A}"/>
              </a:ext>
            </a:extLst>
          </p:cNvPr>
          <p:cNvSpPr txBox="1"/>
          <p:nvPr/>
        </p:nvSpPr>
        <p:spPr>
          <a:xfrm rot="1108285">
            <a:off x="4761007" y="2271372"/>
            <a:ext cx="364532"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124" name="TextBox 120">
            <a:extLst>
              <a:ext uri="{FF2B5EF4-FFF2-40B4-BE49-F238E27FC236}">
                <a16:creationId xmlns:a16="http://schemas.microsoft.com/office/drawing/2014/main" xmlns="" id="{020D7A1D-EFAD-4C8C-B9DE-D0FAD269B77A}"/>
              </a:ext>
            </a:extLst>
          </p:cNvPr>
          <p:cNvSpPr txBox="1"/>
          <p:nvPr/>
        </p:nvSpPr>
        <p:spPr>
          <a:xfrm rot="20383017">
            <a:off x="3909116" y="2621153"/>
            <a:ext cx="1281582" cy="307777"/>
          </a:xfrm>
          <a:prstGeom prst="rect">
            <a:avLst/>
          </a:prstGeom>
          <a:noFill/>
          <a:ln>
            <a:noFill/>
          </a:ln>
        </p:spPr>
        <p:txBody>
          <a:bodyPr wrap="square" rtlCol="0">
            <a:no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10.1.23.0/24</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TextBox 120">
            <a:extLst>
              <a:ext uri="{FF2B5EF4-FFF2-40B4-BE49-F238E27FC236}">
                <a16:creationId xmlns:a16="http://schemas.microsoft.com/office/drawing/2014/main" xmlns="" id="{020D7A1D-EFAD-4C8C-B9DE-D0FAD269B77A}"/>
              </a:ext>
            </a:extLst>
          </p:cNvPr>
          <p:cNvSpPr txBox="1"/>
          <p:nvPr/>
        </p:nvSpPr>
        <p:spPr>
          <a:xfrm>
            <a:off x="5424025" y="2800166"/>
            <a:ext cx="827092" cy="307777"/>
          </a:xfrm>
          <a:prstGeom prst="rect">
            <a:avLst/>
          </a:prstGeom>
          <a:noFill/>
          <a:ln>
            <a:noFill/>
          </a:ln>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AS 103</a:t>
            </a:r>
          </a:p>
        </p:txBody>
      </p:sp>
      <p:sp>
        <p:nvSpPr>
          <p:cNvPr id="126" name="椭圆 125"/>
          <p:cNvSpPr/>
          <p:nvPr/>
        </p:nvSpPr>
        <p:spPr>
          <a:xfrm>
            <a:off x="4623943" y="3818918"/>
            <a:ext cx="150125" cy="152230"/>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127" name="TextBox 120">
            <a:extLst>
              <a:ext uri="{FF2B5EF4-FFF2-40B4-BE49-F238E27FC236}">
                <a16:creationId xmlns:a16="http://schemas.microsoft.com/office/drawing/2014/main" xmlns="" id="{020D7A1D-EFAD-4C8C-B9DE-D0FAD269B77A}"/>
              </a:ext>
            </a:extLst>
          </p:cNvPr>
          <p:cNvSpPr txBox="1"/>
          <p:nvPr/>
        </p:nvSpPr>
        <p:spPr>
          <a:xfrm>
            <a:off x="4785480" y="3741146"/>
            <a:ext cx="1363393" cy="310695"/>
          </a:xfrm>
          <a:prstGeom prst="rect">
            <a:avLst/>
          </a:prstGeom>
          <a:noFill/>
          <a:ln>
            <a:no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Route filtering</a:t>
            </a:r>
          </a:p>
        </p:txBody>
      </p:sp>
      <p:sp>
        <p:nvSpPr>
          <p:cNvPr id="128" name="椭圆 127"/>
          <p:cNvSpPr/>
          <p:nvPr/>
        </p:nvSpPr>
        <p:spPr>
          <a:xfrm>
            <a:off x="3841804" y="3063410"/>
            <a:ext cx="150125" cy="152230"/>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129" name="五边形 128"/>
          <p:cNvSpPr/>
          <p:nvPr/>
        </p:nvSpPr>
        <p:spPr bwMode="auto">
          <a:xfrm>
            <a:off x="8622466" y="124239"/>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130" name="燕尾形 129"/>
          <p:cNvSpPr/>
          <p:nvPr/>
        </p:nvSpPr>
        <p:spPr bwMode="auto">
          <a:xfrm>
            <a:off x="9317038" y="124239"/>
            <a:ext cx="1260000"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AS_Path Filter</a:t>
            </a:r>
          </a:p>
        </p:txBody>
      </p:sp>
      <p:sp>
        <p:nvSpPr>
          <p:cNvPr id="131" name="燕尾形 130"/>
          <p:cNvSpPr/>
          <p:nvPr/>
        </p:nvSpPr>
        <p:spPr bwMode="auto">
          <a:xfrm>
            <a:off x="10490409" y="124239"/>
            <a:ext cx="1548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Community Filter</a:t>
            </a:r>
          </a:p>
        </p:txBody>
      </p:sp>
      <p:sp>
        <p:nvSpPr>
          <p:cNvPr id="48" name="文本框 47"/>
          <p:cNvSpPr txBox="1"/>
          <p:nvPr/>
        </p:nvSpPr>
        <p:spPr>
          <a:xfrm>
            <a:off x="6681862" y="1744893"/>
            <a:ext cx="5066782" cy="523220"/>
          </a:xfrm>
          <a:prstGeom prst="rect">
            <a:avLst/>
          </a:prstGeom>
          <a:solidFill>
            <a:srgbClr val="F4FBFE"/>
          </a:solidFill>
          <a:ln>
            <a:solidFill>
              <a:srgbClr val="99DFF9"/>
            </a:solidFill>
          </a:ln>
        </p:spPr>
        <p:txBody>
          <a:bodyPr wrap="square" rtlCol="0">
            <a:noAutofit/>
          </a:bodyPr>
          <a:lstStyle/>
          <a:p>
            <a:pPr fontAlgn="ctr">
              <a:spcBef>
                <a:spcPts val="0"/>
              </a:spcBef>
              <a:spcAft>
                <a:spcPts val="0"/>
              </a:spcAft>
            </a:pPr>
            <a:r>
              <a:rPr lang="en-US" sz="1400">
                <a:solidFill>
                  <a:prstClr val="black"/>
                </a:solidFill>
                <a:latin typeface="Huawei Sans" panose="020C0503030203020204" pitchFamily="34" charset="0"/>
                <a:cs typeface="Courier New" panose="02070309020205020404" pitchFamily="49" charset="0"/>
              </a:rPr>
              <a:t>[R2] </a:t>
            </a:r>
            <a:r>
              <a:rPr lang="en-US" sz="1400">
                <a:solidFill>
                  <a:srgbClr val="EC7061"/>
                </a:solidFill>
                <a:latin typeface="Huawei Sans" panose="020C0503030203020204" pitchFamily="34" charset="0"/>
                <a:cs typeface="Courier New" panose="02070309020205020404" pitchFamily="49" charset="0"/>
              </a:rPr>
              <a:t>ip as-path-filter 1 deny </a:t>
            </a:r>
            <a:r>
              <a:rPr lang="en-US" sz="1400">
                <a:solidFill>
                  <a:prstClr val="black"/>
                </a:solidFill>
                <a:latin typeface="Huawei Sans" panose="020C0503030203020204" pitchFamily="34" charset="0"/>
                <a:cs typeface="Courier New" panose="02070309020205020404" pitchFamily="49" charset="0"/>
              </a:rPr>
              <a:t>_101$ </a:t>
            </a:r>
          </a:p>
          <a:p>
            <a:pPr fontAlgn="ctr">
              <a:spcBef>
                <a:spcPts val="0"/>
              </a:spcBef>
              <a:spcAft>
                <a:spcPts val="0"/>
              </a:spcAft>
            </a:pPr>
            <a:r>
              <a:rPr lang="en-US" sz="1400">
                <a:solidFill>
                  <a:prstClr val="black"/>
                </a:solidFill>
                <a:latin typeface="Huawei Sans" panose="020C0503030203020204" pitchFamily="34" charset="0"/>
                <a:cs typeface="Courier New" panose="02070309020205020404" pitchFamily="49" charset="0"/>
              </a:rPr>
              <a:t>[R2] </a:t>
            </a:r>
            <a:r>
              <a:rPr lang="en-US" sz="1400">
                <a:solidFill>
                  <a:srgbClr val="EC7061"/>
                </a:solidFill>
                <a:latin typeface="Huawei Sans" panose="020C0503030203020204" pitchFamily="34" charset="0"/>
                <a:cs typeface="Courier New" panose="02070309020205020404" pitchFamily="49" charset="0"/>
              </a:rPr>
              <a:t>ip as-path-filter 1 permit </a:t>
            </a:r>
            <a:r>
              <a:rPr lang="en-US" sz="1400">
                <a:solidFill>
                  <a:prstClr val="black"/>
                </a:solidFill>
                <a:latin typeface="Huawei Sans" panose="020C0503030203020204" pitchFamily="34" charset="0"/>
                <a:cs typeface="Courier New" panose="02070309020205020404" pitchFamily="49" charset="0"/>
              </a:rPr>
              <a:t>.*</a:t>
            </a:r>
          </a:p>
        </p:txBody>
      </p:sp>
    </p:spTree>
    <p:extLst>
      <p:ext uri="{BB962C8B-B14F-4D97-AF65-F5344CB8AC3E}">
        <p14:creationId xmlns:p14="http://schemas.microsoft.com/office/powerpoint/2010/main" val="36219302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177" y="410400"/>
            <a:ext cx="9827761" cy="640800"/>
          </a:xfrm>
        </p:spPr>
        <p:txBody>
          <a:bodyPr wrap="square">
            <a:noAutofit/>
          </a:bodyPr>
          <a:lstStyle/>
          <a:p>
            <a:pPr fontAlgn="ctr"/>
            <a:r>
              <a:rPr lang="en-US">
                <a:latin typeface="Huawei Sans" panose="020C0503030203020204" pitchFamily="34" charset="0"/>
              </a:rPr>
              <a:t>Checking the AS_Path Filter Information</a:t>
            </a:r>
          </a:p>
        </p:txBody>
      </p:sp>
      <p:sp>
        <p:nvSpPr>
          <p:cNvPr id="65" name="文本框 64"/>
          <p:cNvSpPr txBox="1"/>
          <p:nvPr/>
        </p:nvSpPr>
        <p:spPr>
          <a:xfrm>
            <a:off x="6470073" y="1744893"/>
            <a:ext cx="5278571" cy="954107"/>
          </a:xfrm>
          <a:prstGeom prst="rect">
            <a:avLst/>
          </a:prstGeom>
          <a:solidFill>
            <a:srgbClr val="F4FBFE"/>
          </a:solidFill>
          <a:ln>
            <a:solidFill>
              <a:srgbClr val="99DFF9"/>
            </a:solidFill>
          </a:ln>
        </p:spPr>
        <p:txBody>
          <a:bodyPr wrap="square" rtlCol="0">
            <a:noAutofit/>
          </a:bodyPr>
          <a:lstStyle/>
          <a:p>
            <a:pPr fontAlgn="ctr">
              <a:spcBef>
                <a:spcPts val="0"/>
              </a:spcBef>
              <a:spcAft>
                <a:spcPts val="0"/>
              </a:spcAft>
            </a:pPr>
            <a:r>
              <a:rPr lang="en-US" sz="1400">
                <a:solidFill>
                  <a:prstClr val="black"/>
                </a:solidFill>
                <a:latin typeface="Huawei Sans" panose="020C0503030203020204" pitchFamily="34" charset="0"/>
                <a:cs typeface="Courier New" panose="02070309020205020404" pitchFamily="49" charset="0"/>
              </a:rPr>
              <a:t>[R2]display ip as-path-filter 1</a:t>
            </a:r>
          </a:p>
          <a:p>
            <a:pPr fontAlgn="ctr">
              <a:spcBef>
                <a:spcPts val="0"/>
              </a:spcBef>
              <a:spcAft>
                <a:spcPts val="0"/>
              </a:spcAft>
            </a:pPr>
            <a:r>
              <a:rPr lang="en-US" sz="1400">
                <a:solidFill>
                  <a:prstClr val="black"/>
                </a:solidFill>
                <a:latin typeface="Huawei Sans" panose="020C0503030203020204" pitchFamily="34" charset="0"/>
                <a:cs typeface="Courier New" panose="02070309020205020404" pitchFamily="49" charset="0"/>
              </a:rPr>
              <a:t>As path filter number: 2</a:t>
            </a:r>
          </a:p>
          <a:p>
            <a:pPr fontAlgn="ctr">
              <a:spcBef>
                <a:spcPts val="0"/>
              </a:spcBef>
              <a:spcAft>
                <a:spcPts val="0"/>
              </a:spcAft>
            </a:pPr>
            <a:r>
              <a:rPr lang="en-US" sz="1400">
                <a:solidFill>
                  <a:prstClr val="black"/>
                </a:solidFill>
                <a:latin typeface="Huawei Sans" panose="020C0503030203020204" pitchFamily="34" charset="0"/>
                <a:cs typeface="Courier New" panose="02070309020205020404" pitchFamily="49" charset="0"/>
              </a:rPr>
              <a:t>	deny          _101$</a:t>
            </a:r>
          </a:p>
          <a:p>
            <a:pPr fontAlgn="ctr">
              <a:spcBef>
                <a:spcPts val="0"/>
              </a:spcBef>
              <a:spcAft>
                <a:spcPts val="0"/>
              </a:spcAft>
            </a:pPr>
            <a:r>
              <a:rPr lang="en-US" sz="1400">
                <a:solidFill>
                  <a:prstClr val="black"/>
                </a:solidFill>
                <a:latin typeface="Huawei Sans" panose="020C0503030203020204" pitchFamily="34" charset="0"/>
                <a:cs typeface="Courier New" panose="02070309020205020404" pitchFamily="49" charset="0"/>
              </a:rPr>
              <a:t>	permit        .*</a:t>
            </a:r>
          </a:p>
        </p:txBody>
      </p:sp>
      <p:sp>
        <p:nvSpPr>
          <p:cNvPr id="66" name="文本框 65"/>
          <p:cNvSpPr txBox="1"/>
          <p:nvPr/>
        </p:nvSpPr>
        <p:spPr>
          <a:xfrm>
            <a:off x="6338669" y="1326810"/>
            <a:ext cx="3943665" cy="338554"/>
          </a:xfrm>
          <a:prstGeom prst="rect">
            <a:avLst/>
          </a:prstGeom>
          <a:noFill/>
        </p:spPr>
        <p:txBody>
          <a:bodyPr wrap="square" rtlCol="0">
            <a:noAutofit/>
          </a:bodyPr>
          <a:lstStyle/>
          <a:p>
            <a:pPr fontAlgn="ctr">
              <a:spcBef>
                <a:spcPts val="0"/>
              </a:spcBef>
              <a:spcAft>
                <a:spcPts val="0"/>
              </a:spcAft>
            </a:pPr>
            <a:r>
              <a:rPr lang="en-US" sz="1600" dirty="0">
                <a:solidFill>
                  <a:prstClr val="black"/>
                </a:solidFill>
                <a:latin typeface="Huawei Sans" panose="020C0503030203020204" pitchFamily="34" charset="0"/>
              </a:rPr>
              <a:t>1. Check the </a:t>
            </a:r>
            <a:r>
              <a:rPr lang="en-US" sz="1600" dirty="0" err="1">
                <a:solidFill>
                  <a:prstClr val="black"/>
                </a:solidFill>
                <a:latin typeface="Huawei Sans" panose="020C0503030203020204" pitchFamily="34" charset="0"/>
              </a:rPr>
              <a:t>AS_Path</a:t>
            </a:r>
            <a:r>
              <a:rPr lang="en-US" sz="1600" dirty="0">
                <a:solidFill>
                  <a:prstClr val="black"/>
                </a:solidFill>
                <a:latin typeface="Huawei Sans" panose="020C0503030203020204" pitchFamily="34" charset="0"/>
              </a:rPr>
              <a:t> filter.</a:t>
            </a:r>
          </a:p>
        </p:txBody>
      </p:sp>
      <p:sp>
        <p:nvSpPr>
          <p:cNvPr id="67" name="文本框 66"/>
          <p:cNvSpPr txBox="1"/>
          <p:nvPr/>
        </p:nvSpPr>
        <p:spPr>
          <a:xfrm>
            <a:off x="6338670" y="3014200"/>
            <a:ext cx="5554726" cy="338554"/>
          </a:xfrm>
          <a:prstGeom prst="rect">
            <a:avLst/>
          </a:prstGeom>
          <a:noFill/>
        </p:spPr>
        <p:txBody>
          <a:bodyPr wrap="square" rtlCol="0">
            <a:noAutofit/>
          </a:bodyPr>
          <a:lstStyle/>
          <a:p>
            <a:pPr fontAlgn="ctr">
              <a:spcBef>
                <a:spcPts val="0"/>
              </a:spcBef>
              <a:spcAft>
                <a:spcPts val="0"/>
              </a:spcAft>
            </a:pPr>
            <a:r>
              <a:rPr lang="en-US" sz="1600">
                <a:solidFill>
                  <a:prstClr val="black"/>
                </a:solidFill>
                <a:latin typeface="Huawei Sans" panose="020C0503030203020204" pitchFamily="34" charset="0"/>
              </a:rPr>
              <a:t>2. Check all the routes whose AS_Path lists match the specified regex in the BGP routing table.</a:t>
            </a:r>
          </a:p>
        </p:txBody>
      </p:sp>
      <p:sp>
        <p:nvSpPr>
          <p:cNvPr id="70" name="文本框 69"/>
          <p:cNvSpPr txBox="1"/>
          <p:nvPr/>
        </p:nvSpPr>
        <p:spPr>
          <a:xfrm>
            <a:off x="6470073" y="3732743"/>
            <a:ext cx="5275840" cy="2246769"/>
          </a:xfrm>
          <a:prstGeom prst="rect">
            <a:avLst/>
          </a:prstGeom>
          <a:solidFill>
            <a:srgbClr val="F4FBFE"/>
          </a:solidFill>
          <a:ln>
            <a:solidFill>
              <a:srgbClr val="99DFF9"/>
            </a:solidFill>
          </a:ln>
        </p:spPr>
        <p:txBody>
          <a:bodyPr wrap="square" rtlCol="0">
            <a:noAutofit/>
          </a:bodyPr>
          <a:lstStyle/>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[R2]display </a:t>
            </a:r>
            <a:r>
              <a:rPr lang="en-US" sz="1400" dirty="0" err="1">
                <a:solidFill>
                  <a:prstClr val="black"/>
                </a:solidFill>
                <a:latin typeface="Huawei Sans" panose="020C0503030203020204" pitchFamily="34" charset="0"/>
                <a:cs typeface="Courier New" panose="02070309020205020404" pitchFamily="49" charset="0"/>
              </a:rPr>
              <a:t>bgp</a:t>
            </a:r>
            <a:r>
              <a:rPr lang="en-US" sz="1400" dirty="0">
                <a:solidFill>
                  <a:prstClr val="black"/>
                </a:solidFill>
                <a:latin typeface="Huawei Sans" panose="020C0503030203020204" pitchFamily="34" charset="0"/>
                <a:cs typeface="Courier New" panose="02070309020205020404" pitchFamily="49" charset="0"/>
              </a:rPr>
              <a:t> routing-table regular-expression _101$</a:t>
            </a:r>
          </a:p>
          <a:p>
            <a:pPr fontAlgn="ctr">
              <a:spcBef>
                <a:spcPts val="0"/>
              </a:spcBef>
              <a:spcAft>
                <a:spcPts val="0"/>
              </a:spcAft>
            </a:pPr>
            <a:endParaRPr lang="pl-PL" altLang="zh-CN" sz="1400" dirty="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 Total Number of Routes: 1</a:t>
            </a:r>
          </a:p>
          <a:p>
            <a:pPr fontAlgn="ctr">
              <a:spcBef>
                <a:spcPts val="0"/>
              </a:spcBef>
              <a:spcAft>
                <a:spcPts val="0"/>
              </a:spcAft>
            </a:pPr>
            <a:endParaRPr lang="pl-PL" altLang="zh-CN" sz="1400" dirty="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 BGP Local router ID is 10.1.12.2 </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 Status codes: * - valid, &gt; - best, d - damped,</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               h - history,  </a:t>
            </a:r>
            <a:r>
              <a:rPr lang="en-US" sz="1400" dirty="0" err="1">
                <a:solidFill>
                  <a:prstClr val="black"/>
                </a:solidFill>
                <a:latin typeface="Huawei Sans" panose="020C0503030203020204" pitchFamily="34" charset="0"/>
                <a:cs typeface="Courier New" panose="02070309020205020404" pitchFamily="49" charset="0"/>
              </a:rPr>
              <a:t>i</a:t>
            </a:r>
            <a:r>
              <a:rPr lang="en-US" sz="1400" dirty="0">
                <a:solidFill>
                  <a:prstClr val="black"/>
                </a:solidFill>
                <a:latin typeface="Huawei Sans" panose="020C0503030203020204" pitchFamily="34" charset="0"/>
                <a:cs typeface="Courier New" panose="02070309020205020404" pitchFamily="49" charset="0"/>
              </a:rPr>
              <a:t> - internal, s - suppressed, S - Stale</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               Origin : </a:t>
            </a:r>
            <a:r>
              <a:rPr lang="en-US" sz="1400" dirty="0" err="1">
                <a:solidFill>
                  <a:prstClr val="black"/>
                </a:solidFill>
                <a:latin typeface="Huawei Sans" panose="020C0503030203020204" pitchFamily="34" charset="0"/>
                <a:cs typeface="Courier New" panose="02070309020205020404" pitchFamily="49" charset="0"/>
              </a:rPr>
              <a:t>i</a:t>
            </a:r>
            <a:r>
              <a:rPr lang="en-US" sz="1400" dirty="0">
                <a:solidFill>
                  <a:prstClr val="black"/>
                </a:solidFill>
                <a:latin typeface="Huawei Sans" panose="020C0503030203020204" pitchFamily="34" charset="0"/>
                <a:cs typeface="Courier New" panose="02070309020205020404" pitchFamily="49" charset="0"/>
              </a:rPr>
              <a:t> - IGP, e - EGP, ? - incomplete</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      Network        </a:t>
            </a:r>
            <a:r>
              <a:rPr lang="en-US" sz="1400" dirty="0" err="1">
                <a:solidFill>
                  <a:prstClr val="black"/>
                </a:solidFill>
                <a:latin typeface="Huawei Sans" panose="020C0503030203020204" pitchFamily="34" charset="0"/>
                <a:cs typeface="Courier New" panose="02070309020205020404" pitchFamily="49" charset="0"/>
              </a:rPr>
              <a:t>NextHop</a:t>
            </a:r>
            <a:r>
              <a:rPr lang="en-US" sz="1400" dirty="0">
                <a:solidFill>
                  <a:prstClr val="black"/>
                </a:solidFill>
                <a:latin typeface="Huawei Sans" panose="020C0503030203020204" pitchFamily="34" charset="0"/>
                <a:cs typeface="Courier New" panose="02070309020205020404" pitchFamily="49" charset="0"/>
              </a:rPr>
              <a:t>    MED  </a:t>
            </a:r>
            <a:r>
              <a:rPr lang="en-US" sz="1400" dirty="0" err="1">
                <a:solidFill>
                  <a:prstClr val="black"/>
                </a:solidFill>
                <a:latin typeface="Huawei Sans" panose="020C0503030203020204" pitchFamily="34" charset="0"/>
                <a:cs typeface="Courier New" panose="02070309020205020404" pitchFamily="49" charset="0"/>
              </a:rPr>
              <a:t>LocPrf</a:t>
            </a:r>
            <a:r>
              <a:rPr lang="en-US" sz="1400" dirty="0">
                <a:solidFill>
                  <a:prstClr val="black"/>
                </a:solidFill>
                <a:latin typeface="Huawei Sans" panose="020C0503030203020204" pitchFamily="34" charset="0"/>
                <a:cs typeface="Courier New" panose="02070309020205020404" pitchFamily="49" charset="0"/>
              </a:rPr>
              <a:t>  </a:t>
            </a:r>
            <a:r>
              <a:rPr lang="en-US" sz="1400" dirty="0" err="1">
                <a:solidFill>
                  <a:prstClr val="black"/>
                </a:solidFill>
                <a:latin typeface="Huawei Sans" panose="020C0503030203020204" pitchFamily="34" charset="0"/>
                <a:cs typeface="Courier New" panose="02070309020205020404" pitchFamily="49" charset="0"/>
              </a:rPr>
              <a:t>PrefVal</a:t>
            </a:r>
            <a:r>
              <a:rPr lang="en-US" sz="1400" dirty="0">
                <a:solidFill>
                  <a:prstClr val="black"/>
                </a:solidFill>
                <a:latin typeface="Huawei Sans" panose="020C0503030203020204" pitchFamily="34" charset="0"/>
                <a:cs typeface="Courier New" panose="02070309020205020404" pitchFamily="49" charset="0"/>
              </a:rPr>
              <a:t>  Path/</a:t>
            </a:r>
            <a:r>
              <a:rPr lang="en-US" sz="1400" dirty="0" err="1">
                <a:solidFill>
                  <a:prstClr val="black"/>
                </a:solidFill>
                <a:latin typeface="Huawei Sans" panose="020C0503030203020204" pitchFamily="34" charset="0"/>
                <a:cs typeface="Courier New" panose="02070309020205020404" pitchFamily="49" charset="0"/>
              </a:rPr>
              <a:t>Ogn</a:t>
            </a:r>
            <a:endParaRPr lang="en-US" sz="1400" dirty="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 *&gt;  </a:t>
            </a:r>
            <a:r>
              <a:rPr lang="en-US" sz="1400" dirty="0">
                <a:solidFill>
                  <a:srgbClr val="EC7061"/>
                </a:solidFill>
                <a:latin typeface="Huawei Sans" panose="020C0503030203020204" pitchFamily="34" charset="0"/>
                <a:cs typeface="Courier New" panose="02070309020205020404" pitchFamily="49" charset="0"/>
              </a:rPr>
              <a:t>10.1.1.1/32    10.1.12.1     0                     0        101i</a:t>
            </a:r>
          </a:p>
        </p:txBody>
      </p:sp>
      <p:sp>
        <p:nvSpPr>
          <p:cNvPr id="36" name="任意多边形 25"/>
          <p:cNvSpPr/>
          <p:nvPr/>
        </p:nvSpPr>
        <p:spPr>
          <a:xfrm>
            <a:off x="2704767" y="2684890"/>
            <a:ext cx="1479980" cy="90178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4FBFE"/>
          </a:solidFill>
          <a:ln w="19050">
            <a:solidFill>
              <a:srgbClr val="99DFF9"/>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endParaRPr lang="zh-CN" altLang="en-US" sz="1600" b="1">
              <a:solidFill>
                <a:schemeClr val="tx1"/>
              </a:solidFill>
              <a:latin typeface="Huawei Sans" panose="020C0503030203020204" pitchFamily="34" charset="0"/>
              <a:sym typeface="Huawei Sans" panose="020C0503030203020204" pitchFamily="34" charset="0"/>
            </a:endParaRPr>
          </a:p>
        </p:txBody>
      </p:sp>
      <p:sp>
        <p:nvSpPr>
          <p:cNvPr id="37" name="任意多边形 25"/>
          <p:cNvSpPr/>
          <p:nvPr/>
        </p:nvSpPr>
        <p:spPr>
          <a:xfrm>
            <a:off x="2704767" y="1484833"/>
            <a:ext cx="1479980" cy="819046"/>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4FBFE"/>
          </a:solidFill>
          <a:ln w="19050">
            <a:solidFill>
              <a:srgbClr val="99DFF9"/>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endParaRPr lang="zh-CN" altLang="en-US" sz="1600" b="1">
              <a:solidFill>
                <a:schemeClr val="tx1"/>
              </a:solidFill>
              <a:latin typeface="Huawei Sans" panose="020C0503030203020204" pitchFamily="34" charset="0"/>
              <a:sym typeface="Huawei Sans" panose="020C0503030203020204" pitchFamily="34" charset="0"/>
            </a:endParaRPr>
          </a:p>
        </p:txBody>
      </p:sp>
      <p:sp>
        <p:nvSpPr>
          <p:cNvPr id="40" name="任意多边形 25"/>
          <p:cNvSpPr/>
          <p:nvPr/>
        </p:nvSpPr>
        <p:spPr>
          <a:xfrm>
            <a:off x="4633217" y="1941690"/>
            <a:ext cx="1479980" cy="1167178"/>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4FBFE"/>
          </a:solidFill>
          <a:ln w="19050">
            <a:solidFill>
              <a:srgbClr val="99DFF9"/>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endParaRPr lang="zh-CN" altLang="en-US" sz="1600" b="1">
              <a:solidFill>
                <a:schemeClr val="tx1"/>
              </a:solidFill>
              <a:latin typeface="Huawei Sans" panose="020C0503030203020204" pitchFamily="34" charset="0"/>
              <a:sym typeface="Huawei Sans" panose="020C0503030203020204" pitchFamily="34" charset="0"/>
            </a:endParaRPr>
          </a:p>
        </p:txBody>
      </p:sp>
      <p:sp>
        <p:nvSpPr>
          <p:cNvPr id="46" name="TextBox 120">
            <a:extLst>
              <a:ext uri="{FF2B5EF4-FFF2-40B4-BE49-F238E27FC236}">
                <a16:creationId xmlns:a16="http://schemas.microsoft.com/office/drawing/2014/main" xmlns="" id="{020D7A1D-EFAD-4C8C-B9DE-D0FAD269B77A}"/>
              </a:ext>
            </a:extLst>
          </p:cNvPr>
          <p:cNvSpPr txBox="1"/>
          <p:nvPr/>
        </p:nvSpPr>
        <p:spPr>
          <a:xfrm>
            <a:off x="2718622" y="2005009"/>
            <a:ext cx="827092" cy="307777"/>
          </a:xfrm>
          <a:prstGeom prst="rect">
            <a:avLst/>
          </a:prstGeom>
          <a:noFill/>
          <a:ln>
            <a:noFill/>
          </a:ln>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AS 104</a:t>
            </a:r>
          </a:p>
        </p:txBody>
      </p:sp>
      <p:cxnSp>
        <p:nvCxnSpPr>
          <p:cNvPr id="47" name="直接连接符 46"/>
          <p:cNvCxnSpPr>
            <a:stCxn id="50" idx="3"/>
            <a:endCxn id="54" idx="3"/>
          </p:cNvCxnSpPr>
          <p:nvPr/>
        </p:nvCxnSpPr>
        <p:spPr>
          <a:xfrm>
            <a:off x="3939103" y="1925659"/>
            <a:ext cx="1704104" cy="59962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0" name="图片 4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399103" y="1704259"/>
            <a:ext cx="540000" cy="442800"/>
          </a:xfrm>
          <a:prstGeom prst="rect">
            <a:avLst/>
          </a:prstGeom>
        </p:spPr>
      </p:pic>
      <p:pic>
        <p:nvPicPr>
          <p:cNvPr id="51" name="图片 5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399103" y="2903500"/>
            <a:ext cx="540000" cy="442800"/>
          </a:xfrm>
          <a:prstGeom prst="rect">
            <a:avLst/>
          </a:prstGeom>
        </p:spPr>
      </p:pic>
      <p:cxnSp>
        <p:nvCxnSpPr>
          <p:cNvPr id="53" name="直接连接符 52"/>
          <p:cNvCxnSpPr>
            <a:stCxn id="51" idx="3"/>
            <a:endCxn id="54" idx="3"/>
          </p:cNvCxnSpPr>
          <p:nvPr/>
        </p:nvCxnSpPr>
        <p:spPr>
          <a:xfrm flipV="1">
            <a:off x="3939103" y="2525279"/>
            <a:ext cx="1704104" cy="59962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4" name="图片 5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103207" y="2303879"/>
            <a:ext cx="540000" cy="442800"/>
          </a:xfrm>
          <a:prstGeom prst="rect">
            <a:avLst/>
          </a:prstGeom>
        </p:spPr>
      </p:pic>
      <p:sp>
        <p:nvSpPr>
          <p:cNvPr id="56" name="任意多边形 25"/>
          <p:cNvSpPr/>
          <p:nvPr/>
        </p:nvSpPr>
        <p:spPr>
          <a:xfrm>
            <a:off x="522288" y="2684890"/>
            <a:ext cx="1879121" cy="901782"/>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4FBFE"/>
          </a:solidFill>
          <a:ln w="19050">
            <a:solidFill>
              <a:srgbClr val="99DFF9"/>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endParaRPr lang="zh-CN" altLang="en-US" sz="1600" b="1">
              <a:solidFill>
                <a:schemeClr val="tx1"/>
              </a:solidFill>
              <a:latin typeface="Huawei Sans" panose="020C0503030203020204" pitchFamily="34" charset="0"/>
              <a:sym typeface="Huawei Sans" panose="020C0503030203020204" pitchFamily="34" charset="0"/>
            </a:endParaRPr>
          </a:p>
        </p:txBody>
      </p:sp>
      <p:pic>
        <p:nvPicPr>
          <p:cNvPr id="60" name="图片 5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615765" y="2903500"/>
            <a:ext cx="540000" cy="442800"/>
          </a:xfrm>
          <a:prstGeom prst="rect">
            <a:avLst/>
          </a:prstGeom>
        </p:spPr>
      </p:pic>
      <p:sp>
        <p:nvSpPr>
          <p:cNvPr id="62" name="TextBox 120">
            <a:extLst>
              <a:ext uri="{FF2B5EF4-FFF2-40B4-BE49-F238E27FC236}">
                <a16:creationId xmlns:a16="http://schemas.microsoft.com/office/drawing/2014/main" xmlns="" id="{020D7A1D-EFAD-4C8C-B9DE-D0FAD269B77A}"/>
              </a:ext>
            </a:extLst>
          </p:cNvPr>
          <p:cNvSpPr txBox="1"/>
          <p:nvPr/>
        </p:nvSpPr>
        <p:spPr>
          <a:xfrm>
            <a:off x="473567" y="3317276"/>
            <a:ext cx="827092" cy="307777"/>
          </a:xfrm>
          <a:prstGeom prst="rect">
            <a:avLst/>
          </a:prstGeom>
          <a:noFill/>
          <a:ln>
            <a:noFill/>
          </a:ln>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AS 101</a:t>
            </a:r>
          </a:p>
        </p:txBody>
      </p:sp>
      <p:sp>
        <p:nvSpPr>
          <p:cNvPr id="63" name="TextBox 120">
            <a:extLst>
              <a:ext uri="{FF2B5EF4-FFF2-40B4-BE49-F238E27FC236}">
                <a16:creationId xmlns:a16="http://schemas.microsoft.com/office/drawing/2014/main" xmlns="" id="{020D7A1D-EFAD-4C8C-B9DE-D0FAD269B77A}"/>
              </a:ext>
            </a:extLst>
          </p:cNvPr>
          <p:cNvSpPr txBox="1"/>
          <p:nvPr/>
        </p:nvSpPr>
        <p:spPr>
          <a:xfrm>
            <a:off x="2704767" y="3317276"/>
            <a:ext cx="827092" cy="307777"/>
          </a:xfrm>
          <a:prstGeom prst="rect">
            <a:avLst/>
          </a:prstGeom>
          <a:noFill/>
          <a:ln>
            <a:noFill/>
          </a:ln>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AS 102</a:t>
            </a:r>
          </a:p>
        </p:txBody>
      </p:sp>
      <p:cxnSp>
        <p:nvCxnSpPr>
          <p:cNvPr id="68" name="直接连接符 67"/>
          <p:cNvCxnSpPr>
            <a:stCxn id="60" idx="3"/>
            <a:endCxn id="51" idx="1"/>
          </p:cNvCxnSpPr>
          <p:nvPr/>
        </p:nvCxnSpPr>
        <p:spPr>
          <a:xfrm>
            <a:off x="2155765" y="3124900"/>
            <a:ext cx="1243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4" name="TextBox 120">
            <a:extLst>
              <a:ext uri="{FF2B5EF4-FFF2-40B4-BE49-F238E27FC236}">
                <a16:creationId xmlns:a16="http://schemas.microsoft.com/office/drawing/2014/main" xmlns="" id="{020D7A1D-EFAD-4C8C-B9DE-D0FAD269B77A}"/>
              </a:ext>
            </a:extLst>
          </p:cNvPr>
          <p:cNvSpPr txBox="1"/>
          <p:nvPr/>
        </p:nvSpPr>
        <p:spPr>
          <a:xfrm>
            <a:off x="5377371" y="2800166"/>
            <a:ext cx="827092" cy="307777"/>
          </a:xfrm>
          <a:prstGeom prst="rect">
            <a:avLst/>
          </a:prstGeom>
          <a:noFill/>
          <a:ln>
            <a:noFill/>
          </a:ln>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AS 103</a:t>
            </a:r>
          </a:p>
        </p:txBody>
      </p:sp>
      <p:cxnSp>
        <p:nvCxnSpPr>
          <p:cNvPr id="75" name="直接连接符 74"/>
          <p:cNvCxnSpPr>
            <a:endCxn id="60" idx="1"/>
          </p:cNvCxnSpPr>
          <p:nvPr/>
        </p:nvCxnSpPr>
        <p:spPr>
          <a:xfrm>
            <a:off x="1501167" y="3124900"/>
            <a:ext cx="11459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1490438" y="3014200"/>
            <a:ext cx="0" cy="2214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TextBox 120">
            <a:extLst>
              <a:ext uri="{FF2B5EF4-FFF2-40B4-BE49-F238E27FC236}">
                <a16:creationId xmlns:a16="http://schemas.microsoft.com/office/drawing/2014/main" xmlns="" id="{020D7A1D-EFAD-4C8C-B9DE-D0FAD269B77A}"/>
              </a:ext>
            </a:extLst>
          </p:cNvPr>
          <p:cNvSpPr txBox="1"/>
          <p:nvPr/>
        </p:nvSpPr>
        <p:spPr>
          <a:xfrm>
            <a:off x="1464726" y="2657073"/>
            <a:ext cx="827092" cy="307777"/>
          </a:xfrm>
          <a:prstGeom prst="rect">
            <a:avLst/>
          </a:prstGeom>
          <a:noFill/>
          <a:ln>
            <a:noFill/>
          </a:ln>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78" name="TextBox 120">
            <a:extLst>
              <a:ext uri="{FF2B5EF4-FFF2-40B4-BE49-F238E27FC236}">
                <a16:creationId xmlns:a16="http://schemas.microsoft.com/office/drawing/2014/main" xmlns="" id="{020D7A1D-EFAD-4C8C-B9DE-D0FAD269B77A}"/>
              </a:ext>
            </a:extLst>
          </p:cNvPr>
          <p:cNvSpPr txBox="1"/>
          <p:nvPr/>
        </p:nvSpPr>
        <p:spPr>
          <a:xfrm>
            <a:off x="3264705" y="2657073"/>
            <a:ext cx="827092" cy="307777"/>
          </a:xfrm>
          <a:prstGeom prst="rect">
            <a:avLst/>
          </a:prstGeom>
          <a:noFill/>
          <a:ln>
            <a:noFill/>
          </a:ln>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79" name="TextBox 120">
            <a:extLst>
              <a:ext uri="{FF2B5EF4-FFF2-40B4-BE49-F238E27FC236}">
                <a16:creationId xmlns:a16="http://schemas.microsoft.com/office/drawing/2014/main" xmlns="" id="{020D7A1D-EFAD-4C8C-B9DE-D0FAD269B77A}"/>
              </a:ext>
            </a:extLst>
          </p:cNvPr>
          <p:cNvSpPr txBox="1"/>
          <p:nvPr/>
        </p:nvSpPr>
        <p:spPr>
          <a:xfrm>
            <a:off x="3264705" y="1437116"/>
            <a:ext cx="827092" cy="307777"/>
          </a:xfrm>
          <a:prstGeom prst="rect">
            <a:avLst/>
          </a:prstGeom>
          <a:noFill/>
          <a:ln>
            <a:noFill/>
          </a:ln>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80" name="TextBox 120">
            <a:extLst>
              <a:ext uri="{FF2B5EF4-FFF2-40B4-BE49-F238E27FC236}">
                <a16:creationId xmlns:a16="http://schemas.microsoft.com/office/drawing/2014/main" xmlns="" id="{020D7A1D-EFAD-4C8C-B9DE-D0FAD269B77A}"/>
              </a:ext>
            </a:extLst>
          </p:cNvPr>
          <p:cNvSpPr txBox="1"/>
          <p:nvPr/>
        </p:nvSpPr>
        <p:spPr>
          <a:xfrm>
            <a:off x="4959661" y="2057923"/>
            <a:ext cx="827092" cy="307777"/>
          </a:xfrm>
          <a:prstGeom prst="rect">
            <a:avLst/>
          </a:prstGeom>
          <a:noFill/>
          <a:ln>
            <a:noFill/>
          </a:ln>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R3</a:t>
            </a:r>
          </a:p>
        </p:txBody>
      </p:sp>
      <p:cxnSp>
        <p:nvCxnSpPr>
          <p:cNvPr id="81" name="直接箭头连接符 80"/>
          <p:cNvCxnSpPr/>
          <p:nvPr/>
        </p:nvCxnSpPr>
        <p:spPr>
          <a:xfrm flipV="1">
            <a:off x="4087089" y="2992617"/>
            <a:ext cx="1034385" cy="395417"/>
          </a:xfrm>
          <a:prstGeom prst="straightConnector1">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82" name="TextBox 120">
            <a:extLst>
              <a:ext uri="{FF2B5EF4-FFF2-40B4-BE49-F238E27FC236}">
                <a16:creationId xmlns:a16="http://schemas.microsoft.com/office/drawing/2014/main" xmlns="" id="{020D7A1D-EFAD-4C8C-B9DE-D0FAD269B77A}"/>
              </a:ext>
            </a:extLst>
          </p:cNvPr>
          <p:cNvSpPr txBox="1"/>
          <p:nvPr/>
        </p:nvSpPr>
        <p:spPr>
          <a:xfrm rot="20395611">
            <a:off x="4348815" y="3110855"/>
            <a:ext cx="827092" cy="307777"/>
          </a:xfrm>
          <a:prstGeom prst="rect">
            <a:avLst/>
          </a:prstGeom>
          <a:noFill/>
          <a:ln>
            <a:noFill/>
          </a:ln>
        </p:spPr>
        <p:txBody>
          <a:bodyPr wrap="square" rtlCol="0">
            <a:noAutofit/>
          </a:bodyPr>
          <a:lstStyle/>
          <a:p>
            <a:pPr fontAlgn="ctr"/>
            <a:r>
              <a:rPr lang="en-US" sz="1400" b="1">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Route</a:t>
            </a:r>
          </a:p>
        </p:txBody>
      </p:sp>
      <p:sp>
        <p:nvSpPr>
          <p:cNvPr id="83" name="TextBox 120">
            <a:extLst>
              <a:ext uri="{FF2B5EF4-FFF2-40B4-BE49-F238E27FC236}">
                <a16:creationId xmlns:a16="http://schemas.microsoft.com/office/drawing/2014/main" xmlns="" id="{020D7A1D-EFAD-4C8C-B9DE-D0FAD269B77A}"/>
              </a:ext>
            </a:extLst>
          </p:cNvPr>
          <p:cNvSpPr txBox="1"/>
          <p:nvPr/>
        </p:nvSpPr>
        <p:spPr>
          <a:xfrm rot="1108285">
            <a:off x="3978794" y="1874524"/>
            <a:ext cx="1281582"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10.1.34.0/24</a:t>
            </a:r>
          </a:p>
        </p:txBody>
      </p:sp>
      <p:sp>
        <p:nvSpPr>
          <p:cNvPr id="84" name="TextBox 120">
            <a:extLst>
              <a:ext uri="{FF2B5EF4-FFF2-40B4-BE49-F238E27FC236}">
                <a16:creationId xmlns:a16="http://schemas.microsoft.com/office/drawing/2014/main" xmlns="" id="{020D7A1D-EFAD-4C8C-B9DE-D0FAD269B77A}"/>
              </a:ext>
            </a:extLst>
          </p:cNvPr>
          <p:cNvSpPr txBox="1"/>
          <p:nvPr/>
        </p:nvSpPr>
        <p:spPr>
          <a:xfrm rot="20396470">
            <a:off x="3888328" y="3074957"/>
            <a:ext cx="408727"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85" name="TextBox 120">
            <a:extLst>
              <a:ext uri="{FF2B5EF4-FFF2-40B4-BE49-F238E27FC236}">
                <a16:creationId xmlns:a16="http://schemas.microsoft.com/office/drawing/2014/main" xmlns="" id="{020D7A1D-EFAD-4C8C-B9DE-D0FAD269B77A}"/>
              </a:ext>
            </a:extLst>
          </p:cNvPr>
          <p:cNvSpPr txBox="1"/>
          <p:nvPr/>
        </p:nvSpPr>
        <p:spPr>
          <a:xfrm rot="20396470">
            <a:off x="4940520" y="2672414"/>
            <a:ext cx="408727"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86" name="TextBox 120">
            <a:extLst>
              <a:ext uri="{FF2B5EF4-FFF2-40B4-BE49-F238E27FC236}">
                <a16:creationId xmlns:a16="http://schemas.microsoft.com/office/drawing/2014/main" xmlns="" id="{020D7A1D-EFAD-4C8C-B9DE-D0FAD269B77A}"/>
              </a:ext>
            </a:extLst>
          </p:cNvPr>
          <p:cNvSpPr txBox="1"/>
          <p:nvPr/>
        </p:nvSpPr>
        <p:spPr>
          <a:xfrm>
            <a:off x="466233" y="2880813"/>
            <a:ext cx="1105885" cy="523220"/>
          </a:xfrm>
          <a:prstGeom prst="rect">
            <a:avLst/>
          </a:prstGeom>
          <a:noFill/>
          <a:ln>
            <a:noFill/>
          </a:ln>
        </p:spPr>
        <p:txBody>
          <a:bodyPr wrap="square" rtlCol="0">
            <a:noAutofit/>
          </a:bodyPr>
          <a:lstStyle/>
          <a:p>
            <a:pPr fontAlgn="ctr"/>
            <a:r>
              <a:rPr lang="en-US" sz="12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10.1.1.1/32</a:t>
            </a:r>
          </a:p>
        </p:txBody>
      </p:sp>
      <p:sp>
        <p:nvSpPr>
          <p:cNvPr id="87" name="TextBox 120">
            <a:extLst>
              <a:ext uri="{FF2B5EF4-FFF2-40B4-BE49-F238E27FC236}">
                <a16:creationId xmlns:a16="http://schemas.microsoft.com/office/drawing/2014/main" xmlns="" id="{020D7A1D-EFAD-4C8C-B9DE-D0FAD269B77A}"/>
              </a:ext>
            </a:extLst>
          </p:cNvPr>
          <p:cNvSpPr txBox="1"/>
          <p:nvPr/>
        </p:nvSpPr>
        <p:spPr>
          <a:xfrm>
            <a:off x="2199412" y="2867626"/>
            <a:ext cx="1281582"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10.1.12.0/24</a:t>
            </a:r>
          </a:p>
        </p:txBody>
      </p:sp>
      <p:sp>
        <p:nvSpPr>
          <p:cNvPr id="88" name="TextBox 120">
            <a:extLst>
              <a:ext uri="{FF2B5EF4-FFF2-40B4-BE49-F238E27FC236}">
                <a16:creationId xmlns:a16="http://schemas.microsoft.com/office/drawing/2014/main" xmlns="" id="{020D7A1D-EFAD-4C8C-B9DE-D0FAD269B77A}"/>
              </a:ext>
            </a:extLst>
          </p:cNvPr>
          <p:cNvSpPr txBox="1"/>
          <p:nvPr/>
        </p:nvSpPr>
        <p:spPr>
          <a:xfrm>
            <a:off x="2131293" y="3112714"/>
            <a:ext cx="389999"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89" name="TextBox 120">
            <a:extLst>
              <a:ext uri="{FF2B5EF4-FFF2-40B4-BE49-F238E27FC236}">
                <a16:creationId xmlns:a16="http://schemas.microsoft.com/office/drawing/2014/main" xmlns="" id="{020D7A1D-EFAD-4C8C-B9DE-D0FAD269B77A}"/>
              </a:ext>
            </a:extLst>
          </p:cNvPr>
          <p:cNvSpPr txBox="1"/>
          <p:nvPr/>
        </p:nvSpPr>
        <p:spPr>
          <a:xfrm>
            <a:off x="3142958" y="3112714"/>
            <a:ext cx="389999"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90" name="TextBox 120">
            <a:extLst>
              <a:ext uri="{FF2B5EF4-FFF2-40B4-BE49-F238E27FC236}">
                <a16:creationId xmlns:a16="http://schemas.microsoft.com/office/drawing/2014/main" xmlns="" id="{020D7A1D-EFAD-4C8C-B9DE-D0FAD269B77A}"/>
              </a:ext>
            </a:extLst>
          </p:cNvPr>
          <p:cNvSpPr txBox="1"/>
          <p:nvPr/>
        </p:nvSpPr>
        <p:spPr>
          <a:xfrm rot="1108285">
            <a:off x="3900383" y="1964941"/>
            <a:ext cx="364532"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.4</a:t>
            </a:r>
          </a:p>
        </p:txBody>
      </p:sp>
      <p:sp>
        <p:nvSpPr>
          <p:cNvPr id="91" name="TextBox 120">
            <a:extLst>
              <a:ext uri="{FF2B5EF4-FFF2-40B4-BE49-F238E27FC236}">
                <a16:creationId xmlns:a16="http://schemas.microsoft.com/office/drawing/2014/main" xmlns="" id="{020D7A1D-EFAD-4C8C-B9DE-D0FAD269B77A}"/>
              </a:ext>
            </a:extLst>
          </p:cNvPr>
          <p:cNvSpPr txBox="1"/>
          <p:nvPr/>
        </p:nvSpPr>
        <p:spPr>
          <a:xfrm rot="1108285">
            <a:off x="4761007" y="2271372"/>
            <a:ext cx="364532"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92" name="TextBox 120">
            <a:extLst>
              <a:ext uri="{FF2B5EF4-FFF2-40B4-BE49-F238E27FC236}">
                <a16:creationId xmlns:a16="http://schemas.microsoft.com/office/drawing/2014/main" xmlns="" id="{020D7A1D-EFAD-4C8C-B9DE-D0FAD269B77A}"/>
              </a:ext>
            </a:extLst>
          </p:cNvPr>
          <p:cNvSpPr txBox="1"/>
          <p:nvPr/>
        </p:nvSpPr>
        <p:spPr>
          <a:xfrm rot="20383017">
            <a:off x="3909116" y="2621153"/>
            <a:ext cx="1281582" cy="307777"/>
          </a:xfrm>
          <a:prstGeom prst="rect">
            <a:avLst/>
          </a:prstGeom>
          <a:noFill/>
          <a:ln>
            <a:no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10.1.23.0/24</a:t>
            </a:r>
          </a:p>
        </p:txBody>
      </p:sp>
      <p:sp>
        <p:nvSpPr>
          <p:cNvPr id="43" name="文本占位符 3"/>
          <p:cNvSpPr txBox="1">
            <a:spLocks/>
          </p:cNvSpPr>
          <p:nvPr/>
        </p:nvSpPr>
        <p:spPr bwMode="auto">
          <a:xfrm>
            <a:off x="2099611" y="5232869"/>
            <a:ext cx="3138983" cy="822516"/>
          </a:xfrm>
          <a:prstGeom prst="rect">
            <a:avLst/>
          </a:prstGeom>
          <a:solidFill>
            <a:srgbClr val="FFFFCC"/>
          </a:solidFill>
          <a:ln w="9525">
            <a:solidFill>
              <a:srgbClr val="FFD17D"/>
            </a:solidFill>
            <a:miter lim="800000"/>
            <a:headEnd/>
            <a:tailEnd/>
          </a:ln>
        </p:spPr>
        <p:txBody>
          <a:bodyPr vert="horz" wrap="square" lIns="108000" tIns="40071" rIns="108000" bIns="40071" numCol="1" anchor="ctr"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l" fontAlgn="ctr">
              <a:lnSpc>
                <a:spcPct val="100000"/>
              </a:lnSpc>
              <a:buNone/>
            </a:pPr>
            <a:r>
              <a:rPr lang="en-US" sz="1600" dirty="0">
                <a:latin typeface="Huawei Sans" panose="020C0503030203020204" pitchFamily="34" charset="0"/>
              </a:rPr>
              <a:t>The route 10.1.1.1/32 originated from AS 101 is filtered by the </a:t>
            </a:r>
            <a:r>
              <a:rPr lang="en-US" sz="1600" dirty="0" err="1">
                <a:latin typeface="Huawei Sans" panose="020C0503030203020204" pitchFamily="34" charset="0"/>
              </a:rPr>
              <a:t>AS_Path</a:t>
            </a:r>
            <a:r>
              <a:rPr lang="en-US" sz="1600" dirty="0">
                <a:latin typeface="Huawei Sans" panose="020C0503030203020204" pitchFamily="34" charset="0"/>
              </a:rPr>
              <a:t> filter.</a:t>
            </a:r>
          </a:p>
        </p:txBody>
      </p:sp>
      <p:cxnSp>
        <p:nvCxnSpPr>
          <p:cNvPr id="4" name="直接箭头连接符 3"/>
          <p:cNvCxnSpPr>
            <a:stCxn id="43" idx="3"/>
          </p:cNvCxnSpPr>
          <p:nvPr/>
        </p:nvCxnSpPr>
        <p:spPr>
          <a:xfrm>
            <a:off x="5238594" y="5644127"/>
            <a:ext cx="1231479" cy="1"/>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sp>
        <p:nvSpPr>
          <p:cNvPr id="48" name="椭圆 47"/>
          <p:cNvSpPr/>
          <p:nvPr/>
        </p:nvSpPr>
        <p:spPr>
          <a:xfrm>
            <a:off x="4661265" y="3818918"/>
            <a:ext cx="150125" cy="152230"/>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49" name="TextBox 120">
            <a:extLst>
              <a:ext uri="{FF2B5EF4-FFF2-40B4-BE49-F238E27FC236}">
                <a16:creationId xmlns:a16="http://schemas.microsoft.com/office/drawing/2014/main" xmlns="" id="{020D7A1D-EFAD-4C8C-B9DE-D0FAD269B77A}"/>
              </a:ext>
            </a:extLst>
          </p:cNvPr>
          <p:cNvSpPr txBox="1"/>
          <p:nvPr/>
        </p:nvSpPr>
        <p:spPr>
          <a:xfrm>
            <a:off x="4822802" y="3741146"/>
            <a:ext cx="1391385" cy="307777"/>
          </a:xfrm>
          <a:prstGeom prst="rect">
            <a:avLst/>
          </a:prstGeom>
          <a:noFill/>
          <a:ln>
            <a:no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Route filtering</a:t>
            </a:r>
          </a:p>
        </p:txBody>
      </p:sp>
      <p:sp>
        <p:nvSpPr>
          <p:cNvPr id="52" name="椭圆 51"/>
          <p:cNvSpPr/>
          <p:nvPr/>
        </p:nvSpPr>
        <p:spPr>
          <a:xfrm>
            <a:off x="3841804" y="3063410"/>
            <a:ext cx="150125" cy="152230"/>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55" name="五边形 54"/>
          <p:cNvSpPr/>
          <p:nvPr/>
        </p:nvSpPr>
        <p:spPr bwMode="auto">
          <a:xfrm>
            <a:off x="8622466" y="124239"/>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57" name="燕尾形 56"/>
          <p:cNvSpPr/>
          <p:nvPr/>
        </p:nvSpPr>
        <p:spPr bwMode="auto">
          <a:xfrm>
            <a:off x="9317038" y="124239"/>
            <a:ext cx="1260000"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AS_Path Filter</a:t>
            </a:r>
          </a:p>
        </p:txBody>
      </p:sp>
      <p:sp>
        <p:nvSpPr>
          <p:cNvPr id="58" name="燕尾形 57"/>
          <p:cNvSpPr/>
          <p:nvPr/>
        </p:nvSpPr>
        <p:spPr bwMode="auto">
          <a:xfrm>
            <a:off x="10490409" y="124239"/>
            <a:ext cx="1548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Community Filter</a:t>
            </a:r>
          </a:p>
        </p:txBody>
      </p:sp>
    </p:spTree>
    <p:extLst>
      <p:ext uri="{BB962C8B-B14F-4D97-AF65-F5344CB8AC3E}">
        <p14:creationId xmlns:p14="http://schemas.microsoft.com/office/powerpoint/2010/main" val="282373590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任意多边形 25"/>
          <p:cNvSpPr/>
          <p:nvPr/>
        </p:nvSpPr>
        <p:spPr>
          <a:xfrm>
            <a:off x="3622911" y="4140878"/>
            <a:ext cx="1304816" cy="1244051"/>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4FBFE"/>
          </a:solidFill>
          <a:ln w="12700">
            <a:solidFill>
              <a:srgbClr val="99DFF9"/>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TextBox 120">
            <a:extLst>
              <a:ext uri="{FF2B5EF4-FFF2-40B4-BE49-F238E27FC236}">
                <a16:creationId xmlns:a16="http://schemas.microsoft.com/office/drawing/2014/main" xmlns="" id="{020D7A1D-EFAD-4C8C-B9DE-D0FAD269B77A}"/>
              </a:ext>
            </a:extLst>
          </p:cNvPr>
          <p:cNvSpPr txBox="1"/>
          <p:nvPr/>
        </p:nvSpPr>
        <p:spPr>
          <a:xfrm>
            <a:off x="3586261" y="4174531"/>
            <a:ext cx="827092" cy="307777"/>
          </a:xfrm>
          <a:prstGeom prst="rect">
            <a:avLst/>
          </a:prstGeom>
          <a:noFill/>
          <a:ln>
            <a:noFill/>
          </a:ln>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AS 102</a:t>
            </a:r>
          </a:p>
        </p:txBody>
      </p:sp>
      <p:sp>
        <p:nvSpPr>
          <p:cNvPr id="5" name="文本占位符 4"/>
          <p:cNvSpPr>
            <a:spLocks noGrp="1"/>
          </p:cNvSpPr>
          <p:nvPr>
            <p:ph type="body" sz="quarter" idx="10"/>
          </p:nvPr>
        </p:nvSpPr>
        <p:spPr>
          <a:xfrm>
            <a:off x="468317" y="1233488"/>
            <a:ext cx="11276183" cy="2709892"/>
          </a:xfrm>
        </p:spPr>
        <p:txBody>
          <a:bodyPr wrap="square">
            <a:noAutofit/>
          </a:bodyPr>
          <a:lstStyle/>
          <a:p>
            <a:pPr fontAlgn="ctr"/>
            <a:r>
              <a:rPr lang="en-US" sz="2000" dirty="0">
                <a:latin typeface="Huawei Sans" panose="020C0503030203020204" pitchFamily="34" charset="0"/>
              </a:rPr>
              <a:t>The community filter and community attribute can be used together to simplify route management when the IP prefix list and </a:t>
            </a:r>
            <a:r>
              <a:rPr lang="en-US" sz="2000" dirty="0" err="1">
                <a:latin typeface="Huawei Sans" panose="020C0503030203020204" pitchFamily="34" charset="0"/>
              </a:rPr>
              <a:t>AS_Path</a:t>
            </a:r>
            <a:r>
              <a:rPr lang="en-US" sz="2000" dirty="0">
                <a:latin typeface="Huawei Sans" panose="020C0503030203020204" pitchFamily="34" charset="0"/>
              </a:rPr>
              <a:t> filter are not available.</a:t>
            </a:r>
          </a:p>
          <a:p>
            <a:pPr fontAlgn="ctr"/>
            <a:r>
              <a:rPr lang="en-US" sz="2000" dirty="0">
                <a:latin typeface="Huawei Sans" panose="020C0503030203020204" pitchFamily="34" charset="0"/>
              </a:rPr>
              <a:t>There are two types of community filters:</a:t>
            </a:r>
          </a:p>
          <a:p>
            <a:pPr lvl="1" fontAlgn="ctr"/>
            <a:r>
              <a:rPr lang="en-US" sz="1800" dirty="0">
                <a:latin typeface="Huawei Sans" panose="020C0503030203020204" pitchFamily="34" charset="0"/>
              </a:rPr>
              <a:t>Basic community filter, which matches the community number or well-known community attribute.</a:t>
            </a:r>
          </a:p>
          <a:p>
            <a:pPr lvl="1" fontAlgn="ctr"/>
            <a:r>
              <a:rPr lang="en-US" sz="1800" dirty="0">
                <a:latin typeface="Huawei Sans" panose="020C0503030203020204" pitchFamily="34" charset="0"/>
              </a:rPr>
              <a:t>Advanced community filter, which uses a regex to match the community number.</a:t>
            </a:r>
          </a:p>
        </p:txBody>
      </p:sp>
      <p:sp>
        <p:nvSpPr>
          <p:cNvPr id="2" name="标题 1"/>
          <p:cNvSpPr>
            <a:spLocks noGrp="1"/>
          </p:cNvSpPr>
          <p:nvPr>
            <p:ph type="title"/>
          </p:nvPr>
        </p:nvSpPr>
        <p:spPr>
          <a:xfrm>
            <a:off x="1594177" y="410400"/>
            <a:ext cx="9827761" cy="640800"/>
          </a:xfrm>
        </p:spPr>
        <p:txBody>
          <a:bodyPr wrap="square">
            <a:noAutofit/>
          </a:bodyPr>
          <a:lstStyle/>
          <a:p>
            <a:pPr fontAlgn="ctr"/>
            <a:r>
              <a:rPr lang="en-US">
                <a:latin typeface="Huawei Sans" panose="020C0503030203020204" pitchFamily="34" charset="0"/>
              </a:rPr>
              <a:t>Route Matching Tool: Community Filter</a:t>
            </a:r>
          </a:p>
        </p:txBody>
      </p:sp>
      <p:sp>
        <p:nvSpPr>
          <p:cNvPr id="9" name="任意多边形 25"/>
          <p:cNvSpPr/>
          <p:nvPr/>
        </p:nvSpPr>
        <p:spPr>
          <a:xfrm>
            <a:off x="5336209" y="4140878"/>
            <a:ext cx="1304816" cy="1244051"/>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4FBFE"/>
          </a:solidFill>
          <a:ln w="12700">
            <a:solidFill>
              <a:srgbClr val="99DFF9"/>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TextBox 120">
            <a:extLst>
              <a:ext uri="{FF2B5EF4-FFF2-40B4-BE49-F238E27FC236}">
                <a16:creationId xmlns:a16="http://schemas.microsoft.com/office/drawing/2014/main" xmlns="" id="{020D7A1D-EFAD-4C8C-B9DE-D0FAD269B77A}"/>
              </a:ext>
            </a:extLst>
          </p:cNvPr>
          <p:cNvSpPr txBox="1"/>
          <p:nvPr/>
        </p:nvSpPr>
        <p:spPr>
          <a:xfrm>
            <a:off x="5299559" y="4174531"/>
            <a:ext cx="827092" cy="307777"/>
          </a:xfrm>
          <a:prstGeom prst="rect">
            <a:avLst/>
          </a:prstGeom>
          <a:noFill/>
          <a:ln>
            <a:noFill/>
          </a:ln>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AS 103</a:t>
            </a:r>
          </a:p>
        </p:txBody>
      </p:sp>
      <p:sp>
        <p:nvSpPr>
          <p:cNvPr id="13" name="任意多边形 25"/>
          <p:cNvSpPr/>
          <p:nvPr/>
        </p:nvSpPr>
        <p:spPr>
          <a:xfrm>
            <a:off x="1213578" y="4125668"/>
            <a:ext cx="1950857" cy="1259261"/>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4FBFE"/>
          </a:solidFill>
          <a:ln w="12700">
            <a:solidFill>
              <a:srgbClr val="99DFF9"/>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 name="图片 1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313429" y="4661343"/>
            <a:ext cx="540000" cy="442800"/>
          </a:xfrm>
          <a:prstGeom prst="rect">
            <a:avLst/>
          </a:prstGeom>
        </p:spPr>
      </p:pic>
      <p:cxnSp>
        <p:nvCxnSpPr>
          <p:cNvPr id="15" name="直接连接符 14"/>
          <p:cNvCxnSpPr>
            <a:stCxn id="14" idx="3"/>
            <a:endCxn id="16" idx="1"/>
          </p:cNvCxnSpPr>
          <p:nvPr/>
        </p:nvCxnSpPr>
        <p:spPr>
          <a:xfrm>
            <a:off x="2853429" y="4882743"/>
            <a:ext cx="117796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6" name="图片 1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031393" y="4661343"/>
            <a:ext cx="540000" cy="442800"/>
          </a:xfrm>
          <a:prstGeom prst="rect">
            <a:avLst/>
          </a:prstGeom>
        </p:spPr>
      </p:pic>
      <p:sp>
        <p:nvSpPr>
          <p:cNvPr id="17" name="TextBox 120">
            <a:extLst>
              <a:ext uri="{FF2B5EF4-FFF2-40B4-BE49-F238E27FC236}">
                <a16:creationId xmlns:a16="http://schemas.microsoft.com/office/drawing/2014/main" xmlns="" id="{020D7A1D-EFAD-4C8C-B9DE-D0FAD269B77A}"/>
              </a:ext>
            </a:extLst>
          </p:cNvPr>
          <p:cNvSpPr txBox="1"/>
          <p:nvPr/>
        </p:nvSpPr>
        <p:spPr>
          <a:xfrm>
            <a:off x="1177108" y="4174531"/>
            <a:ext cx="827092" cy="307777"/>
          </a:xfrm>
          <a:prstGeom prst="rect">
            <a:avLst/>
          </a:prstGeom>
          <a:noFill/>
          <a:ln>
            <a:noFill/>
          </a:ln>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AS 101</a:t>
            </a:r>
          </a:p>
        </p:txBody>
      </p:sp>
      <p:sp>
        <p:nvSpPr>
          <p:cNvPr id="18" name="TextBox 120">
            <a:extLst>
              <a:ext uri="{FF2B5EF4-FFF2-40B4-BE49-F238E27FC236}">
                <a16:creationId xmlns:a16="http://schemas.microsoft.com/office/drawing/2014/main" xmlns="" id="{020D7A1D-EFAD-4C8C-B9DE-D0FAD269B77A}"/>
              </a:ext>
            </a:extLst>
          </p:cNvPr>
          <p:cNvSpPr txBox="1"/>
          <p:nvPr/>
        </p:nvSpPr>
        <p:spPr>
          <a:xfrm>
            <a:off x="2376497" y="4401718"/>
            <a:ext cx="413864" cy="307777"/>
          </a:xfrm>
          <a:prstGeom prst="rect">
            <a:avLst/>
          </a:prstGeom>
          <a:noFill/>
          <a:ln>
            <a:noFill/>
          </a:ln>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R1</a:t>
            </a:r>
          </a:p>
        </p:txBody>
      </p:sp>
      <p:cxnSp>
        <p:nvCxnSpPr>
          <p:cNvPr id="19" name="直接连接符 18"/>
          <p:cNvCxnSpPr>
            <a:endCxn id="14" idx="1"/>
          </p:cNvCxnSpPr>
          <p:nvPr/>
        </p:nvCxnSpPr>
        <p:spPr>
          <a:xfrm>
            <a:off x="2064586" y="4882743"/>
            <a:ext cx="24884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2064586" y="4686781"/>
            <a:ext cx="0" cy="3919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120">
            <a:extLst>
              <a:ext uri="{FF2B5EF4-FFF2-40B4-BE49-F238E27FC236}">
                <a16:creationId xmlns:a16="http://schemas.microsoft.com/office/drawing/2014/main" xmlns="" id="{31930744-3D36-4F81-8426-6F129C1A6804}"/>
              </a:ext>
            </a:extLst>
          </p:cNvPr>
          <p:cNvSpPr txBox="1"/>
          <p:nvPr/>
        </p:nvSpPr>
        <p:spPr>
          <a:xfrm>
            <a:off x="1160400" y="4648668"/>
            <a:ext cx="984700" cy="479524"/>
          </a:xfrm>
          <a:prstGeom prst="roundRect">
            <a:avLst>
              <a:gd name="adj" fmla="val 6721"/>
            </a:avLst>
          </a:prstGeom>
          <a:noFill/>
          <a:ln w="12700">
            <a:noFill/>
          </a:ln>
        </p:spPr>
        <p:txBody>
          <a:bodyPr wrap="square" rtlCol="0" anchor="ctr">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10.1.1.0/24</a:t>
            </a:r>
          </a:p>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10.1.2.0/24</a:t>
            </a:r>
          </a:p>
        </p:txBody>
      </p:sp>
      <p:sp>
        <p:nvSpPr>
          <p:cNvPr id="22" name="TextBox 120">
            <a:extLst>
              <a:ext uri="{FF2B5EF4-FFF2-40B4-BE49-F238E27FC236}">
                <a16:creationId xmlns:a16="http://schemas.microsoft.com/office/drawing/2014/main" xmlns="" id="{020D7A1D-EFAD-4C8C-B9DE-D0FAD269B77A}"/>
              </a:ext>
            </a:extLst>
          </p:cNvPr>
          <p:cNvSpPr txBox="1"/>
          <p:nvPr/>
        </p:nvSpPr>
        <p:spPr>
          <a:xfrm>
            <a:off x="4094878" y="4401718"/>
            <a:ext cx="413864" cy="307777"/>
          </a:xfrm>
          <a:prstGeom prst="rect">
            <a:avLst/>
          </a:prstGeom>
          <a:noFill/>
          <a:ln>
            <a:noFill/>
          </a:ln>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R2</a:t>
            </a:r>
          </a:p>
        </p:txBody>
      </p:sp>
      <p:cxnSp>
        <p:nvCxnSpPr>
          <p:cNvPr id="23" name="直接连接符 55"/>
          <p:cNvCxnSpPr/>
          <p:nvPr/>
        </p:nvCxnSpPr>
        <p:spPr bwMode="auto">
          <a:xfrm flipH="1">
            <a:off x="2946913" y="4977679"/>
            <a:ext cx="918225" cy="0"/>
          </a:xfrm>
          <a:prstGeom prst="line">
            <a:avLst/>
          </a:prstGeom>
          <a:solidFill>
            <a:schemeClr val="accent1"/>
          </a:solidFill>
          <a:ln w="38100" cap="flat" cmpd="sng" algn="ctr">
            <a:solidFill>
              <a:schemeClr val="tx1"/>
            </a:solidFill>
            <a:prstDash val="dash"/>
            <a:round/>
            <a:headEnd type="triangle" w="med" len="med"/>
            <a:tailEnd type="none" w="med" len="med"/>
          </a:ln>
          <a:effectLst/>
        </p:spPr>
      </p:cxnSp>
      <p:sp>
        <p:nvSpPr>
          <p:cNvPr id="24" name="Rectangular Callout 115"/>
          <p:cNvSpPr/>
          <p:nvPr/>
        </p:nvSpPr>
        <p:spPr>
          <a:xfrm>
            <a:off x="1213578" y="5703884"/>
            <a:ext cx="2691987" cy="586219"/>
          </a:xfrm>
          <a:prstGeom prst="roundRect">
            <a:avLst/>
          </a:prstGeom>
          <a:solidFill>
            <a:srgbClr val="FFFFCC"/>
          </a:solidFill>
          <a:ln w="19050">
            <a:solidFill>
              <a:srgbClr val="FFD17D"/>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200" dirty="0">
                <a:solidFill>
                  <a:schemeClr val="tx1"/>
                </a:solidFill>
                <a:latin typeface="Huawei Sans" panose="020C0503030203020204" pitchFamily="34" charset="0"/>
              </a:rPr>
              <a:t>10.1.1.0/24 with community 101:1</a:t>
            </a:r>
          </a:p>
          <a:p>
            <a:pPr fontAlgn="ctr"/>
            <a:r>
              <a:rPr lang="en-US" sz="1200" dirty="0">
                <a:solidFill>
                  <a:schemeClr val="tx1"/>
                </a:solidFill>
                <a:latin typeface="Huawei Sans" panose="020C0503030203020204" pitchFamily="34" charset="0"/>
              </a:rPr>
              <a:t>10.1.2.0/24 without the community attribute</a:t>
            </a:r>
          </a:p>
        </p:txBody>
      </p:sp>
      <p:sp>
        <p:nvSpPr>
          <p:cNvPr id="25" name="TextBox 120">
            <a:extLst>
              <a:ext uri="{FF2B5EF4-FFF2-40B4-BE49-F238E27FC236}">
                <a16:creationId xmlns:a16="http://schemas.microsoft.com/office/drawing/2014/main" xmlns="" id="{020D7A1D-EFAD-4C8C-B9DE-D0FAD269B77A}"/>
              </a:ext>
            </a:extLst>
          </p:cNvPr>
          <p:cNvSpPr txBox="1"/>
          <p:nvPr/>
        </p:nvSpPr>
        <p:spPr>
          <a:xfrm>
            <a:off x="3102305" y="4594882"/>
            <a:ext cx="676830" cy="307777"/>
          </a:xfrm>
          <a:prstGeom prst="rect">
            <a:avLst/>
          </a:prstGeom>
          <a:noFill/>
          <a:ln>
            <a:noFill/>
          </a:ln>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Route</a:t>
            </a:r>
          </a:p>
        </p:txBody>
      </p:sp>
      <p:cxnSp>
        <p:nvCxnSpPr>
          <p:cNvPr id="26" name="直接连接符 25"/>
          <p:cNvCxnSpPr>
            <a:stCxn id="16" idx="3"/>
            <a:endCxn id="27" idx="1"/>
          </p:cNvCxnSpPr>
          <p:nvPr/>
        </p:nvCxnSpPr>
        <p:spPr>
          <a:xfrm>
            <a:off x="4571393" y="4882743"/>
            <a:ext cx="11796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7" name="图片 2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751011" y="4661343"/>
            <a:ext cx="540000" cy="442800"/>
          </a:xfrm>
          <a:prstGeom prst="rect">
            <a:avLst/>
          </a:prstGeom>
        </p:spPr>
      </p:pic>
      <p:cxnSp>
        <p:nvCxnSpPr>
          <p:cNvPr id="30" name="直接连接符 55"/>
          <p:cNvCxnSpPr/>
          <p:nvPr/>
        </p:nvCxnSpPr>
        <p:spPr bwMode="auto">
          <a:xfrm flipH="1">
            <a:off x="4661819" y="4977679"/>
            <a:ext cx="918225" cy="0"/>
          </a:xfrm>
          <a:prstGeom prst="line">
            <a:avLst/>
          </a:prstGeom>
          <a:solidFill>
            <a:schemeClr val="accent1"/>
          </a:solidFill>
          <a:ln w="38100" cap="flat" cmpd="sng" algn="ctr">
            <a:solidFill>
              <a:schemeClr val="tx1"/>
            </a:solidFill>
            <a:prstDash val="dash"/>
            <a:round/>
            <a:headEnd type="triangle" w="med" len="med"/>
            <a:tailEnd type="none" w="med" len="med"/>
          </a:ln>
          <a:effectLst/>
        </p:spPr>
      </p:cxnSp>
      <p:cxnSp>
        <p:nvCxnSpPr>
          <p:cNvPr id="34" name="直接箭头连接符 33"/>
          <p:cNvCxnSpPr/>
          <p:nvPr/>
        </p:nvCxnSpPr>
        <p:spPr>
          <a:xfrm flipV="1">
            <a:off x="2774990" y="5032287"/>
            <a:ext cx="714237" cy="698243"/>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sp>
        <p:nvSpPr>
          <p:cNvPr id="36" name="TextBox 120">
            <a:extLst>
              <a:ext uri="{FF2B5EF4-FFF2-40B4-BE49-F238E27FC236}">
                <a16:creationId xmlns:a16="http://schemas.microsoft.com/office/drawing/2014/main" xmlns="" id="{020D7A1D-EFAD-4C8C-B9DE-D0FAD269B77A}"/>
              </a:ext>
            </a:extLst>
          </p:cNvPr>
          <p:cNvSpPr txBox="1"/>
          <p:nvPr/>
        </p:nvSpPr>
        <p:spPr>
          <a:xfrm>
            <a:off x="4795501" y="4594882"/>
            <a:ext cx="676830" cy="307777"/>
          </a:xfrm>
          <a:prstGeom prst="rect">
            <a:avLst/>
          </a:prstGeom>
          <a:noFill/>
          <a:ln>
            <a:noFill/>
          </a:ln>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Route</a:t>
            </a:r>
          </a:p>
        </p:txBody>
      </p:sp>
      <p:sp>
        <p:nvSpPr>
          <p:cNvPr id="37" name="文本占位符 3"/>
          <p:cNvSpPr txBox="1">
            <a:spLocks/>
          </p:cNvSpPr>
          <p:nvPr/>
        </p:nvSpPr>
        <p:spPr bwMode="auto">
          <a:xfrm>
            <a:off x="7779226" y="3802543"/>
            <a:ext cx="3142059" cy="679765"/>
          </a:xfrm>
          <a:prstGeom prst="rect">
            <a:avLst/>
          </a:prstGeom>
          <a:solidFill>
            <a:srgbClr val="FFFFCC"/>
          </a:solidFill>
          <a:ln w="9525">
            <a:solidFill>
              <a:srgbClr val="FFD17D"/>
            </a:solidFill>
            <a:miter lim="800000"/>
            <a:headEnd/>
            <a:tailEnd/>
          </a:ln>
        </p:spPr>
        <p:txBody>
          <a:bodyPr vert="horz" wrap="square" lIns="108000" tIns="40071" rIns="108000" bIns="40071" numCol="1" anchor="ctr"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l" fontAlgn="ctr">
              <a:lnSpc>
                <a:spcPct val="100000"/>
              </a:lnSpc>
              <a:buNone/>
            </a:pPr>
            <a:r>
              <a:rPr lang="en-US" sz="1400" b="1" dirty="0">
                <a:latin typeface="Huawei Sans" panose="020C0503030203020204" pitchFamily="34" charset="0"/>
              </a:rPr>
              <a:t>Set a community filter to deny the routes whose community value is 101:1.</a:t>
            </a:r>
          </a:p>
        </p:txBody>
      </p:sp>
      <p:sp>
        <p:nvSpPr>
          <p:cNvPr id="38" name="椭圆 37"/>
          <p:cNvSpPr/>
          <p:nvPr/>
        </p:nvSpPr>
        <p:spPr>
          <a:xfrm>
            <a:off x="4530047" y="4812314"/>
            <a:ext cx="150125" cy="152230"/>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39" name="任意多边形 38"/>
          <p:cNvSpPr/>
          <p:nvPr/>
        </p:nvSpPr>
        <p:spPr>
          <a:xfrm>
            <a:off x="4599298" y="3951915"/>
            <a:ext cx="3179928" cy="887105"/>
          </a:xfrm>
          <a:custGeom>
            <a:avLst/>
            <a:gdLst>
              <a:gd name="connsiteX0" fmla="*/ 0 w 3179928"/>
              <a:gd name="connsiteY0" fmla="*/ 887105 h 887105"/>
              <a:gd name="connsiteX1" fmla="*/ 464024 w 3179928"/>
              <a:gd name="connsiteY1" fmla="*/ 0 h 887105"/>
              <a:gd name="connsiteX2" fmla="*/ 3179928 w 3179928"/>
              <a:gd name="connsiteY2" fmla="*/ 0 h 887105"/>
            </a:gdLst>
            <a:ahLst/>
            <a:cxnLst>
              <a:cxn ang="0">
                <a:pos x="connsiteX0" y="connsiteY0"/>
              </a:cxn>
              <a:cxn ang="0">
                <a:pos x="connsiteX1" y="connsiteY1"/>
              </a:cxn>
              <a:cxn ang="0">
                <a:pos x="connsiteX2" y="connsiteY2"/>
              </a:cxn>
            </a:cxnLst>
            <a:rect l="l" t="t" r="r" b="b"/>
            <a:pathLst>
              <a:path w="3179928" h="887105">
                <a:moveTo>
                  <a:pt x="0" y="887105"/>
                </a:moveTo>
                <a:lnTo>
                  <a:pt x="464024" y="0"/>
                </a:lnTo>
                <a:lnTo>
                  <a:pt x="3179928" y="0"/>
                </a:lnTo>
              </a:path>
            </a:pathLst>
          </a:custGeom>
          <a:noFill/>
          <a:ln w="19050">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47" name="Rectangular Callout 115"/>
          <p:cNvSpPr/>
          <p:nvPr/>
        </p:nvSpPr>
        <p:spPr>
          <a:xfrm>
            <a:off x="4113777" y="5703884"/>
            <a:ext cx="1222432" cy="586219"/>
          </a:xfrm>
          <a:prstGeom prst="roundRect">
            <a:avLst/>
          </a:prstGeom>
          <a:solidFill>
            <a:srgbClr val="FFFFCC"/>
          </a:solidFill>
          <a:ln w="19050">
            <a:solidFill>
              <a:srgbClr val="FFD17D"/>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200">
                <a:solidFill>
                  <a:schemeClr val="tx1"/>
                </a:solidFill>
                <a:latin typeface="Huawei Sans" panose="020C0503030203020204" pitchFamily="34" charset="0"/>
              </a:rPr>
              <a:t>10.1.2.0/24</a:t>
            </a:r>
          </a:p>
        </p:txBody>
      </p:sp>
      <p:cxnSp>
        <p:nvCxnSpPr>
          <p:cNvPr id="52" name="直接箭头连接符 51"/>
          <p:cNvCxnSpPr/>
          <p:nvPr/>
        </p:nvCxnSpPr>
        <p:spPr>
          <a:xfrm flipV="1">
            <a:off x="4571393" y="5032288"/>
            <a:ext cx="651586" cy="698242"/>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sp>
        <p:nvSpPr>
          <p:cNvPr id="53" name="Rectangular Callout 115"/>
          <p:cNvSpPr/>
          <p:nvPr/>
        </p:nvSpPr>
        <p:spPr>
          <a:xfrm>
            <a:off x="5568034" y="5703884"/>
            <a:ext cx="2058049" cy="586219"/>
          </a:xfrm>
          <a:prstGeom prst="roundRect">
            <a:avLst/>
          </a:prstGeom>
          <a:solidFill>
            <a:srgbClr val="FFFFCC"/>
          </a:solidFill>
          <a:ln w="19050">
            <a:solidFill>
              <a:srgbClr val="FFD17D"/>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200" dirty="0">
                <a:solidFill>
                  <a:srgbClr val="EC7061"/>
                </a:solidFill>
                <a:latin typeface="Huawei Sans" panose="020C0503030203020204" pitchFamily="34" charset="0"/>
              </a:rPr>
              <a:t>The route 10.1.1.0/24 with community 101:1 is filtered out.</a:t>
            </a:r>
          </a:p>
        </p:txBody>
      </p:sp>
      <p:sp>
        <p:nvSpPr>
          <p:cNvPr id="31" name="TextBox 120">
            <a:extLst>
              <a:ext uri="{FF2B5EF4-FFF2-40B4-BE49-F238E27FC236}">
                <a16:creationId xmlns:a16="http://schemas.microsoft.com/office/drawing/2014/main" xmlns="" id="{020D7A1D-EFAD-4C8C-B9DE-D0FAD269B77A}"/>
              </a:ext>
            </a:extLst>
          </p:cNvPr>
          <p:cNvSpPr txBox="1"/>
          <p:nvPr/>
        </p:nvSpPr>
        <p:spPr>
          <a:xfrm>
            <a:off x="5825105" y="4401718"/>
            <a:ext cx="413864" cy="307777"/>
          </a:xfrm>
          <a:prstGeom prst="rect">
            <a:avLst/>
          </a:prstGeom>
          <a:noFill/>
          <a:ln>
            <a:noFill/>
          </a:ln>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35" name="五边形 34"/>
          <p:cNvSpPr/>
          <p:nvPr/>
        </p:nvSpPr>
        <p:spPr bwMode="auto">
          <a:xfrm>
            <a:off x="8622466" y="124239"/>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40" name="燕尾形 39"/>
          <p:cNvSpPr/>
          <p:nvPr/>
        </p:nvSpPr>
        <p:spPr bwMode="auto">
          <a:xfrm>
            <a:off x="9317038" y="124239"/>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AS_Path Filter</a:t>
            </a:r>
          </a:p>
        </p:txBody>
      </p:sp>
      <p:sp>
        <p:nvSpPr>
          <p:cNvPr id="41" name="燕尾形 40"/>
          <p:cNvSpPr/>
          <p:nvPr/>
        </p:nvSpPr>
        <p:spPr bwMode="auto">
          <a:xfrm>
            <a:off x="10490409" y="124239"/>
            <a:ext cx="1548000"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Community Filter</a:t>
            </a:r>
          </a:p>
        </p:txBody>
      </p:sp>
    </p:spTree>
    <p:extLst>
      <p:ext uri="{BB962C8B-B14F-4D97-AF65-F5344CB8AC3E}">
        <p14:creationId xmlns:p14="http://schemas.microsoft.com/office/powerpoint/2010/main" val="345043277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68317" y="1233488"/>
            <a:ext cx="11276183" cy="547154"/>
          </a:xfrm>
        </p:spPr>
        <p:txBody>
          <a:bodyPr wrap="square">
            <a:noAutofit/>
          </a:bodyPr>
          <a:lstStyle/>
          <a:p>
            <a:pPr fontAlgn="ctr"/>
            <a:r>
              <a:rPr lang="en-US" sz="1800" dirty="0">
                <a:latin typeface="Huawei Sans" panose="020C0503030203020204" pitchFamily="34" charset="0"/>
              </a:rPr>
              <a:t>Well-known community attributes</a:t>
            </a:r>
          </a:p>
        </p:txBody>
      </p:sp>
      <p:sp>
        <p:nvSpPr>
          <p:cNvPr id="2" name="标题 1"/>
          <p:cNvSpPr>
            <a:spLocks noGrp="1"/>
          </p:cNvSpPr>
          <p:nvPr>
            <p:ph type="title"/>
          </p:nvPr>
        </p:nvSpPr>
        <p:spPr>
          <a:xfrm>
            <a:off x="1594177" y="410400"/>
            <a:ext cx="9827761" cy="640800"/>
          </a:xfrm>
        </p:spPr>
        <p:txBody>
          <a:bodyPr wrap="square">
            <a:noAutofit/>
          </a:bodyPr>
          <a:lstStyle/>
          <a:p>
            <a:pPr fontAlgn="ctr"/>
            <a:r>
              <a:rPr lang="en-US">
                <a:latin typeface="Huawei Sans" panose="020C0503030203020204" pitchFamily="34" charset="0"/>
              </a:rPr>
              <a:t>Community Attributes</a:t>
            </a:r>
          </a:p>
        </p:txBody>
      </p:sp>
      <p:graphicFrame>
        <p:nvGraphicFramePr>
          <p:cNvPr id="4" name="Table 3"/>
          <p:cNvGraphicFramePr>
            <a:graphicFrameLocks noGrp="1"/>
          </p:cNvGraphicFramePr>
          <p:nvPr>
            <p:extLst>
              <p:ext uri="{D42A27DB-BD31-4B8C-83A1-F6EECF244321}">
                <p14:modId xmlns:p14="http://schemas.microsoft.com/office/powerpoint/2010/main" val="3716730055"/>
              </p:ext>
            </p:extLst>
          </p:nvPr>
        </p:nvGraphicFramePr>
        <p:xfrm>
          <a:off x="828750" y="1780642"/>
          <a:ext cx="10826221" cy="3048000"/>
        </p:xfrm>
        <a:graphic>
          <a:graphicData uri="http://schemas.openxmlformats.org/drawingml/2006/table">
            <a:tbl>
              <a:tblPr firstRow="1" bandRow="1">
                <a:tableStyleId>{5940675A-B579-460E-94D1-54222C63F5DA}</a:tableStyleId>
              </a:tblPr>
              <a:tblGrid>
                <a:gridCol w="2234446"/>
                <a:gridCol w="2424521"/>
                <a:gridCol w="6167254"/>
              </a:tblGrid>
              <a:tr h="262434">
                <a:tc>
                  <a:txBody>
                    <a:bodyPr/>
                    <a:lstStyle/>
                    <a:p>
                      <a:pPr algn="ctr" fontAlgn="ctr"/>
                      <a:r>
                        <a:rPr lang="en-US" sz="1600" b="1" dirty="0">
                          <a:solidFill>
                            <a:schemeClr val="bg1"/>
                          </a:solidFill>
                          <a:latin typeface="Huawei Sans" panose="020C0503030203020204" pitchFamily="34" charset="0"/>
                          <a:ea typeface="+mn-ea"/>
                          <a:sym typeface="Huawei Sans" panose="020C0503030203020204" pitchFamily="34" charset="0"/>
                        </a:rPr>
                        <a:t>Name</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ctr" fontAlgn="ctr"/>
                      <a:r>
                        <a:rPr lang="en-US" sz="1600" b="1" dirty="0">
                          <a:solidFill>
                            <a:schemeClr val="bg1"/>
                          </a:solidFill>
                          <a:latin typeface="Huawei Sans" panose="020C0503030203020204" pitchFamily="34" charset="0"/>
                          <a:ea typeface="+mn-ea"/>
                          <a:sym typeface="Huawei Sans" panose="020C0503030203020204" pitchFamily="34" charset="0"/>
                        </a:rPr>
                        <a:t>Number</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ctr" fontAlgn="ctr"/>
                      <a:r>
                        <a:rPr lang="en-US" sz="1600" b="1">
                          <a:solidFill>
                            <a:schemeClr val="bg1"/>
                          </a:solidFill>
                          <a:latin typeface="Huawei Sans" panose="020C0503030203020204" pitchFamily="34" charset="0"/>
                          <a:ea typeface="+mn-ea"/>
                          <a:sym typeface="Huawei Sans" panose="020C0503030203020204" pitchFamily="34" charset="0"/>
                        </a:rPr>
                        <a:t>Description</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r>
              <a:tr h="485700">
                <a:tc>
                  <a:txBody>
                    <a:bodyPr/>
                    <a:lstStyle/>
                    <a:p>
                      <a:pPr algn="ctr" fontAlgn="ctr"/>
                      <a:r>
                        <a:rPr lang="en-US" sz="1400" b="0" i="0">
                          <a:solidFill>
                            <a:schemeClr val="tx1"/>
                          </a:solidFill>
                          <a:latin typeface="Huawei Sans" panose="020C0503030203020204" pitchFamily="34" charset="0"/>
                          <a:ea typeface="+mn-ea"/>
                          <a:cs typeface="+mn-cs"/>
                        </a:rPr>
                        <a:t>Internet</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fontAlgn="ctr"/>
                      <a:r>
                        <a:rPr lang="en-US" sz="1200">
                          <a:latin typeface="Huawei Sans" panose="020C0503030203020204" pitchFamily="34" charset="0"/>
                          <a:ea typeface="+mn-ea"/>
                        </a:rPr>
                        <a:t>0 (0x00000000)</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marL="0" marR="0" lvl="1" indent="0" algn="l" defTabSz="914400" rtl="0" eaLnBrk="1" fontAlgn="ctr" latinLnBrk="0" hangingPunct="1">
                        <a:lnSpc>
                          <a:spcPct val="100000"/>
                        </a:lnSpc>
                        <a:spcBef>
                          <a:spcPts val="0"/>
                        </a:spcBef>
                        <a:spcAft>
                          <a:spcPts val="0"/>
                        </a:spcAft>
                        <a:buClrTx/>
                        <a:buSzTx/>
                        <a:buFontTx/>
                        <a:buNone/>
                        <a:tabLst/>
                        <a:defRPr/>
                      </a:pPr>
                      <a:r>
                        <a:rPr lang="en-US" sz="1400" b="0" i="0">
                          <a:solidFill>
                            <a:schemeClr val="tx1"/>
                          </a:solidFill>
                          <a:latin typeface="Huawei Sans" panose="020C0503030203020204" pitchFamily="34" charset="0"/>
                          <a:ea typeface="+mn-ea"/>
                          <a:cs typeface="+mn-cs"/>
                        </a:rPr>
                        <a:t>After a device receives a route with this attribute, the device can advertise this route to any BGP peer. By default, all routes belong to the Internet community.</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r>
              <a:tr h="344037">
                <a:tc>
                  <a:txBody>
                    <a:bodyPr/>
                    <a:lstStyle/>
                    <a:p>
                      <a:pPr algn="ctr" fontAlgn="ctr"/>
                      <a:r>
                        <a:rPr lang="en-US" sz="1400" b="0" i="0">
                          <a:solidFill>
                            <a:schemeClr val="tx1"/>
                          </a:solidFill>
                          <a:latin typeface="Huawei Sans" panose="020C0503030203020204" pitchFamily="34" charset="0"/>
                          <a:ea typeface="+mn-ea"/>
                          <a:cs typeface="+mn-cs"/>
                        </a:rPr>
                        <a:t>No_Advertise</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fontAlgn="ctr"/>
                      <a:r>
                        <a:rPr lang="en-US" sz="1200" b="0" i="0">
                          <a:solidFill>
                            <a:schemeClr val="tx1"/>
                          </a:solidFill>
                          <a:latin typeface="Huawei Sans" panose="020C0503030203020204" pitchFamily="34" charset="0"/>
                          <a:ea typeface="+mn-ea"/>
                          <a:cs typeface="+mn-cs"/>
                        </a:rPr>
                        <a:t>4294967042 (0xFFFFFF02)</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marL="0" marR="0" lvl="1" indent="0" algn="l" defTabSz="914400" rtl="0" eaLnBrk="1" fontAlgn="ctr" latinLnBrk="0" hangingPunct="1">
                        <a:lnSpc>
                          <a:spcPct val="100000"/>
                        </a:lnSpc>
                        <a:spcBef>
                          <a:spcPts val="0"/>
                        </a:spcBef>
                        <a:spcAft>
                          <a:spcPts val="0"/>
                        </a:spcAft>
                        <a:buClrTx/>
                        <a:buSzTx/>
                        <a:buFontTx/>
                        <a:buNone/>
                        <a:tabLst/>
                        <a:defRPr/>
                      </a:pPr>
                      <a:r>
                        <a:rPr lang="en-US" sz="1400" b="0" i="0">
                          <a:solidFill>
                            <a:schemeClr val="tx1"/>
                          </a:solidFill>
                          <a:latin typeface="Huawei Sans" panose="020C0503030203020204" pitchFamily="34" charset="0"/>
                          <a:ea typeface="+mn-ea"/>
                          <a:cs typeface="+mn-cs"/>
                        </a:rPr>
                        <a:t>After a device receives a route with this attribute, the device does not advertise this route to any BGP peer.</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r>
              <a:tr h="344037">
                <a:tc>
                  <a:txBody>
                    <a:bodyPr/>
                    <a:lstStyle/>
                    <a:p>
                      <a:pPr algn="ctr" fontAlgn="ctr"/>
                      <a:r>
                        <a:rPr lang="en-US" sz="1400" b="0" i="0">
                          <a:solidFill>
                            <a:schemeClr val="tx1"/>
                          </a:solidFill>
                          <a:latin typeface="Huawei Sans" panose="020C0503030203020204" pitchFamily="34" charset="0"/>
                          <a:ea typeface="+mn-ea"/>
                          <a:cs typeface="+mn-cs"/>
                        </a:rPr>
                        <a:t>No_Export</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fontAlgn="ctr"/>
                      <a:r>
                        <a:rPr lang="en-US" sz="1200" b="0" i="0">
                          <a:solidFill>
                            <a:schemeClr val="tx1"/>
                          </a:solidFill>
                          <a:latin typeface="Huawei Sans" panose="020C0503030203020204" pitchFamily="34" charset="0"/>
                          <a:ea typeface="+mn-ea"/>
                          <a:cs typeface="+mn-cs"/>
                        </a:rPr>
                        <a:t>4294967041 (0xFFFFFF01)</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marL="0" marR="0" lvl="1" indent="0" algn="l" defTabSz="914400" rtl="0" eaLnBrk="1" fontAlgn="ctr" latinLnBrk="0" hangingPunct="1">
                        <a:lnSpc>
                          <a:spcPct val="100000"/>
                        </a:lnSpc>
                        <a:spcBef>
                          <a:spcPts val="0"/>
                        </a:spcBef>
                        <a:spcAft>
                          <a:spcPts val="0"/>
                        </a:spcAft>
                        <a:buClrTx/>
                        <a:buSzTx/>
                        <a:buFontTx/>
                        <a:buNone/>
                        <a:tabLst/>
                        <a:defRPr/>
                      </a:pPr>
                      <a:r>
                        <a:rPr lang="en-US" sz="1400" b="0" i="0">
                          <a:solidFill>
                            <a:schemeClr val="tx1"/>
                          </a:solidFill>
                          <a:latin typeface="Huawei Sans" panose="020C0503030203020204" pitchFamily="34" charset="0"/>
                          <a:ea typeface="+mn-ea"/>
                          <a:cs typeface="+mn-cs"/>
                        </a:rPr>
                        <a:t>After a device receives a route with this attribute, the device does not advertise this route outside the local AS.</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r>
              <a:tr h="627362">
                <a:tc>
                  <a:txBody>
                    <a:bodyPr/>
                    <a:lstStyle/>
                    <a:p>
                      <a:pPr algn="ctr" fontAlgn="ctr"/>
                      <a:r>
                        <a:rPr lang="en-US" sz="1400" b="0" i="0">
                          <a:solidFill>
                            <a:schemeClr val="tx1"/>
                          </a:solidFill>
                          <a:latin typeface="Huawei Sans" panose="020C0503030203020204" pitchFamily="34" charset="0"/>
                          <a:ea typeface="+mn-ea"/>
                          <a:cs typeface="+mn-cs"/>
                        </a:rPr>
                        <a:t>No_Export_Subconfed</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fontAlgn="ctr"/>
                      <a:r>
                        <a:rPr lang="en-US" sz="1200" b="0" i="0">
                          <a:solidFill>
                            <a:schemeClr val="tx1"/>
                          </a:solidFill>
                          <a:latin typeface="Huawei Sans" panose="020C0503030203020204" pitchFamily="34" charset="0"/>
                          <a:ea typeface="+mn-ea"/>
                          <a:cs typeface="+mn-cs"/>
                        </a:rPr>
                        <a:t>4294967043 (0xFFFFFF03)</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marL="0" marR="0" lvl="1" indent="0" algn="l" defTabSz="914400" rtl="0" eaLnBrk="1" fontAlgn="ctr" latinLnBrk="0" hangingPunct="1">
                        <a:lnSpc>
                          <a:spcPct val="100000"/>
                        </a:lnSpc>
                        <a:spcBef>
                          <a:spcPts val="0"/>
                        </a:spcBef>
                        <a:spcAft>
                          <a:spcPts val="0"/>
                        </a:spcAft>
                        <a:buClrTx/>
                        <a:buSzTx/>
                        <a:buFontTx/>
                        <a:buNone/>
                        <a:tabLst/>
                        <a:defRPr/>
                      </a:pPr>
                      <a:r>
                        <a:rPr lang="en-US" sz="1400" b="0" i="0" dirty="0">
                          <a:solidFill>
                            <a:schemeClr val="tx1"/>
                          </a:solidFill>
                          <a:latin typeface="Huawei Sans" panose="020C0503030203020204" pitchFamily="34" charset="0"/>
                          <a:ea typeface="+mn-ea"/>
                          <a:cs typeface="+mn-cs"/>
                        </a:rPr>
                        <a:t>After a device receives a route with this attribute, the device does not advertise this route outside the local AS. If a confederation is used, the device does not advertise this route to the other sub-ASs in the confederation.</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r>
            </a:tbl>
          </a:graphicData>
        </a:graphic>
      </p:graphicFrame>
      <p:sp>
        <p:nvSpPr>
          <p:cNvPr id="5" name="文本占位符 2"/>
          <p:cNvSpPr txBox="1">
            <a:spLocks/>
          </p:cNvSpPr>
          <p:nvPr/>
        </p:nvSpPr>
        <p:spPr bwMode="auto">
          <a:xfrm>
            <a:off x="468317" y="4814599"/>
            <a:ext cx="11276183" cy="155613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lnSpc>
                <a:spcPct val="130000"/>
              </a:lnSpc>
            </a:pPr>
            <a:r>
              <a:rPr lang="en-US" sz="1800" dirty="0">
                <a:latin typeface="Huawei Sans" panose="020C0503030203020204" pitchFamily="34" charset="0"/>
              </a:rPr>
              <a:t>Community attribute format:</a:t>
            </a:r>
          </a:p>
          <a:p>
            <a:pPr lvl="1" fontAlgn="ctr">
              <a:lnSpc>
                <a:spcPct val="130000"/>
              </a:lnSpc>
            </a:pPr>
            <a:r>
              <a:rPr lang="en-US" sz="1600" dirty="0">
                <a:latin typeface="Huawei Sans" panose="020C0503030203020204" pitchFamily="34" charset="0"/>
              </a:rPr>
              <a:t>The length of a community attribute is 32 bits, which can be presented in either of the following formats:</a:t>
            </a:r>
          </a:p>
          <a:p>
            <a:pPr lvl="2" fontAlgn="ctr">
              <a:lnSpc>
                <a:spcPct val="130000"/>
              </a:lnSpc>
            </a:pPr>
            <a:r>
              <a:rPr lang="en-US" sz="1400" dirty="0">
                <a:latin typeface="Huawei Sans" panose="020C0503030203020204" pitchFamily="34" charset="0"/>
              </a:rPr>
              <a:t>Decimal integer</a:t>
            </a:r>
          </a:p>
          <a:p>
            <a:pPr lvl="2" fontAlgn="ctr">
              <a:lnSpc>
                <a:spcPct val="130000"/>
              </a:lnSpc>
            </a:pPr>
            <a:r>
              <a:rPr lang="en-US" sz="1400" dirty="0">
                <a:latin typeface="Huawei Sans" panose="020C0503030203020204" pitchFamily="34" charset="0"/>
              </a:rPr>
              <a:t>In the </a:t>
            </a:r>
            <a:r>
              <a:rPr lang="en-US" sz="1400" i="1" dirty="0">
                <a:latin typeface="Huawei Sans" panose="020C0503030203020204" pitchFamily="34" charset="0"/>
              </a:rPr>
              <a:t>AA</a:t>
            </a:r>
            <a:r>
              <a:rPr lang="en-US" sz="1400" dirty="0">
                <a:latin typeface="Huawei Sans" panose="020C0503030203020204" pitchFamily="34" charset="0"/>
              </a:rPr>
              <a:t>:</a:t>
            </a:r>
            <a:r>
              <a:rPr lang="en-US" sz="1400" i="1" dirty="0">
                <a:latin typeface="Huawei Sans" panose="020C0503030203020204" pitchFamily="34" charset="0"/>
              </a:rPr>
              <a:t>NN</a:t>
            </a:r>
            <a:r>
              <a:rPr lang="en-US" sz="1400" dirty="0">
                <a:latin typeface="Huawei Sans" panose="020C0503030203020204" pitchFamily="34" charset="0"/>
              </a:rPr>
              <a:t> format, </a:t>
            </a:r>
            <a:r>
              <a:rPr lang="en-US" sz="1400" i="1" dirty="0">
                <a:latin typeface="Huawei Sans" panose="020C0503030203020204" pitchFamily="34" charset="0"/>
              </a:rPr>
              <a:t>AA</a:t>
            </a:r>
            <a:r>
              <a:rPr lang="en-US" sz="1400" dirty="0">
                <a:latin typeface="Huawei Sans" panose="020C0503030203020204" pitchFamily="34" charset="0"/>
              </a:rPr>
              <a:t> indicates an AS number, and </a:t>
            </a:r>
            <a:r>
              <a:rPr lang="en-US" sz="1400" i="1" dirty="0">
                <a:latin typeface="Huawei Sans" panose="020C0503030203020204" pitchFamily="34" charset="0"/>
              </a:rPr>
              <a:t>NN</a:t>
            </a:r>
            <a:r>
              <a:rPr lang="en-US" sz="1400" dirty="0">
                <a:latin typeface="Huawei Sans" panose="020C0503030203020204" pitchFamily="34" charset="0"/>
              </a:rPr>
              <a:t> is a user-defined number</a:t>
            </a:r>
            <a:r>
              <a:rPr lang="en-US" sz="1400" dirty="0" smtClean="0">
                <a:latin typeface="Huawei Sans" panose="020C0503030203020204" pitchFamily="34" charset="0"/>
              </a:rPr>
              <a:t>.</a:t>
            </a:r>
            <a:endParaRPr lang="en-US" sz="1400" dirty="0">
              <a:latin typeface="Huawei Sans" panose="020C0503030203020204" pitchFamily="34" charset="0"/>
            </a:endParaRPr>
          </a:p>
        </p:txBody>
      </p:sp>
      <p:sp>
        <p:nvSpPr>
          <p:cNvPr id="6" name="五边形 5"/>
          <p:cNvSpPr/>
          <p:nvPr/>
        </p:nvSpPr>
        <p:spPr bwMode="auto">
          <a:xfrm>
            <a:off x="8622466" y="124239"/>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7" name="燕尾形 6"/>
          <p:cNvSpPr/>
          <p:nvPr/>
        </p:nvSpPr>
        <p:spPr bwMode="auto">
          <a:xfrm>
            <a:off x="9317038" y="124239"/>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AS_Path Filter</a:t>
            </a:r>
          </a:p>
        </p:txBody>
      </p:sp>
      <p:sp>
        <p:nvSpPr>
          <p:cNvPr id="8" name="燕尾形 7"/>
          <p:cNvSpPr/>
          <p:nvPr/>
        </p:nvSpPr>
        <p:spPr bwMode="auto">
          <a:xfrm>
            <a:off x="10490409" y="124239"/>
            <a:ext cx="1548000"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Community Filter</a:t>
            </a:r>
          </a:p>
        </p:txBody>
      </p:sp>
    </p:spTree>
    <p:extLst>
      <p:ext uri="{BB962C8B-B14F-4D97-AF65-F5344CB8AC3E}">
        <p14:creationId xmlns:p14="http://schemas.microsoft.com/office/powerpoint/2010/main" val="34531514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177" y="410400"/>
            <a:ext cx="9827761" cy="640800"/>
          </a:xfrm>
        </p:spPr>
        <p:txBody>
          <a:bodyPr wrap="square">
            <a:noAutofit/>
          </a:bodyPr>
          <a:lstStyle/>
          <a:p>
            <a:pPr fontAlgn="ctr"/>
            <a:r>
              <a:rPr lang="en-US">
                <a:latin typeface="Huawei Sans" panose="020C0503030203020204" pitchFamily="34" charset="0"/>
              </a:rPr>
              <a:t>Basic Community Configuration Commands</a:t>
            </a:r>
          </a:p>
        </p:txBody>
      </p:sp>
      <p:sp>
        <p:nvSpPr>
          <p:cNvPr id="4" name="矩形 3"/>
          <p:cNvSpPr/>
          <p:nvPr/>
        </p:nvSpPr>
        <p:spPr>
          <a:xfrm>
            <a:off x="1031917" y="1797459"/>
            <a:ext cx="10608699" cy="584775"/>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cs typeface="Courier New" panose="02070309020205020404" pitchFamily="49" charset="0"/>
              </a:rPr>
              <a:t>[Huawei-route-policy] </a:t>
            </a:r>
            <a:r>
              <a:rPr lang="en-US" sz="1600" b="1">
                <a:latin typeface="Huawei Sans" panose="020C0503030203020204" pitchFamily="34" charset="0"/>
              </a:rPr>
              <a:t>apply community</a:t>
            </a:r>
            <a:r>
              <a:rPr lang="en-US" sz="1600">
                <a:latin typeface="Huawei Sans" panose="020C0503030203020204" pitchFamily="34" charset="0"/>
              </a:rPr>
              <a:t> { </a:t>
            </a:r>
            <a:r>
              <a:rPr lang="en-US" sz="1600" i="1">
                <a:latin typeface="Huawei Sans" panose="020C0503030203020204" pitchFamily="34" charset="0"/>
              </a:rPr>
              <a:t>community-number</a:t>
            </a:r>
            <a:r>
              <a:rPr lang="en-US" sz="1600">
                <a:latin typeface="Huawei Sans" panose="020C0503030203020204" pitchFamily="34" charset="0"/>
              </a:rPr>
              <a:t> | </a:t>
            </a:r>
            <a:r>
              <a:rPr lang="en-US" sz="1600" i="1">
                <a:latin typeface="Huawei Sans" panose="020C0503030203020204" pitchFamily="34" charset="0"/>
              </a:rPr>
              <a:t>aa:nn</a:t>
            </a:r>
            <a:r>
              <a:rPr lang="en-US" sz="1600">
                <a:latin typeface="Huawei Sans" panose="020C0503030203020204" pitchFamily="34" charset="0"/>
              </a:rPr>
              <a:t> | </a:t>
            </a:r>
            <a:r>
              <a:rPr lang="en-US" sz="1600" b="1">
                <a:latin typeface="Huawei Sans" panose="020C0503030203020204" pitchFamily="34" charset="0"/>
              </a:rPr>
              <a:t>internet</a:t>
            </a:r>
            <a:r>
              <a:rPr lang="en-US" sz="1600">
                <a:latin typeface="Huawei Sans" panose="020C0503030203020204" pitchFamily="34" charset="0"/>
              </a:rPr>
              <a:t> | </a:t>
            </a:r>
            <a:r>
              <a:rPr lang="en-US" sz="1600" b="1">
                <a:latin typeface="Huawei Sans" panose="020C0503030203020204" pitchFamily="34" charset="0"/>
              </a:rPr>
              <a:t>no-advertise</a:t>
            </a:r>
            <a:r>
              <a:rPr lang="en-US" sz="1600">
                <a:latin typeface="Huawei Sans" panose="020C0503030203020204" pitchFamily="34" charset="0"/>
              </a:rPr>
              <a:t> | </a:t>
            </a:r>
            <a:r>
              <a:rPr lang="en-US" sz="1600" b="1">
                <a:latin typeface="Huawei Sans" panose="020C0503030203020204" pitchFamily="34" charset="0"/>
              </a:rPr>
              <a:t>no-export</a:t>
            </a:r>
            <a:r>
              <a:rPr lang="en-US" sz="1600">
                <a:latin typeface="Huawei Sans" panose="020C0503030203020204" pitchFamily="34" charset="0"/>
              </a:rPr>
              <a:t> | </a:t>
            </a:r>
            <a:r>
              <a:rPr lang="en-US" sz="1600" b="1">
                <a:latin typeface="Huawei Sans" panose="020C0503030203020204" pitchFamily="34" charset="0"/>
              </a:rPr>
              <a:t>no-export-subconfed</a:t>
            </a:r>
            <a:r>
              <a:rPr lang="en-US" sz="1600">
                <a:latin typeface="Huawei Sans" panose="020C0503030203020204" pitchFamily="34" charset="0"/>
              </a:rPr>
              <a:t> } [ </a:t>
            </a:r>
            <a:r>
              <a:rPr lang="en-US" sz="1600" b="1">
                <a:latin typeface="Huawei Sans" panose="020C0503030203020204" pitchFamily="34" charset="0"/>
              </a:rPr>
              <a:t>additive</a:t>
            </a:r>
            <a:r>
              <a:rPr lang="en-US" sz="1600">
                <a:latin typeface="Huawei Sans" panose="020C0503030203020204" pitchFamily="34" charset="0"/>
              </a:rPr>
              <a:t> ]</a:t>
            </a:r>
          </a:p>
        </p:txBody>
      </p:sp>
      <p:sp>
        <p:nvSpPr>
          <p:cNvPr id="5" name="矩形 4"/>
          <p:cNvSpPr/>
          <p:nvPr/>
        </p:nvSpPr>
        <p:spPr>
          <a:xfrm>
            <a:off x="551384" y="1365312"/>
            <a:ext cx="11089232" cy="338554"/>
          </a:xfrm>
          <a:prstGeom prst="rect">
            <a:avLst/>
          </a:prstGeom>
        </p:spPr>
        <p:txBody>
          <a:bodyPr wrap="square">
            <a:noAutofit/>
          </a:bodyPr>
          <a:lstStyle/>
          <a:p>
            <a:pPr marL="342900" indent="-342900" fontAlgn="ctr">
              <a:buFont typeface="+mj-lt"/>
              <a:buAutoNum type="arabicPeriod"/>
            </a:pPr>
            <a:r>
              <a:rPr lang="en-US" sz="1600">
                <a:latin typeface="Huawei Sans" panose="020C0503030203020204" pitchFamily="34" charset="0"/>
                <a:cs typeface="Courier New" panose="02070309020205020404" pitchFamily="49" charset="0"/>
              </a:rPr>
              <a:t>Set a community value or multiple community values for the matched routes in a route-policy.</a:t>
            </a:r>
          </a:p>
        </p:txBody>
      </p:sp>
      <p:sp>
        <p:nvSpPr>
          <p:cNvPr id="15" name="五边形 14"/>
          <p:cNvSpPr/>
          <p:nvPr/>
        </p:nvSpPr>
        <p:spPr bwMode="auto">
          <a:xfrm>
            <a:off x="8622466" y="124239"/>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18" name="燕尾形 17"/>
          <p:cNvSpPr/>
          <p:nvPr/>
        </p:nvSpPr>
        <p:spPr bwMode="auto">
          <a:xfrm>
            <a:off x="9317038" y="124239"/>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AS_Path Filter</a:t>
            </a:r>
          </a:p>
        </p:txBody>
      </p:sp>
      <p:sp>
        <p:nvSpPr>
          <p:cNvPr id="19" name="燕尾形 18"/>
          <p:cNvSpPr/>
          <p:nvPr/>
        </p:nvSpPr>
        <p:spPr bwMode="auto">
          <a:xfrm>
            <a:off x="10490409" y="124239"/>
            <a:ext cx="1548000"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Community Filter</a:t>
            </a:r>
          </a:p>
        </p:txBody>
      </p:sp>
      <p:sp>
        <p:nvSpPr>
          <p:cNvPr id="14" name="矩形 13"/>
          <p:cNvSpPr/>
          <p:nvPr/>
        </p:nvSpPr>
        <p:spPr>
          <a:xfrm>
            <a:off x="1031917" y="3384198"/>
            <a:ext cx="10608699"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cs typeface="Courier New" panose="02070309020205020404" pitchFamily="49" charset="0"/>
              </a:rPr>
              <a:t>[Huawei-bgp-af-ipv4] </a:t>
            </a:r>
            <a:r>
              <a:rPr lang="en-US" sz="1600" b="1">
                <a:latin typeface="Huawei Sans" panose="020C0503030203020204" pitchFamily="34" charset="0"/>
              </a:rPr>
              <a:t>peer</a:t>
            </a:r>
            <a:r>
              <a:rPr lang="en-US" sz="1600">
                <a:latin typeface="Huawei Sans" panose="020C0503030203020204" pitchFamily="34" charset="0"/>
              </a:rPr>
              <a:t> { </a:t>
            </a:r>
            <a:r>
              <a:rPr lang="en-US" sz="1600" i="1">
                <a:latin typeface="Huawei Sans" panose="020C0503030203020204" pitchFamily="34" charset="0"/>
              </a:rPr>
              <a:t>group-name</a:t>
            </a:r>
            <a:r>
              <a:rPr lang="en-US" sz="1600">
                <a:latin typeface="Huawei Sans" panose="020C0503030203020204" pitchFamily="34" charset="0"/>
              </a:rPr>
              <a:t> | </a:t>
            </a:r>
            <a:r>
              <a:rPr lang="en-US" sz="1600" i="1">
                <a:latin typeface="Huawei Sans" panose="020C0503030203020204" pitchFamily="34" charset="0"/>
              </a:rPr>
              <a:t>ipv4-address</a:t>
            </a:r>
            <a:r>
              <a:rPr lang="en-US" sz="1600">
                <a:latin typeface="Huawei Sans" panose="020C0503030203020204" pitchFamily="34" charset="0"/>
              </a:rPr>
              <a:t> | </a:t>
            </a:r>
            <a:r>
              <a:rPr lang="en-US" sz="1600" i="1">
                <a:latin typeface="Huawei Sans" panose="020C0503030203020204" pitchFamily="34" charset="0"/>
              </a:rPr>
              <a:t>ipv6-address</a:t>
            </a:r>
            <a:r>
              <a:rPr lang="en-US" sz="1600">
                <a:latin typeface="Huawei Sans" panose="020C0503030203020204" pitchFamily="34" charset="0"/>
              </a:rPr>
              <a:t> } </a:t>
            </a:r>
            <a:r>
              <a:rPr lang="en-US" sz="1600" b="1">
                <a:latin typeface="Huawei Sans" panose="020C0503030203020204" pitchFamily="34" charset="0"/>
              </a:rPr>
              <a:t>advertise-community</a:t>
            </a:r>
          </a:p>
        </p:txBody>
      </p:sp>
      <p:sp>
        <p:nvSpPr>
          <p:cNvPr id="17" name="矩形 16"/>
          <p:cNvSpPr/>
          <p:nvPr/>
        </p:nvSpPr>
        <p:spPr>
          <a:xfrm>
            <a:off x="551384" y="2952051"/>
            <a:ext cx="11089232" cy="338554"/>
          </a:xfrm>
          <a:prstGeom prst="rect">
            <a:avLst/>
          </a:prstGeom>
        </p:spPr>
        <p:txBody>
          <a:bodyPr wrap="square">
            <a:noAutofit/>
          </a:bodyPr>
          <a:lstStyle/>
          <a:p>
            <a:pPr marL="342900" indent="-342900" fontAlgn="ctr">
              <a:buFont typeface="+mj-lt"/>
              <a:buAutoNum type="arabicPeriod" startAt="2"/>
            </a:pPr>
            <a:r>
              <a:rPr lang="en-US" sz="1600" dirty="0">
                <a:latin typeface="Huawei Sans" panose="020C0503030203020204" pitchFamily="34" charset="0"/>
                <a:cs typeface="Courier New" panose="02070309020205020404" pitchFamily="49" charset="0"/>
              </a:rPr>
              <a:t>Configure the device to advertise the community attribute(s) to a specified peer or peer group.</a:t>
            </a:r>
          </a:p>
        </p:txBody>
      </p:sp>
      <p:sp>
        <p:nvSpPr>
          <p:cNvPr id="20" name="矩形 19"/>
          <p:cNvSpPr/>
          <p:nvPr/>
        </p:nvSpPr>
        <p:spPr>
          <a:xfrm>
            <a:off x="1031917" y="3725876"/>
            <a:ext cx="10608699" cy="400110"/>
          </a:xfrm>
          <a:prstGeom prst="rect">
            <a:avLst/>
          </a:prstGeom>
        </p:spPr>
        <p:txBody>
          <a:bodyPr wrap="square">
            <a:noAutofit/>
          </a:bodyPr>
          <a:lstStyle/>
          <a:p>
            <a:pPr fontAlgn="ctr">
              <a:lnSpc>
                <a:spcPts val="2400"/>
              </a:lnSpc>
            </a:pPr>
            <a:r>
              <a:rPr lang="en-US" sz="1600">
                <a:latin typeface="Huawei Sans" panose="020C0503030203020204" pitchFamily="34" charset="0"/>
                <a:cs typeface="Courier New" panose="02070309020205020404" pitchFamily="49" charset="0"/>
              </a:rPr>
              <a:t>By default, a device advertises no community attribute to its peer or peer group.</a:t>
            </a:r>
          </a:p>
        </p:txBody>
      </p:sp>
    </p:spTree>
    <p:extLst>
      <p:ext uri="{BB962C8B-B14F-4D97-AF65-F5344CB8AC3E}">
        <p14:creationId xmlns:p14="http://schemas.microsoft.com/office/powerpoint/2010/main" val="224566778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177" y="242447"/>
            <a:ext cx="9827761" cy="640800"/>
          </a:xfrm>
        </p:spPr>
        <p:txBody>
          <a:bodyPr wrap="square">
            <a:noAutofit/>
          </a:bodyPr>
          <a:lstStyle/>
          <a:p>
            <a:pPr fontAlgn="ctr"/>
            <a:r>
              <a:rPr lang="en-US" dirty="0">
                <a:latin typeface="Huawei Sans" panose="020C0503030203020204" pitchFamily="34" charset="0"/>
              </a:rPr>
              <a:t>Basic Community Filter Configuration Commands (1)</a:t>
            </a:r>
          </a:p>
        </p:txBody>
      </p:sp>
      <p:sp>
        <p:nvSpPr>
          <p:cNvPr id="3" name="矩形 2"/>
          <p:cNvSpPr/>
          <p:nvPr/>
        </p:nvSpPr>
        <p:spPr>
          <a:xfrm>
            <a:off x="1031917" y="1797459"/>
            <a:ext cx="10608699" cy="584775"/>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cs typeface="Courier New" panose="02070309020205020404" pitchFamily="49" charset="0"/>
              </a:rPr>
              <a:t>[Huawei] </a:t>
            </a:r>
            <a:r>
              <a:rPr lang="en-US" sz="1600" b="1">
                <a:latin typeface="Huawei Sans" panose="020C0503030203020204" pitchFamily="34" charset="0"/>
              </a:rPr>
              <a:t>ip community-filter</a:t>
            </a:r>
            <a:r>
              <a:rPr lang="en-US" sz="1600">
                <a:latin typeface="Huawei Sans" panose="020C0503030203020204" pitchFamily="34" charset="0"/>
              </a:rPr>
              <a:t> { </a:t>
            </a:r>
            <a:r>
              <a:rPr lang="en-US" sz="1600" b="1">
                <a:latin typeface="Huawei Sans" panose="020C0503030203020204" pitchFamily="34" charset="0"/>
              </a:rPr>
              <a:t>basic</a:t>
            </a:r>
            <a:r>
              <a:rPr lang="en-US" sz="1600">
                <a:latin typeface="Huawei Sans" panose="020C0503030203020204" pitchFamily="34" charset="0"/>
              </a:rPr>
              <a:t> </a:t>
            </a:r>
            <a:r>
              <a:rPr lang="en-US" sz="1600" i="1">
                <a:latin typeface="Huawei Sans" panose="020C0503030203020204" pitchFamily="34" charset="0"/>
              </a:rPr>
              <a:t>comm-filter-name</a:t>
            </a:r>
            <a:r>
              <a:rPr lang="en-US" sz="1600">
                <a:latin typeface="Huawei Sans" panose="020C0503030203020204" pitchFamily="34" charset="0"/>
              </a:rPr>
              <a:t> | </a:t>
            </a:r>
            <a:r>
              <a:rPr lang="en-US" sz="1600" i="1">
                <a:latin typeface="Huawei Sans" panose="020C0503030203020204" pitchFamily="34" charset="0"/>
              </a:rPr>
              <a:t>basic-comm-filter-num</a:t>
            </a:r>
            <a:r>
              <a:rPr lang="en-US" sz="1600">
                <a:latin typeface="Huawei Sans" panose="020C0503030203020204" pitchFamily="34" charset="0"/>
              </a:rPr>
              <a:t> } { </a:t>
            </a:r>
            <a:r>
              <a:rPr lang="en-US" sz="1600" b="1">
                <a:latin typeface="Huawei Sans" panose="020C0503030203020204" pitchFamily="34" charset="0"/>
              </a:rPr>
              <a:t>permit</a:t>
            </a:r>
            <a:r>
              <a:rPr lang="en-US" sz="1600">
                <a:latin typeface="Huawei Sans" panose="020C0503030203020204" pitchFamily="34" charset="0"/>
              </a:rPr>
              <a:t> | </a:t>
            </a:r>
            <a:r>
              <a:rPr lang="en-US" sz="1600" b="1">
                <a:latin typeface="Huawei Sans" panose="020C0503030203020204" pitchFamily="34" charset="0"/>
              </a:rPr>
              <a:t>deny</a:t>
            </a:r>
            <a:r>
              <a:rPr lang="en-US" sz="1600">
                <a:latin typeface="Huawei Sans" panose="020C0503030203020204" pitchFamily="34" charset="0"/>
              </a:rPr>
              <a:t> } [ </a:t>
            </a:r>
            <a:r>
              <a:rPr lang="en-US" sz="1600" i="1">
                <a:latin typeface="Huawei Sans" panose="020C0503030203020204" pitchFamily="34" charset="0"/>
              </a:rPr>
              <a:t>community-number</a:t>
            </a:r>
            <a:r>
              <a:rPr lang="en-US" sz="1600">
                <a:latin typeface="Huawei Sans" panose="020C0503030203020204" pitchFamily="34" charset="0"/>
              </a:rPr>
              <a:t> | </a:t>
            </a:r>
            <a:r>
              <a:rPr lang="en-US" sz="1600" i="1">
                <a:latin typeface="Huawei Sans" panose="020C0503030203020204" pitchFamily="34" charset="0"/>
              </a:rPr>
              <a:t>aa:nn</a:t>
            </a:r>
            <a:r>
              <a:rPr lang="en-US" sz="1600">
                <a:latin typeface="Huawei Sans" panose="020C0503030203020204" pitchFamily="34" charset="0"/>
              </a:rPr>
              <a:t> | </a:t>
            </a:r>
            <a:r>
              <a:rPr lang="en-US" sz="1600" b="1">
                <a:latin typeface="Huawei Sans" panose="020C0503030203020204" pitchFamily="34" charset="0"/>
              </a:rPr>
              <a:t>internet</a:t>
            </a:r>
            <a:r>
              <a:rPr lang="en-US" sz="1600">
                <a:latin typeface="Huawei Sans" panose="020C0503030203020204" pitchFamily="34" charset="0"/>
              </a:rPr>
              <a:t> | </a:t>
            </a:r>
            <a:r>
              <a:rPr lang="en-US" sz="1600" b="1">
                <a:latin typeface="Huawei Sans" panose="020C0503030203020204" pitchFamily="34" charset="0"/>
              </a:rPr>
              <a:t>no-export-subconfed</a:t>
            </a:r>
            <a:r>
              <a:rPr lang="en-US" sz="1600">
                <a:latin typeface="Huawei Sans" panose="020C0503030203020204" pitchFamily="34" charset="0"/>
              </a:rPr>
              <a:t> | </a:t>
            </a:r>
            <a:r>
              <a:rPr lang="en-US" sz="1600" b="1">
                <a:latin typeface="Huawei Sans" panose="020C0503030203020204" pitchFamily="34" charset="0"/>
              </a:rPr>
              <a:t>no-advertise</a:t>
            </a:r>
            <a:r>
              <a:rPr lang="en-US" sz="1600">
                <a:latin typeface="Huawei Sans" panose="020C0503030203020204" pitchFamily="34" charset="0"/>
              </a:rPr>
              <a:t> | </a:t>
            </a:r>
            <a:r>
              <a:rPr lang="en-US" sz="1600" b="1">
                <a:latin typeface="Huawei Sans" panose="020C0503030203020204" pitchFamily="34" charset="0"/>
              </a:rPr>
              <a:t>no-export</a:t>
            </a:r>
            <a:r>
              <a:rPr lang="en-US" sz="1600">
                <a:latin typeface="Huawei Sans" panose="020C0503030203020204" pitchFamily="34" charset="0"/>
              </a:rPr>
              <a:t> ]</a:t>
            </a:r>
          </a:p>
        </p:txBody>
      </p:sp>
      <p:sp>
        <p:nvSpPr>
          <p:cNvPr id="4" name="矩形 3"/>
          <p:cNvSpPr/>
          <p:nvPr/>
        </p:nvSpPr>
        <p:spPr>
          <a:xfrm>
            <a:off x="551384" y="1365312"/>
            <a:ext cx="11089232" cy="338554"/>
          </a:xfrm>
          <a:prstGeom prst="rect">
            <a:avLst/>
          </a:prstGeom>
        </p:spPr>
        <p:txBody>
          <a:bodyPr wrap="square">
            <a:noAutofit/>
          </a:bodyPr>
          <a:lstStyle/>
          <a:p>
            <a:pPr marL="342900" indent="-342900" fontAlgn="ctr">
              <a:buFont typeface="+mj-lt"/>
              <a:buAutoNum type="arabicPeriod"/>
            </a:pPr>
            <a:r>
              <a:rPr lang="en-US" sz="1600">
                <a:latin typeface="Huawei Sans" panose="020C0503030203020204" pitchFamily="34" charset="0"/>
                <a:cs typeface="Courier New" panose="02070309020205020404" pitchFamily="49" charset="0"/>
              </a:rPr>
              <a:t>Create a basic community filter.</a:t>
            </a:r>
          </a:p>
        </p:txBody>
      </p:sp>
      <p:sp>
        <p:nvSpPr>
          <p:cNvPr id="5" name="矩形 4"/>
          <p:cNvSpPr/>
          <p:nvPr/>
        </p:nvSpPr>
        <p:spPr>
          <a:xfrm>
            <a:off x="1031917" y="3720100"/>
            <a:ext cx="10608699" cy="584775"/>
          </a:xfrm>
          <a:prstGeom prst="rect">
            <a:avLst/>
          </a:prstGeom>
          <a:solidFill>
            <a:srgbClr val="F4FBFE"/>
          </a:solidFill>
          <a:ln>
            <a:solidFill>
              <a:srgbClr val="99DFF9"/>
            </a:solidFill>
          </a:ln>
        </p:spPr>
        <p:txBody>
          <a:bodyPr wrap="square">
            <a:noAutofit/>
          </a:bodyPr>
          <a:lstStyle/>
          <a:p>
            <a:pPr fontAlgn="ctr"/>
            <a:r>
              <a:rPr lang="en-US" sz="1600" dirty="0">
                <a:latin typeface="Huawei Sans" panose="020C0503030203020204" pitchFamily="34" charset="0"/>
                <a:cs typeface="Courier New" panose="02070309020205020404" pitchFamily="49" charset="0"/>
              </a:rPr>
              <a:t>[Huawei] </a:t>
            </a:r>
            <a:r>
              <a:rPr lang="en-US" sz="1600" b="1" dirty="0" err="1">
                <a:latin typeface="Huawei Sans" panose="020C0503030203020204" pitchFamily="34" charset="0"/>
              </a:rPr>
              <a:t>ip</a:t>
            </a:r>
            <a:r>
              <a:rPr lang="en-US" sz="1600" b="1" dirty="0">
                <a:latin typeface="Huawei Sans" panose="020C0503030203020204" pitchFamily="34" charset="0"/>
              </a:rPr>
              <a:t> community-filter</a:t>
            </a:r>
            <a:r>
              <a:rPr lang="en-US" sz="1600" dirty="0">
                <a:latin typeface="Huawei Sans" panose="020C0503030203020204" pitchFamily="34" charset="0"/>
              </a:rPr>
              <a:t> { </a:t>
            </a:r>
            <a:r>
              <a:rPr lang="en-US" sz="1600" b="1" dirty="0">
                <a:latin typeface="Huawei Sans" panose="020C0503030203020204" pitchFamily="34" charset="0"/>
              </a:rPr>
              <a:t>advanced</a:t>
            </a:r>
            <a:r>
              <a:rPr lang="en-US" sz="1600" dirty="0">
                <a:latin typeface="Huawei Sans" panose="020C0503030203020204" pitchFamily="34" charset="0"/>
              </a:rPr>
              <a:t> </a:t>
            </a:r>
            <a:r>
              <a:rPr lang="en-US" sz="1600" i="1" dirty="0" err="1">
                <a:latin typeface="Huawei Sans" panose="020C0503030203020204" pitchFamily="34" charset="0"/>
              </a:rPr>
              <a:t>comm</a:t>
            </a:r>
            <a:r>
              <a:rPr lang="en-US" sz="1600" i="1" dirty="0">
                <a:latin typeface="Huawei Sans" panose="020C0503030203020204" pitchFamily="34" charset="0"/>
              </a:rPr>
              <a:t>-filter-name</a:t>
            </a:r>
            <a:r>
              <a:rPr lang="en-US" sz="1600" dirty="0">
                <a:latin typeface="Huawei Sans" panose="020C0503030203020204" pitchFamily="34" charset="0"/>
              </a:rPr>
              <a:t> | </a:t>
            </a:r>
            <a:r>
              <a:rPr lang="en-US" sz="1600" i="1" dirty="0" err="1">
                <a:latin typeface="Huawei Sans" panose="020C0503030203020204" pitchFamily="34" charset="0"/>
              </a:rPr>
              <a:t>adv</a:t>
            </a:r>
            <a:r>
              <a:rPr lang="en-US" sz="1600" i="1" dirty="0">
                <a:latin typeface="Huawei Sans" panose="020C0503030203020204" pitchFamily="34" charset="0"/>
              </a:rPr>
              <a:t>-</a:t>
            </a:r>
            <a:r>
              <a:rPr lang="en-US" sz="1600" i="1" dirty="0" err="1">
                <a:latin typeface="Huawei Sans" panose="020C0503030203020204" pitchFamily="34" charset="0"/>
              </a:rPr>
              <a:t>comm</a:t>
            </a:r>
            <a:r>
              <a:rPr lang="en-US" sz="1600" i="1" dirty="0">
                <a:latin typeface="Huawei Sans" panose="020C0503030203020204" pitchFamily="34" charset="0"/>
              </a:rPr>
              <a:t>-filter-</a:t>
            </a:r>
            <a:r>
              <a:rPr lang="en-US" sz="1600" i="1" dirty="0" err="1">
                <a:latin typeface="Huawei Sans" panose="020C0503030203020204" pitchFamily="34" charset="0"/>
              </a:rPr>
              <a:t>num</a:t>
            </a:r>
            <a:r>
              <a:rPr lang="en-US" sz="1600" dirty="0">
                <a:latin typeface="Huawei Sans" panose="020C0503030203020204" pitchFamily="34" charset="0"/>
              </a:rPr>
              <a:t> } { </a:t>
            </a:r>
            <a:r>
              <a:rPr lang="en-US" sz="1600" b="1" dirty="0">
                <a:latin typeface="Huawei Sans" panose="020C0503030203020204" pitchFamily="34" charset="0"/>
              </a:rPr>
              <a:t>permit</a:t>
            </a:r>
            <a:r>
              <a:rPr lang="en-US" sz="1600" dirty="0">
                <a:latin typeface="Huawei Sans" panose="020C0503030203020204" pitchFamily="34" charset="0"/>
              </a:rPr>
              <a:t> | </a:t>
            </a:r>
            <a:r>
              <a:rPr lang="en-US" sz="1600" b="1" dirty="0">
                <a:latin typeface="Huawei Sans" panose="020C0503030203020204" pitchFamily="34" charset="0"/>
              </a:rPr>
              <a:t>deny</a:t>
            </a:r>
            <a:r>
              <a:rPr lang="en-US" sz="1600" dirty="0">
                <a:latin typeface="Huawei Sans" panose="020C0503030203020204" pitchFamily="34" charset="0"/>
              </a:rPr>
              <a:t> } </a:t>
            </a:r>
            <a:r>
              <a:rPr lang="en-US" sz="1600" i="1" dirty="0">
                <a:latin typeface="Huawei Sans" panose="020C0503030203020204" pitchFamily="34" charset="0"/>
              </a:rPr>
              <a:t>regular-expression</a:t>
            </a:r>
          </a:p>
        </p:txBody>
      </p:sp>
      <p:sp>
        <p:nvSpPr>
          <p:cNvPr id="6" name="矩形 5"/>
          <p:cNvSpPr/>
          <p:nvPr/>
        </p:nvSpPr>
        <p:spPr>
          <a:xfrm>
            <a:off x="551384" y="3287953"/>
            <a:ext cx="11089232" cy="338554"/>
          </a:xfrm>
          <a:prstGeom prst="rect">
            <a:avLst/>
          </a:prstGeom>
        </p:spPr>
        <p:txBody>
          <a:bodyPr wrap="square">
            <a:noAutofit/>
          </a:bodyPr>
          <a:lstStyle/>
          <a:p>
            <a:pPr marL="342900" indent="-342900" fontAlgn="ctr">
              <a:buFont typeface="+mj-lt"/>
              <a:buAutoNum type="arabicPeriod" startAt="2"/>
            </a:pPr>
            <a:r>
              <a:rPr lang="en-US" sz="1600">
                <a:latin typeface="Huawei Sans" panose="020C0503030203020204" pitchFamily="34" charset="0"/>
                <a:cs typeface="Courier New" panose="02070309020205020404" pitchFamily="49" charset="0"/>
              </a:rPr>
              <a:t>Create an advanced community filter.</a:t>
            </a:r>
          </a:p>
        </p:txBody>
      </p:sp>
      <p:sp>
        <p:nvSpPr>
          <p:cNvPr id="7" name="矩形 6"/>
          <p:cNvSpPr/>
          <p:nvPr/>
        </p:nvSpPr>
        <p:spPr>
          <a:xfrm>
            <a:off x="1031917" y="4321088"/>
            <a:ext cx="10608699" cy="377732"/>
          </a:xfrm>
          <a:prstGeom prst="rect">
            <a:avLst/>
          </a:prstGeom>
        </p:spPr>
        <p:txBody>
          <a:bodyPr wrap="square">
            <a:noAutofit/>
          </a:bodyPr>
          <a:lstStyle/>
          <a:p>
            <a:pPr fontAlgn="ctr">
              <a:lnSpc>
                <a:spcPts val="2400"/>
              </a:lnSpc>
            </a:pPr>
            <a:r>
              <a:rPr lang="en-US" sz="1600">
                <a:latin typeface="Huawei Sans" panose="020C0503030203020204" pitchFamily="34" charset="0"/>
                <a:cs typeface="Courier New" panose="02070309020205020404" pitchFamily="49" charset="0"/>
              </a:rPr>
              <a:t>The number of an advanced community filter ranges from 100 to 199. A regex can be specified as a matching condition in an advanced community filter.</a:t>
            </a:r>
          </a:p>
        </p:txBody>
      </p:sp>
      <p:sp>
        <p:nvSpPr>
          <p:cNvPr id="11" name="矩形 10"/>
          <p:cNvSpPr/>
          <p:nvPr/>
        </p:nvSpPr>
        <p:spPr>
          <a:xfrm>
            <a:off x="1031917" y="2404316"/>
            <a:ext cx="10608699" cy="400110"/>
          </a:xfrm>
          <a:prstGeom prst="rect">
            <a:avLst/>
          </a:prstGeom>
        </p:spPr>
        <p:txBody>
          <a:bodyPr wrap="square">
            <a:noAutofit/>
          </a:bodyPr>
          <a:lstStyle/>
          <a:p>
            <a:pPr fontAlgn="ctr">
              <a:lnSpc>
                <a:spcPts val="2400"/>
              </a:lnSpc>
            </a:pPr>
            <a:r>
              <a:rPr lang="en-US" sz="1600">
                <a:latin typeface="Huawei Sans" panose="020C0503030203020204" pitchFamily="34" charset="0"/>
                <a:cs typeface="Courier New" panose="02070309020205020404" pitchFamily="49" charset="0"/>
              </a:rPr>
              <a:t>The number of a basic community filter ranges from 1 to 99. Only the community number or well-known community attribute can be specified in a basic community filter.</a:t>
            </a:r>
          </a:p>
        </p:txBody>
      </p:sp>
      <p:sp>
        <p:nvSpPr>
          <p:cNvPr id="12" name="五边形 11"/>
          <p:cNvSpPr/>
          <p:nvPr/>
        </p:nvSpPr>
        <p:spPr bwMode="auto">
          <a:xfrm>
            <a:off x="8622466" y="124239"/>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13" name="燕尾形 12"/>
          <p:cNvSpPr/>
          <p:nvPr/>
        </p:nvSpPr>
        <p:spPr bwMode="auto">
          <a:xfrm>
            <a:off x="9317038" y="124239"/>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AS_Path Filter</a:t>
            </a:r>
          </a:p>
        </p:txBody>
      </p:sp>
      <p:sp>
        <p:nvSpPr>
          <p:cNvPr id="14" name="燕尾形 13"/>
          <p:cNvSpPr/>
          <p:nvPr/>
        </p:nvSpPr>
        <p:spPr bwMode="auto">
          <a:xfrm>
            <a:off x="10490409" y="124239"/>
            <a:ext cx="1548000"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Community Filter</a:t>
            </a:r>
          </a:p>
        </p:txBody>
      </p:sp>
    </p:spTree>
    <p:extLst>
      <p:ext uri="{BB962C8B-B14F-4D97-AF65-F5344CB8AC3E}">
        <p14:creationId xmlns:p14="http://schemas.microsoft.com/office/powerpoint/2010/main" val="15668742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p:txBody>
          <a:bodyPr/>
          <a:lstStyle/>
          <a:p>
            <a:r>
              <a:rPr lang="en-US" smtClean="0"/>
              <a:t>Advanced BGP Features</a:t>
            </a:r>
            <a:endParaRPr lang="en-US" dirty="0"/>
          </a:p>
        </p:txBody>
      </p:sp>
      <p:sp>
        <p:nvSpPr>
          <p:cNvPr id="4" name="文本占位符 3"/>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203970092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p:cNvSpPr>
            <a:spLocks noGrp="1"/>
          </p:cNvSpPr>
          <p:nvPr>
            <p:ph type="title"/>
          </p:nvPr>
        </p:nvSpPr>
        <p:spPr>
          <a:xfrm>
            <a:off x="1594177" y="242447"/>
            <a:ext cx="9827761" cy="640800"/>
          </a:xfrm>
        </p:spPr>
        <p:txBody>
          <a:bodyPr wrap="square">
            <a:noAutofit/>
          </a:bodyPr>
          <a:lstStyle/>
          <a:p>
            <a:pPr fontAlgn="ctr"/>
            <a:r>
              <a:rPr lang="en-US" dirty="0">
                <a:latin typeface="Huawei Sans" panose="020C0503030203020204" pitchFamily="34" charset="0"/>
              </a:rPr>
              <a:t>Basic Community Filter Configuration Commands (1)</a:t>
            </a:r>
          </a:p>
        </p:txBody>
      </p:sp>
      <p:sp>
        <p:nvSpPr>
          <p:cNvPr id="3" name="矩形 2"/>
          <p:cNvSpPr/>
          <p:nvPr/>
        </p:nvSpPr>
        <p:spPr>
          <a:xfrm>
            <a:off x="1031917" y="1797459"/>
            <a:ext cx="10608699" cy="584775"/>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cs typeface="Courier New" panose="02070309020205020404" pitchFamily="49" charset="0"/>
              </a:rPr>
              <a:t>[Huawei] </a:t>
            </a:r>
            <a:r>
              <a:rPr lang="en-US" sz="1600" b="1">
                <a:latin typeface="Huawei Sans" panose="020C0503030203020204" pitchFamily="34" charset="0"/>
              </a:rPr>
              <a:t>ip community-filter</a:t>
            </a:r>
            <a:r>
              <a:rPr lang="en-US" sz="1600">
                <a:latin typeface="Huawei Sans" panose="020C0503030203020204" pitchFamily="34" charset="0"/>
              </a:rPr>
              <a:t> { </a:t>
            </a:r>
            <a:r>
              <a:rPr lang="en-US" sz="1600" b="1">
                <a:latin typeface="Huawei Sans" panose="020C0503030203020204" pitchFamily="34" charset="0"/>
              </a:rPr>
              <a:t>basic</a:t>
            </a:r>
            <a:r>
              <a:rPr lang="en-US" sz="1600">
                <a:latin typeface="Huawei Sans" panose="020C0503030203020204" pitchFamily="34" charset="0"/>
              </a:rPr>
              <a:t> </a:t>
            </a:r>
            <a:r>
              <a:rPr lang="en-US" sz="1600" i="1">
                <a:latin typeface="Huawei Sans" panose="020C0503030203020204" pitchFamily="34" charset="0"/>
              </a:rPr>
              <a:t>comm-filter-name</a:t>
            </a:r>
            <a:r>
              <a:rPr lang="en-US" sz="1600">
                <a:latin typeface="Huawei Sans" panose="020C0503030203020204" pitchFamily="34" charset="0"/>
              </a:rPr>
              <a:t> | </a:t>
            </a:r>
            <a:r>
              <a:rPr lang="en-US" sz="1600" i="1">
                <a:latin typeface="Huawei Sans" panose="020C0503030203020204" pitchFamily="34" charset="0"/>
              </a:rPr>
              <a:t>basic-comm-filter-num</a:t>
            </a:r>
            <a:r>
              <a:rPr lang="en-US" sz="1600">
                <a:latin typeface="Huawei Sans" panose="020C0503030203020204" pitchFamily="34" charset="0"/>
              </a:rPr>
              <a:t> } { </a:t>
            </a:r>
            <a:r>
              <a:rPr lang="en-US" sz="1600" b="1">
                <a:latin typeface="Huawei Sans" panose="020C0503030203020204" pitchFamily="34" charset="0"/>
              </a:rPr>
              <a:t>permit</a:t>
            </a:r>
            <a:r>
              <a:rPr lang="en-US" sz="1600">
                <a:latin typeface="Huawei Sans" panose="020C0503030203020204" pitchFamily="34" charset="0"/>
              </a:rPr>
              <a:t> | </a:t>
            </a:r>
            <a:r>
              <a:rPr lang="en-US" sz="1600" b="1">
                <a:latin typeface="Huawei Sans" panose="020C0503030203020204" pitchFamily="34" charset="0"/>
              </a:rPr>
              <a:t>deny</a:t>
            </a:r>
            <a:r>
              <a:rPr lang="en-US" sz="1600">
                <a:latin typeface="Huawei Sans" panose="020C0503030203020204" pitchFamily="34" charset="0"/>
              </a:rPr>
              <a:t> } [ </a:t>
            </a:r>
            <a:r>
              <a:rPr lang="en-US" sz="1600" i="1">
                <a:latin typeface="Huawei Sans" panose="020C0503030203020204" pitchFamily="34" charset="0"/>
              </a:rPr>
              <a:t>community-number</a:t>
            </a:r>
            <a:r>
              <a:rPr lang="en-US" sz="1600">
                <a:latin typeface="Huawei Sans" panose="020C0503030203020204" pitchFamily="34" charset="0"/>
              </a:rPr>
              <a:t> | </a:t>
            </a:r>
            <a:r>
              <a:rPr lang="en-US" sz="1600" i="1">
                <a:latin typeface="Huawei Sans" panose="020C0503030203020204" pitchFamily="34" charset="0"/>
              </a:rPr>
              <a:t>aa:nn</a:t>
            </a:r>
            <a:r>
              <a:rPr lang="en-US" sz="1600">
                <a:latin typeface="Huawei Sans" panose="020C0503030203020204" pitchFamily="34" charset="0"/>
              </a:rPr>
              <a:t> | </a:t>
            </a:r>
            <a:r>
              <a:rPr lang="en-US" sz="1600" b="1">
                <a:latin typeface="Huawei Sans" panose="020C0503030203020204" pitchFamily="34" charset="0"/>
              </a:rPr>
              <a:t>internet</a:t>
            </a:r>
            <a:r>
              <a:rPr lang="en-US" sz="1600">
                <a:latin typeface="Huawei Sans" panose="020C0503030203020204" pitchFamily="34" charset="0"/>
              </a:rPr>
              <a:t> | </a:t>
            </a:r>
            <a:r>
              <a:rPr lang="en-US" sz="1600" b="1">
                <a:latin typeface="Huawei Sans" panose="020C0503030203020204" pitchFamily="34" charset="0"/>
              </a:rPr>
              <a:t>no-export-subconfed</a:t>
            </a:r>
            <a:r>
              <a:rPr lang="en-US" sz="1600">
                <a:latin typeface="Huawei Sans" panose="020C0503030203020204" pitchFamily="34" charset="0"/>
              </a:rPr>
              <a:t> | </a:t>
            </a:r>
            <a:r>
              <a:rPr lang="en-US" sz="1600" b="1">
                <a:latin typeface="Huawei Sans" panose="020C0503030203020204" pitchFamily="34" charset="0"/>
              </a:rPr>
              <a:t>no-advertise</a:t>
            </a:r>
            <a:r>
              <a:rPr lang="en-US" sz="1600">
                <a:latin typeface="Huawei Sans" panose="020C0503030203020204" pitchFamily="34" charset="0"/>
              </a:rPr>
              <a:t> | </a:t>
            </a:r>
            <a:r>
              <a:rPr lang="en-US" sz="1600" b="1">
                <a:latin typeface="Huawei Sans" panose="020C0503030203020204" pitchFamily="34" charset="0"/>
              </a:rPr>
              <a:t>no-export</a:t>
            </a:r>
            <a:r>
              <a:rPr lang="en-US" sz="1600">
                <a:latin typeface="Huawei Sans" panose="020C0503030203020204" pitchFamily="34" charset="0"/>
              </a:rPr>
              <a:t> ]</a:t>
            </a:r>
          </a:p>
        </p:txBody>
      </p:sp>
      <p:sp>
        <p:nvSpPr>
          <p:cNvPr id="4" name="矩形 3"/>
          <p:cNvSpPr/>
          <p:nvPr/>
        </p:nvSpPr>
        <p:spPr>
          <a:xfrm>
            <a:off x="551384" y="1365312"/>
            <a:ext cx="11089232" cy="338554"/>
          </a:xfrm>
          <a:prstGeom prst="rect">
            <a:avLst/>
          </a:prstGeom>
        </p:spPr>
        <p:txBody>
          <a:bodyPr wrap="square">
            <a:noAutofit/>
          </a:bodyPr>
          <a:lstStyle/>
          <a:p>
            <a:pPr marL="342900" indent="-342900" fontAlgn="ctr">
              <a:buFont typeface="+mj-lt"/>
              <a:buAutoNum type="arabicPeriod"/>
            </a:pPr>
            <a:r>
              <a:rPr lang="en-US" sz="1600">
                <a:latin typeface="Huawei Sans" panose="020C0503030203020204" pitchFamily="34" charset="0"/>
                <a:cs typeface="Courier New" panose="02070309020205020404" pitchFamily="49" charset="0"/>
              </a:rPr>
              <a:t>Create a basic community filter.</a:t>
            </a:r>
          </a:p>
        </p:txBody>
      </p:sp>
      <p:sp>
        <p:nvSpPr>
          <p:cNvPr id="5" name="矩形 4"/>
          <p:cNvSpPr/>
          <p:nvPr/>
        </p:nvSpPr>
        <p:spPr>
          <a:xfrm>
            <a:off x="1031917" y="3720100"/>
            <a:ext cx="10608699" cy="584775"/>
          </a:xfrm>
          <a:prstGeom prst="rect">
            <a:avLst/>
          </a:prstGeom>
          <a:solidFill>
            <a:srgbClr val="F4FBFE"/>
          </a:solidFill>
          <a:ln>
            <a:solidFill>
              <a:srgbClr val="99DFF9"/>
            </a:solidFill>
          </a:ln>
        </p:spPr>
        <p:txBody>
          <a:bodyPr wrap="square">
            <a:noAutofit/>
          </a:bodyPr>
          <a:lstStyle/>
          <a:p>
            <a:pPr fontAlgn="ctr"/>
            <a:r>
              <a:rPr lang="en-US" sz="1600" dirty="0">
                <a:latin typeface="Huawei Sans" panose="020C0503030203020204" pitchFamily="34" charset="0"/>
                <a:cs typeface="Courier New" panose="02070309020205020404" pitchFamily="49" charset="0"/>
              </a:rPr>
              <a:t>[Huawei] </a:t>
            </a:r>
            <a:r>
              <a:rPr lang="en-US" sz="1600" b="1" dirty="0" err="1">
                <a:latin typeface="Huawei Sans" panose="020C0503030203020204" pitchFamily="34" charset="0"/>
              </a:rPr>
              <a:t>ip</a:t>
            </a:r>
            <a:r>
              <a:rPr lang="en-US" sz="1600" b="1" dirty="0">
                <a:latin typeface="Huawei Sans" panose="020C0503030203020204" pitchFamily="34" charset="0"/>
              </a:rPr>
              <a:t> community-filter</a:t>
            </a:r>
            <a:r>
              <a:rPr lang="en-US" sz="1600" dirty="0">
                <a:latin typeface="Huawei Sans" panose="020C0503030203020204" pitchFamily="34" charset="0"/>
              </a:rPr>
              <a:t> { </a:t>
            </a:r>
            <a:r>
              <a:rPr lang="en-US" sz="1600" b="1" dirty="0">
                <a:latin typeface="Huawei Sans" panose="020C0503030203020204" pitchFamily="34" charset="0"/>
              </a:rPr>
              <a:t>advanced</a:t>
            </a:r>
            <a:r>
              <a:rPr lang="en-US" sz="1600" dirty="0">
                <a:latin typeface="Huawei Sans" panose="020C0503030203020204" pitchFamily="34" charset="0"/>
              </a:rPr>
              <a:t> </a:t>
            </a:r>
            <a:r>
              <a:rPr lang="en-US" sz="1600" i="1" dirty="0" err="1">
                <a:latin typeface="Huawei Sans" panose="020C0503030203020204" pitchFamily="34" charset="0"/>
              </a:rPr>
              <a:t>comm</a:t>
            </a:r>
            <a:r>
              <a:rPr lang="en-US" sz="1600" i="1" dirty="0">
                <a:latin typeface="Huawei Sans" panose="020C0503030203020204" pitchFamily="34" charset="0"/>
              </a:rPr>
              <a:t>-filter-name</a:t>
            </a:r>
            <a:r>
              <a:rPr lang="en-US" sz="1600" dirty="0">
                <a:latin typeface="Huawei Sans" panose="020C0503030203020204" pitchFamily="34" charset="0"/>
              </a:rPr>
              <a:t> | </a:t>
            </a:r>
            <a:r>
              <a:rPr lang="en-US" sz="1600" i="1" dirty="0" err="1">
                <a:latin typeface="Huawei Sans" panose="020C0503030203020204" pitchFamily="34" charset="0"/>
              </a:rPr>
              <a:t>adv</a:t>
            </a:r>
            <a:r>
              <a:rPr lang="en-US" sz="1600" i="1" dirty="0">
                <a:latin typeface="Huawei Sans" panose="020C0503030203020204" pitchFamily="34" charset="0"/>
              </a:rPr>
              <a:t>-</a:t>
            </a:r>
            <a:r>
              <a:rPr lang="en-US" sz="1600" i="1" dirty="0" err="1">
                <a:latin typeface="Huawei Sans" panose="020C0503030203020204" pitchFamily="34" charset="0"/>
              </a:rPr>
              <a:t>comm</a:t>
            </a:r>
            <a:r>
              <a:rPr lang="en-US" sz="1600" i="1" dirty="0">
                <a:latin typeface="Huawei Sans" panose="020C0503030203020204" pitchFamily="34" charset="0"/>
              </a:rPr>
              <a:t>-filter-</a:t>
            </a:r>
            <a:r>
              <a:rPr lang="en-US" sz="1600" i="1" dirty="0" err="1">
                <a:latin typeface="Huawei Sans" panose="020C0503030203020204" pitchFamily="34" charset="0"/>
              </a:rPr>
              <a:t>num</a:t>
            </a:r>
            <a:r>
              <a:rPr lang="en-US" sz="1600" dirty="0">
                <a:latin typeface="Huawei Sans" panose="020C0503030203020204" pitchFamily="34" charset="0"/>
              </a:rPr>
              <a:t> } { </a:t>
            </a:r>
            <a:r>
              <a:rPr lang="en-US" sz="1600" b="1" dirty="0">
                <a:latin typeface="Huawei Sans" panose="020C0503030203020204" pitchFamily="34" charset="0"/>
              </a:rPr>
              <a:t>permit</a:t>
            </a:r>
            <a:r>
              <a:rPr lang="en-US" sz="1600" dirty="0">
                <a:latin typeface="Huawei Sans" panose="020C0503030203020204" pitchFamily="34" charset="0"/>
              </a:rPr>
              <a:t> | </a:t>
            </a:r>
            <a:r>
              <a:rPr lang="en-US" sz="1600" b="1" dirty="0">
                <a:latin typeface="Huawei Sans" panose="020C0503030203020204" pitchFamily="34" charset="0"/>
              </a:rPr>
              <a:t>deny</a:t>
            </a:r>
            <a:r>
              <a:rPr lang="en-US" sz="1600" dirty="0">
                <a:latin typeface="Huawei Sans" panose="020C0503030203020204" pitchFamily="34" charset="0"/>
              </a:rPr>
              <a:t> } </a:t>
            </a:r>
            <a:r>
              <a:rPr lang="en-US" sz="1600" i="1" dirty="0">
                <a:latin typeface="Huawei Sans" panose="020C0503030203020204" pitchFamily="34" charset="0"/>
              </a:rPr>
              <a:t>regular-expression</a:t>
            </a:r>
          </a:p>
        </p:txBody>
      </p:sp>
      <p:sp>
        <p:nvSpPr>
          <p:cNvPr id="6" name="矩形 5"/>
          <p:cNvSpPr/>
          <p:nvPr/>
        </p:nvSpPr>
        <p:spPr>
          <a:xfrm>
            <a:off x="551384" y="3287953"/>
            <a:ext cx="11089232" cy="338554"/>
          </a:xfrm>
          <a:prstGeom prst="rect">
            <a:avLst/>
          </a:prstGeom>
        </p:spPr>
        <p:txBody>
          <a:bodyPr wrap="square">
            <a:noAutofit/>
          </a:bodyPr>
          <a:lstStyle/>
          <a:p>
            <a:pPr marL="342900" indent="-342900" fontAlgn="ctr">
              <a:buFont typeface="+mj-lt"/>
              <a:buAutoNum type="arabicPeriod" startAt="2"/>
            </a:pPr>
            <a:r>
              <a:rPr lang="en-US" sz="1600">
                <a:latin typeface="Huawei Sans" panose="020C0503030203020204" pitchFamily="34" charset="0"/>
                <a:cs typeface="Courier New" panose="02070309020205020404" pitchFamily="49" charset="0"/>
              </a:rPr>
              <a:t>Create an advanced community filter.</a:t>
            </a:r>
          </a:p>
        </p:txBody>
      </p:sp>
      <p:sp>
        <p:nvSpPr>
          <p:cNvPr id="7" name="矩形 6"/>
          <p:cNvSpPr/>
          <p:nvPr/>
        </p:nvSpPr>
        <p:spPr>
          <a:xfrm>
            <a:off x="1031917" y="4321088"/>
            <a:ext cx="10608699" cy="377732"/>
          </a:xfrm>
          <a:prstGeom prst="rect">
            <a:avLst/>
          </a:prstGeom>
        </p:spPr>
        <p:txBody>
          <a:bodyPr wrap="square">
            <a:noAutofit/>
          </a:bodyPr>
          <a:lstStyle/>
          <a:p>
            <a:pPr fontAlgn="ctr">
              <a:lnSpc>
                <a:spcPts val="2400"/>
              </a:lnSpc>
            </a:pPr>
            <a:r>
              <a:rPr lang="en-US" sz="1600">
                <a:latin typeface="Huawei Sans" panose="020C0503030203020204" pitchFamily="34" charset="0"/>
                <a:cs typeface="Courier New" panose="02070309020205020404" pitchFamily="49" charset="0"/>
              </a:rPr>
              <a:t>The number of an advanced community filter ranges from 100 to 199. A regex can be specified as a matching condition in an advanced community filter.</a:t>
            </a:r>
          </a:p>
        </p:txBody>
      </p:sp>
      <p:sp>
        <p:nvSpPr>
          <p:cNvPr id="11" name="矩形 10"/>
          <p:cNvSpPr/>
          <p:nvPr/>
        </p:nvSpPr>
        <p:spPr>
          <a:xfrm>
            <a:off x="1031917" y="2404316"/>
            <a:ext cx="10608699" cy="400110"/>
          </a:xfrm>
          <a:prstGeom prst="rect">
            <a:avLst/>
          </a:prstGeom>
        </p:spPr>
        <p:txBody>
          <a:bodyPr wrap="square">
            <a:noAutofit/>
          </a:bodyPr>
          <a:lstStyle/>
          <a:p>
            <a:pPr fontAlgn="ctr">
              <a:lnSpc>
                <a:spcPts val="2400"/>
              </a:lnSpc>
            </a:pPr>
            <a:r>
              <a:rPr lang="en-US" sz="1600">
                <a:latin typeface="Huawei Sans" panose="020C0503030203020204" pitchFamily="34" charset="0"/>
                <a:cs typeface="Courier New" panose="02070309020205020404" pitchFamily="49" charset="0"/>
              </a:rPr>
              <a:t>The number of a basic community filter ranges from 1 to 99. Only the community number or well-known community attribute can be specified in a basic community filter.</a:t>
            </a:r>
          </a:p>
        </p:txBody>
      </p:sp>
      <p:sp>
        <p:nvSpPr>
          <p:cNvPr id="12" name="五边形 11"/>
          <p:cNvSpPr/>
          <p:nvPr/>
        </p:nvSpPr>
        <p:spPr bwMode="auto">
          <a:xfrm>
            <a:off x="8622466" y="124239"/>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13" name="燕尾形 12"/>
          <p:cNvSpPr/>
          <p:nvPr/>
        </p:nvSpPr>
        <p:spPr bwMode="auto">
          <a:xfrm>
            <a:off x="9317038" y="124239"/>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AS_Path Filter</a:t>
            </a:r>
          </a:p>
        </p:txBody>
      </p:sp>
      <p:sp>
        <p:nvSpPr>
          <p:cNvPr id="14" name="燕尾形 13"/>
          <p:cNvSpPr/>
          <p:nvPr/>
        </p:nvSpPr>
        <p:spPr bwMode="auto">
          <a:xfrm>
            <a:off x="10490409" y="124239"/>
            <a:ext cx="1548000"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Community Filter</a:t>
            </a:r>
          </a:p>
        </p:txBody>
      </p:sp>
    </p:spTree>
    <p:extLst>
      <p:ext uri="{BB962C8B-B14F-4D97-AF65-F5344CB8AC3E}">
        <p14:creationId xmlns:p14="http://schemas.microsoft.com/office/powerpoint/2010/main" val="27613754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177" y="242447"/>
            <a:ext cx="9827761" cy="640800"/>
          </a:xfrm>
        </p:spPr>
        <p:txBody>
          <a:bodyPr wrap="square">
            <a:noAutofit/>
          </a:bodyPr>
          <a:lstStyle/>
          <a:p>
            <a:pPr fontAlgn="ctr"/>
            <a:r>
              <a:rPr lang="en-US" dirty="0">
                <a:latin typeface="Huawei Sans" panose="020C0503030203020204" pitchFamily="34" charset="0"/>
              </a:rPr>
              <a:t>Basic Community Filter Configuration Commands (2)</a:t>
            </a:r>
          </a:p>
        </p:txBody>
      </p:sp>
      <p:sp>
        <p:nvSpPr>
          <p:cNvPr id="4" name="矩形 3"/>
          <p:cNvSpPr/>
          <p:nvPr/>
        </p:nvSpPr>
        <p:spPr>
          <a:xfrm>
            <a:off x="1031917" y="1797459"/>
            <a:ext cx="10608699" cy="584775"/>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cs typeface="Courier New" panose="02070309020205020404" pitchFamily="49" charset="0"/>
              </a:rPr>
              <a:t>[Huawei-route-policy] </a:t>
            </a:r>
            <a:r>
              <a:rPr lang="en-US" sz="1600" b="1">
                <a:latin typeface="Huawei Sans" panose="020C0503030203020204" pitchFamily="34" charset="0"/>
              </a:rPr>
              <a:t>if-match community-filter</a:t>
            </a:r>
            <a:r>
              <a:rPr lang="en-US" sz="1600">
                <a:latin typeface="Huawei Sans" panose="020C0503030203020204" pitchFamily="34" charset="0"/>
              </a:rPr>
              <a:t> { </a:t>
            </a:r>
            <a:r>
              <a:rPr lang="en-US" sz="1600" i="1">
                <a:latin typeface="Huawei Sans" panose="020C0503030203020204" pitchFamily="34" charset="0"/>
              </a:rPr>
              <a:t>basic-comm-filter-num</a:t>
            </a:r>
            <a:r>
              <a:rPr lang="en-US" sz="1600">
                <a:latin typeface="Huawei Sans" panose="020C0503030203020204" pitchFamily="34" charset="0"/>
              </a:rPr>
              <a:t> [ </a:t>
            </a:r>
            <a:r>
              <a:rPr lang="en-US" sz="1600" b="1">
                <a:latin typeface="Huawei Sans" panose="020C0503030203020204" pitchFamily="34" charset="0"/>
              </a:rPr>
              <a:t>whole-match</a:t>
            </a:r>
            <a:r>
              <a:rPr lang="en-US" sz="1600">
                <a:latin typeface="Huawei Sans" panose="020C0503030203020204" pitchFamily="34" charset="0"/>
              </a:rPr>
              <a:t> ] | </a:t>
            </a:r>
            <a:r>
              <a:rPr lang="en-US" sz="1600" i="1">
                <a:latin typeface="Huawei Sans" panose="020C0503030203020204" pitchFamily="34" charset="0"/>
              </a:rPr>
              <a:t>adv-comm-filter-num</a:t>
            </a:r>
            <a:r>
              <a:rPr lang="en-US" sz="1600">
                <a:latin typeface="Huawei Sans" panose="020C0503030203020204" pitchFamily="34" charset="0"/>
              </a:rPr>
              <a:t> }</a:t>
            </a:r>
          </a:p>
        </p:txBody>
      </p:sp>
      <p:sp>
        <p:nvSpPr>
          <p:cNvPr id="5" name="矩形 4"/>
          <p:cNvSpPr/>
          <p:nvPr/>
        </p:nvSpPr>
        <p:spPr>
          <a:xfrm>
            <a:off x="551384" y="1365312"/>
            <a:ext cx="11089232" cy="338554"/>
          </a:xfrm>
          <a:prstGeom prst="rect">
            <a:avLst/>
          </a:prstGeom>
        </p:spPr>
        <p:txBody>
          <a:bodyPr wrap="square">
            <a:noAutofit/>
          </a:bodyPr>
          <a:lstStyle/>
          <a:p>
            <a:pPr marL="342900" indent="-342900" fontAlgn="ctr">
              <a:buFont typeface="+mj-lt"/>
              <a:buAutoNum type="arabicPeriod" startAt="3"/>
            </a:pPr>
            <a:r>
              <a:rPr lang="en-US" sz="1600" dirty="0">
                <a:latin typeface="Huawei Sans" panose="020C0503030203020204" pitchFamily="34" charset="0"/>
                <a:cs typeface="Courier New" panose="02070309020205020404" pitchFamily="49" charset="0"/>
              </a:rPr>
              <a:t>Apply a community filter.</a:t>
            </a:r>
          </a:p>
        </p:txBody>
      </p:sp>
      <p:sp>
        <p:nvSpPr>
          <p:cNvPr id="16" name="矩形 15"/>
          <p:cNvSpPr/>
          <p:nvPr/>
        </p:nvSpPr>
        <p:spPr>
          <a:xfrm>
            <a:off x="1031917" y="2913502"/>
            <a:ext cx="10608699" cy="400110"/>
          </a:xfrm>
          <a:prstGeom prst="rect">
            <a:avLst/>
          </a:prstGeom>
        </p:spPr>
        <p:txBody>
          <a:bodyPr wrap="square">
            <a:noAutofit/>
          </a:bodyPr>
          <a:lstStyle/>
          <a:p>
            <a:pPr fontAlgn="ctr">
              <a:lnSpc>
                <a:spcPts val="2400"/>
              </a:lnSpc>
            </a:pPr>
            <a:r>
              <a:rPr lang="en-US" sz="1600" dirty="0">
                <a:latin typeface="Huawei Sans" panose="020C0503030203020204" pitchFamily="34" charset="0"/>
                <a:cs typeface="Courier New" panose="02070309020205020404" pitchFamily="49" charset="0"/>
              </a:rPr>
              <a:t>A matching rule based on the community filter is created in the route-policy view.</a:t>
            </a:r>
          </a:p>
        </p:txBody>
      </p:sp>
      <p:sp>
        <p:nvSpPr>
          <p:cNvPr id="14" name="矩形 13"/>
          <p:cNvSpPr/>
          <p:nvPr/>
        </p:nvSpPr>
        <p:spPr>
          <a:xfrm>
            <a:off x="1031917" y="2558956"/>
            <a:ext cx="10608699"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cs typeface="Courier New" panose="02070309020205020404" pitchFamily="49" charset="0"/>
              </a:rPr>
              <a:t>[Huawei-route-policy] </a:t>
            </a:r>
            <a:r>
              <a:rPr lang="en-US" sz="1600" b="1">
                <a:latin typeface="Huawei Sans" panose="020C0503030203020204" pitchFamily="34" charset="0"/>
              </a:rPr>
              <a:t>if-match community-filter</a:t>
            </a:r>
            <a:r>
              <a:rPr lang="en-US" sz="1600">
                <a:latin typeface="Huawei Sans" panose="020C0503030203020204" pitchFamily="34" charset="0"/>
              </a:rPr>
              <a:t> </a:t>
            </a:r>
            <a:r>
              <a:rPr lang="en-US" sz="1600" i="1">
                <a:latin typeface="Huawei Sans" panose="020C0503030203020204" pitchFamily="34" charset="0"/>
              </a:rPr>
              <a:t>comm-filter-name</a:t>
            </a:r>
            <a:r>
              <a:rPr lang="en-US" sz="1600">
                <a:latin typeface="Huawei Sans" panose="020C0503030203020204" pitchFamily="34" charset="0"/>
              </a:rPr>
              <a:t> [ </a:t>
            </a:r>
            <a:r>
              <a:rPr lang="en-US" sz="1600" b="1">
                <a:latin typeface="Huawei Sans" panose="020C0503030203020204" pitchFamily="34" charset="0"/>
              </a:rPr>
              <a:t>whole-match</a:t>
            </a:r>
            <a:r>
              <a:rPr lang="en-US" sz="1600">
                <a:latin typeface="Huawei Sans" panose="020C0503030203020204" pitchFamily="34" charset="0"/>
              </a:rPr>
              <a:t> ]</a:t>
            </a:r>
          </a:p>
        </p:txBody>
      </p:sp>
      <p:sp>
        <p:nvSpPr>
          <p:cNvPr id="15" name="五边形 14"/>
          <p:cNvSpPr/>
          <p:nvPr/>
        </p:nvSpPr>
        <p:spPr bwMode="auto">
          <a:xfrm>
            <a:off x="8622466" y="124239"/>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17" name="燕尾形 16"/>
          <p:cNvSpPr/>
          <p:nvPr/>
        </p:nvSpPr>
        <p:spPr bwMode="auto">
          <a:xfrm>
            <a:off x="9317038" y="124239"/>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AS_Path Filter</a:t>
            </a:r>
          </a:p>
        </p:txBody>
      </p:sp>
      <p:sp>
        <p:nvSpPr>
          <p:cNvPr id="18" name="燕尾形 17"/>
          <p:cNvSpPr/>
          <p:nvPr/>
        </p:nvSpPr>
        <p:spPr bwMode="auto">
          <a:xfrm>
            <a:off x="10490409" y="124239"/>
            <a:ext cx="1548000"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Community Filter</a:t>
            </a:r>
          </a:p>
        </p:txBody>
      </p:sp>
    </p:spTree>
    <p:extLst>
      <p:ext uri="{BB962C8B-B14F-4D97-AF65-F5344CB8AC3E}">
        <p14:creationId xmlns:p14="http://schemas.microsoft.com/office/powerpoint/2010/main" val="235180222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177" y="410400"/>
            <a:ext cx="9827761" cy="640800"/>
          </a:xfrm>
        </p:spPr>
        <p:txBody>
          <a:bodyPr wrap="square">
            <a:noAutofit/>
          </a:bodyPr>
          <a:lstStyle/>
          <a:p>
            <a:pPr fontAlgn="ctr"/>
            <a:r>
              <a:rPr lang="en-US">
                <a:latin typeface="Huawei Sans" panose="020C0503030203020204" pitchFamily="34" charset="0"/>
              </a:rPr>
              <a:t>Examples for Configuring Community Filters</a:t>
            </a:r>
          </a:p>
        </p:txBody>
      </p:sp>
      <p:sp>
        <p:nvSpPr>
          <p:cNvPr id="4" name="矩形 3"/>
          <p:cNvSpPr/>
          <p:nvPr/>
        </p:nvSpPr>
        <p:spPr>
          <a:xfrm>
            <a:off x="939153" y="2399354"/>
            <a:ext cx="4640013"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cs typeface="Courier New" panose="02070309020205020404" pitchFamily="49" charset="0"/>
              </a:rPr>
              <a:t>ip community-filter 1 permit 100:1 200:1 300:1</a:t>
            </a:r>
          </a:p>
        </p:txBody>
      </p:sp>
      <p:sp>
        <p:nvSpPr>
          <p:cNvPr id="5" name="矩形 4"/>
          <p:cNvSpPr/>
          <p:nvPr/>
        </p:nvSpPr>
        <p:spPr>
          <a:xfrm>
            <a:off x="551384" y="1365312"/>
            <a:ext cx="11089232" cy="338554"/>
          </a:xfrm>
          <a:prstGeom prst="rect">
            <a:avLst/>
          </a:prstGeom>
        </p:spPr>
        <p:txBody>
          <a:bodyPr wrap="square">
            <a:noAutofit/>
          </a:bodyPr>
          <a:lstStyle/>
          <a:p>
            <a:pPr marL="342900" indent="-342900" fontAlgn="ctr">
              <a:buFont typeface="+mj-lt"/>
              <a:buAutoNum type="arabicPeriod"/>
            </a:pPr>
            <a:r>
              <a:rPr lang="en-US" sz="1600">
                <a:latin typeface="Huawei Sans" panose="020C0503030203020204" pitchFamily="34" charset="0"/>
                <a:cs typeface="Courier New" panose="02070309020205020404" pitchFamily="49" charset="0"/>
              </a:rPr>
              <a:t>Example for configuring a basic community filter</a:t>
            </a:r>
          </a:p>
        </p:txBody>
      </p:sp>
      <p:sp>
        <p:nvSpPr>
          <p:cNvPr id="16" name="矩形 15"/>
          <p:cNvSpPr/>
          <p:nvPr/>
        </p:nvSpPr>
        <p:spPr>
          <a:xfrm>
            <a:off x="872893" y="1656669"/>
            <a:ext cx="10608699" cy="400110"/>
          </a:xfrm>
          <a:prstGeom prst="rect">
            <a:avLst/>
          </a:prstGeom>
        </p:spPr>
        <p:txBody>
          <a:bodyPr wrap="square">
            <a:noAutofit/>
          </a:bodyPr>
          <a:lstStyle/>
          <a:p>
            <a:pPr fontAlgn="ctr">
              <a:lnSpc>
                <a:spcPts val="2400"/>
              </a:lnSpc>
            </a:pPr>
            <a:r>
              <a:rPr lang="en-US" sz="1600" dirty="0">
                <a:latin typeface="Huawei Sans" panose="020C0503030203020204" pitchFamily="34" charset="0"/>
                <a:cs typeface="Courier New" panose="02070309020205020404" pitchFamily="49" charset="0"/>
              </a:rPr>
              <a:t>Match the routes carrying community values [100:1, 200:1, 300:1]. (The relationship between multiple community values in a command configuration is AND.)</a:t>
            </a:r>
          </a:p>
        </p:txBody>
      </p:sp>
      <p:sp>
        <p:nvSpPr>
          <p:cNvPr id="14" name="矩形 13"/>
          <p:cNvSpPr/>
          <p:nvPr/>
        </p:nvSpPr>
        <p:spPr>
          <a:xfrm>
            <a:off x="939153" y="3887224"/>
            <a:ext cx="4640013" cy="584775"/>
          </a:xfrm>
          <a:prstGeom prst="rect">
            <a:avLst/>
          </a:prstGeom>
          <a:solidFill>
            <a:srgbClr val="F4FBFE"/>
          </a:solidFill>
          <a:ln>
            <a:solidFill>
              <a:srgbClr val="99DFF9"/>
            </a:solidFill>
          </a:ln>
        </p:spPr>
        <p:txBody>
          <a:bodyPr wrap="square">
            <a:noAutofit/>
          </a:bodyPr>
          <a:lstStyle/>
          <a:p>
            <a:pPr fontAlgn="ctr"/>
            <a:r>
              <a:rPr lang="en-US" sz="1600" dirty="0" err="1">
                <a:latin typeface="Huawei Sans" panose="020C0503030203020204" pitchFamily="34" charset="0"/>
                <a:cs typeface="Courier New" panose="02070309020205020404" pitchFamily="49" charset="0"/>
              </a:rPr>
              <a:t>ip</a:t>
            </a:r>
            <a:r>
              <a:rPr lang="en-US" sz="1600" dirty="0">
                <a:latin typeface="Huawei Sans" panose="020C0503030203020204" pitchFamily="34" charset="0"/>
                <a:cs typeface="Courier New" panose="02070309020205020404" pitchFamily="49" charset="0"/>
              </a:rPr>
              <a:t> community-filter 1 permit 100:1</a:t>
            </a:r>
          </a:p>
          <a:p>
            <a:pPr fontAlgn="ctr"/>
            <a:r>
              <a:rPr lang="en-US" sz="1600" dirty="0" err="1">
                <a:latin typeface="Huawei Sans" panose="020C0503030203020204" pitchFamily="34" charset="0"/>
                <a:cs typeface="Courier New" panose="02070309020205020404" pitchFamily="49" charset="0"/>
              </a:rPr>
              <a:t>ip</a:t>
            </a:r>
            <a:r>
              <a:rPr lang="en-US" sz="1600" dirty="0">
                <a:latin typeface="Huawei Sans" panose="020C0503030203020204" pitchFamily="34" charset="0"/>
                <a:cs typeface="Courier New" panose="02070309020205020404" pitchFamily="49" charset="0"/>
              </a:rPr>
              <a:t> community-filter 1 permit 200:1 300:1</a:t>
            </a:r>
          </a:p>
        </p:txBody>
      </p:sp>
      <p:sp>
        <p:nvSpPr>
          <p:cNvPr id="15" name="矩形 14"/>
          <p:cNvSpPr/>
          <p:nvPr/>
        </p:nvSpPr>
        <p:spPr>
          <a:xfrm>
            <a:off x="872893" y="2789976"/>
            <a:ext cx="10608699" cy="400110"/>
          </a:xfrm>
          <a:prstGeom prst="rect">
            <a:avLst/>
          </a:prstGeom>
        </p:spPr>
        <p:txBody>
          <a:bodyPr wrap="square">
            <a:noAutofit/>
          </a:bodyPr>
          <a:lstStyle/>
          <a:p>
            <a:pPr fontAlgn="ctr">
              <a:lnSpc>
                <a:spcPts val="2400"/>
              </a:lnSpc>
            </a:pPr>
            <a:r>
              <a:rPr lang="en-US" sz="1600" dirty="0">
                <a:latin typeface="Huawei Sans" panose="020C0503030203020204" pitchFamily="34" charset="0"/>
                <a:cs typeface="Courier New" panose="02070309020205020404" pitchFamily="49" charset="0"/>
              </a:rPr>
              <a:t>Match the routes carrying community value [100:1] or community values [200:1, 300:1]. (The relationship between different groups of community values is OR. A set of community values in a command configuration is called a group.)</a:t>
            </a:r>
          </a:p>
        </p:txBody>
      </p:sp>
      <p:sp>
        <p:nvSpPr>
          <p:cNvPr id="17" name="矩形 16"/>
          <p:cNvSpPr/>
          <p:nvPr/>
        </p:nvSpPr>
        <p:spPr>
          <a:xfrm>
            <a:off x="939153" y="5431259"/>
            <a:ext cx="4640013"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cs typeface="Courier New" panose="02070309020205020404" pitchFamily="49" charset="0"/>
              </a:rPr>
              <a:t>ip community-filter 100 permit ^10</a:t>
            </a:r>
          </a:p>
        </p:txBody>
      </p:sp>
      <p:sp>
        <p:nvSpPr>
          <p:cNvPr id="18" name="矩形 17"/>
          <p:cNvSpPr/>
          <p:nvPr/>
        </p:nvSpPr>
        <p:spPr>
          <a:xfrm>
            <a:off x="551384" y="4695800"/>
            <a:ext cx="11089232" cy="338554"/>
          </a:xfrm>
          <a:prstGeom prst="rect">
            <a:avLst/>
          </a:prstGeom>
        </p:spPr>
        <p:txBody>
          <a:bodyPr wrap="square">
            <a:noAutofit/>
          </a:bodyPr>
          <a:lstStyle/>
          <a:p>
            <a:pPr marL="342900" indent="-342900" fontAlgn="ctr">
              <a:buFont typeface="+mj-lt"/>
              <a:buAutoNum type="arabicPeriod" startAt="2"/>
            </a:pPr>
            <a:r>
              <a:rPr lang="en-US" sz="1600">
                <a:latin typeface="Huawei Sans" panose="020C0503030203020204" pitchFamily="34" charset="0"/>
                <a:cs typeface="Courier New" panose="02070309020205020404" pitchFamily="49" charset="0"/>
              </a:rPr>
              <a:t>Example for configuring an advanced community filter</a:t>
            </a:r>
          </a:p>
        </p:txBody>
      </p:sp>
      <p:sp>
        <p:nvSpPr>
          <p:cNvPr id="19" name="矩形 18"/>
          <p:cNvSpPr/>
          <p:nvPr/>
        </p:nvSpPr>
        <p:spPr>
          <a:xfrm>
            <a:off x="872893" y="4987156"/>
            <a:ext cx="10608699" cy="400110"/>
          </a:xfrm>
          <a:prstGeom prst="rect">
            <a:avLst/>
          </a:prstGeom>
        </p:spPr>
        <p:txBody>
          <a:bodyPr wrap="square">
            <a:noAutofit/>
          </a:bodyPr>
          <a:lstStyle/>
          <a:p>
            <a:pPr fontAlgn="ctr">
              <a:lnSpc>
                <a:spcPts val="2400"/>
              </a:lnSpc>
            </a:pPr>
            <a:r>
              <a:rPr lang="en-US" sz="1600" dirty="0">
                <a:latin typeface="Huawei Sans" panose="020C0503030203020204" pitchFamily="34" charset="0"/>
                <a:cs typeface="Courier New" panose="02070309020205020404" pitchFamily="49" charset="0"/>
              </a:rPr>
              <a:t>Match the routes carrying community values starting with 10.</a:t>
            </a:r>
          </a:p>
        </p:txBody>
      </p:sp>
      <p:sp>
        <p:nvSpPr>
          <p:cNvPr id="23" name="五边形 22"/>
          <p:cNvSpPr/>
          <p:nvPr/>
        </p:nvSpPr>
        <p:spPr bwMode="auto">
          <a:xfrm>
            <a:off x="8622466" y="124239"/>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24" name="燕尾形 23"/>
          <p:cNvSpPr/>
          <p:nvPr/>
        </p:nvSpPr>
        <p:spPr bwMode="auto">
          <a:xfrm>
            <a:off x="9317038" y="124239"/>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AS_Path Filter</a:t>
            </a:r>
          </a:p>
        </p:txBody>
      </p:sp>
      <p:sp>
        <p:nvSpPr>
          <p:cNvPr id="25" name="燕尾形 24"/>
          <p:cNvSpPr/>
          <p:nvPr/>
        </p:nvSpPr>
        <p:spPr bwMode="auto">
          <a:xfrm>
            <a:off x="10490409" y="124239"/>
            <a:ext cx="1548000"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Community Filter</a:t>
            </a:r>
          </a:p>
        </p:txBody>
      </p:sp>
    </p:spTree>
    <p:extLst>
      <p:ext uri="{BB962C8B-B14F-4D97-AF65-F5344CB8AC3E}">
        <p14:creationId xmlns:p14="http://schemas.microsoft.com/office/powerpoint/2010/main" val="322209744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177" y="410400"/>
            <a:ext cx="9827761" cy="640800"/>
          </a:xfrm>
        </p:spPr>
        <p:txBody>
          <a:bodyPr wrap="square">
            <a:noAutofit/>
          </a:bodyPr>
          <a:lstStyle/>
          <a:p>
            <a:pPr fontAlgn="ctr"/>
            <a:r>
              <a:rPr lang="en-US">
                <a:latin typeface="Huawei Sans" panose="020C0503030203020204" pitchFamily="34" charset="0"/>
              </a:rPr>
              <a:t>Configuring Community Attributes (1)</a:t>
            </a:r>
          </a:p>
        </p:txBody>
      </p:sp>
      <p:sp>
        <p:nvSpPr>
          <p:cNvPr id="24" name="文本框 23"/>
          <p:cNvSpPr txBox="1"/>
          <p:nvPr/>
        </p:nvSpPr>
        <p:spPr>
          <a:xfrm>
            <a:off x="6475690" y="2273548"/>
            <a:ext cx="5153933" cy="2893100"/>
          </a:xfrm>
          <a:prstGeom prst="rect">
            <a:avLst/>
          </a:prstGeom>
          <a:solidFill>
            <a:srgbClr val="F4FBFE"/>
          </a:solidFill>
          <a:ln>
            <a:solidFill>
              <a:srgbClr val="99DFF9"/>
            </a:solidFill>
          </a:ln>
        </p:spPr>
        <p:txBody>
          <a:bodyPr wrap="square" rtlCol="0">
            <a:noAutofit/>
          </a:bodyPr>
          <a:lstStyle/>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[R1] </a:t>
            </a:r>
            <a:r>
              <a:rPr lang="en-US" sz="1400" dirty="0" err="1">
                <a:solidFill>
                  <a:prstClr val="black"/>
                </a:solidFill>
                <a:latin typeface="Huawei Sans" panose="020C0503030203020204" pitchFamily="34" charset="0"/>
                <a:cs typeface="Courier New" panose="02070309020205020404" pitchFamily="49" charset="0"/>
              </a:rPr>
              <a:t>ip</a:t>
            </a:r>
            <a:r>
              <a:rPr lang="en-US" sz="1400" dirty="0">
                <a:solidFill>
                  <a:prstClr val="black"/>
                </a:solidFill>
                <a:latin typeface="Huawei Sans" panose="020C0503030203020204" pitchFamily="34" charset="0"/>
                <a:cs typeface="Courier New" panose="02070309020205020404" pitchFamily="49" charset="0"/>
              </a:rPr>
              <a:t> </a:t>
            </a:r>
            <a:r>
              <a:rPr lang="en-US" sz="1400" dirty="0" err="1">
                <a:solidFill>
                  <a:prstClr val="black"/>
                </a:solidFill>
                <a:latin typeface="Huawei Sans" panose="020C0503030203020204" pitchFamily="34" charset="0"/>
                <a:cs typeface="Courier New" panose="02070309020205020404" pitchFamily="49" charset="0"/>
              </a:rPr>
              <a:t>ip</a:t>
            </a:r>
            <a:r>
              <a:rPr lang="en-US" sz="1400" dirty="0">
                <a:solidFill>
                  <a:prstClr val="black"/>
                </a:solidFill>
                <a:latin typeface="Huawei Sans" panose="020C0503030203020204" pitchFamily="34" charset="0"/>
                <a:cs typeface="Courier New" panose="02070309020205020404" pitchFamily="49" charset="0"/>
              </a:rPr>
              <a:t>-prefix 1 permit 10.1.1.1 32</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[R1] route-policy Community permit node 10</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[R1-route-policy] if-match </a:t>
            </a:r>
            <a:r>
              <a:rPr lang="en-US" sz="1400" dirty="0" err="1">
                <a:solidFill>
                  <a:prstClr val="black"/>
                </a:solidFill>
                <a:latin typeface="Huawei Sans" panose="020C0503030203020204" pitchFamily="34" charset="0"/>
                <a:cs typeface="Courier New" panose="02070309020205020404" pitchFamily="49" charset="0"/>
              </a:rPr>
              <a:t>ip</a:t>
            </a:r>
            <a:r>
              <a:rPr lang="en-US" sz="1400" dirty="0">
                <a:solidFill>
                  <a:prstClr val="black"/>
                </a:solidFill>
                <a:latin typeface="Huawei Sans" panose="020C0503030203020204" pitchFamily="34" charset="0"/>
                <a:cs typeface="Courier New" panose="02070309020205020404" pitchFamily="49" charset="0"/>
              </a:rPr>
              <a:t>-prefix 1</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[R1-route-policy] </a:t>
            </a:r>
            <a:r>
              <a:rPr lang="en-US" sz="1400" dirty="0">
                <a:solidFill>
                  <a:srgbClr val="EC7061"/>
                </a:solidFill>
                <a:latin typeface="Huawei Sans" panose="020C0503030203020204" pitchFamily="34" charset="0"/>
                <a:cs typeface="Courier New" panose="02070309020205020404" pitchFamily="49" charset="0"/>
              </a:rPr>
              <a:t>apply community 101:1</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[R1-route-policy] quit</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[R1] route-policy Community permit node 20</a:t>
            </a:r>
          </a:p>
          <a:p>
            <a:pPr fontAlgn="ctr"/>
            <a:r>
              <a:rPr lang="en-US" sz="1400" dirty="0">
                <a:solidFill>
                  <a:prstClr val="black"/>
                </a:solidFill>
                <a:latin typeface="Huawei Sans" panose="020C0503030203020204" pitchFamily="34" charset="0"/>
                <a:cs typeface="Courier New" panose="02070309020205020404" pitchFamily="49" charset="0"/>
              </a:rPr>
              <a:t>[R1-route-policy] quit</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[R1] </a:t>
            </a:r>
            <a:r>
              <a:rPr lang="en-US" sz="1400" dirty="0" err="1">
                <a:solidFill>
                  <a:prstClr val="black"/>
                </a:solidFill>
                <a:latin typeface="Huawei Sans" panose="020C0503030203020204" pitchFamily="34" charset="0"/>
                <a:cs typeface="Courier New" panose="02070309020205020404" pitchFamily="49" charset="0"/>
              </a:rPr>
              <a:t>bgp</a:t>
            </a:r>
            <a:r>
              <a:rPr lang="en-US" sz="1400" dirty="0">
                <a:solidFill>
                  <a:prstClr val="black"/>
                </a:solidFill>
                <a:latin typeface="Huawei Sans" panose="020C0503030203020204" pitchFamily="34" charset="0"/>
                <a:cs typeface="Courier New" panose="02070309020205020404" pitchFamily="49" charset="0"/>
              </a:rPr>
              <a:t> 101</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[R1-bgp] peer 10.1.12.2 as-number 102</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[R1-bgp] peer 10.1.12.2 route-policy Community export</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[R1-bgp] </a:t>
            </a:r>
            <a:r>
              <a:rPr lang="en-US" sz="1400" dirty="0">
                <a:solidFill>
                  <a:srgbClr val="EC7061"/>
                </a:solidFill>
                <a:latin typeface="Huawei Sans" panose="020C0503030203020204" pitchFamily="34" charset="0"/>
                <a:cs typeface="Courier New" panose="02070309020205020404" pitchFamily="49" charset="0"/>
              </a:rPr>
              <a:t>peer 10.1.12.2 advertise-community </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[R1-bgp] network 10.1.1.1 32</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[R1-bgp] network 10.1.2.2 32</a:t>
            </a:r>
          </a:p>
        </p:txBody>
      </p:sp>
      <p:sp>
        <p:nvSpPr>
          <p:cNvPr id="58" name="文本框 57"/>
          <p:cNvSpPr txBox="1"/>
          <p:nvPr/>
        </p:nvSpPr>
        <p:spPr>
          <a:xfrm>
            <a:off x="6338670" y="1326810"/>
            <a:ext cx="5407243" cy="584775"/>
          </a:xfrm>
          <a:prstGeom prst="rect">
            <a:avLst/>
          </a:prstGeom>
          <a:noFill/>
        </p:spPr>
        <p:txBody>
          <a:bodyPr wrap="square" rtlCol="0">
            <a:noAutofit/>
          </a:bodyPr>
          <a:lstStyle/>
          <a:p>
            <a:pPr fontAlgn="ctr">
              <a:spcBef>
                <a:spcPts val="0"/>
              </a:spcBef>
              <a:spcAft>
                <a:spcPts val="0"/>
              </a:spcAft>
            </a:pPr>
            <a:r>
              <a:rPr lang="en-US" sz="1600" dirty="0">
                <a:solidFill>
                  <a:prstClr val="black"/>
                </a:solidFill>
                <a:latin typeface="Huawei Sans" panose="020C0503030203020204" pitchFamily="34" charset="0"/>
              </a:rPr>
              <a:t>1. Configure a routing policy on R1 to add a community attribute to matched routes, and enable R1 to advertise the community attribute to the EBGP peer R2.</a:t>
            </a:r>
          </a:p>
        </p:txBody>
      </p:sp>
      <p:sp>
        <p:nvSpPr>
          <p:cNvPr id="61" name="任意多边形 25"/>
          <p:cNvSpPr/>
          <p:nvPr/>
        </p:nvSpPr>
        <p:spPr>
          <a:xfrm>
            <a:off x="3301098" y="1516987"/>
            <a:ext cx="1282895" cy="1350517"/>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4FBFE"/>
          </a:solidFill>
          <a:ln w="19050">
            <a:solidFill>
              <a:srgbClr val="99DFF9"/>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endParaRPr lang="zh-CN" altLang="en-US" sz="1600" b="1">
              <a:solidFill>
                <a:schemeClr val="tx1"/>
              </a:solidFill>
              <a:latin typeface="Huawei Sans" panose="020C0503030203020204" pitchFamily="34" charset="0"/>
              <a:sym typeface="Huawei Sans" panose="020C0503030203020204" pitchFamily="34" charset="0"/>
            </a:endParaRPr>
          </a:p>
        </p:txBody>
      </p:sp>
      <p:sp>
        <p:nvSpPr>
          <p:cNvPr id="63" name="任意多边形 25"/>
          <p:cNvSpPr/>
          <p:nvPr/>
        </p:nvSpPr>
        <p:spPr>
          <a:xfrm>
            <a:off x="4903674" y="1515848"/>
            <a:ext cx="1183887" cy="1351778"/>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4FBFE"/>
          </a:solidFill>
          <a:ln w="19050">
            <a:solidFill>
              <a:srgbClr val="99DFF9"/>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endParaRPr lang="zh-CN" altLang="en-US" sz="1600" b="1">
              <a:solidFill>
                <a:schemeClr val="tx1"/>
              </a:solidFill>
              <a:latin typeface="Huawei Sans" panose="020C0503030203020204" pitchFamily="34" charset="0"/>
              <a:sym typeface="Huawei Sans" panose="020C0503030203020204" pitchFamily="34" charset="0"/>
            </a:endParaRPr>
          </a:p>
        </p:txBody>
      </p:sp>
      <p:pic>
        <p:nvPicPr>
          <p:cNvPr id="67" name="图片 6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669560" y="2057865"/>
            <a:ext cx="540000" cy="442800"/>
          </a:xfrm>
          <a:prstGeom prst="rect">
            <a:avLst/>
          </a:prstGeom>
        </p:spPr>
      </p:pic>
      <p:cxnSp>
        <p:nvCxnSpPr>
          <p:cNvPr id="68" name="直接连接符 67"/>
          <p:cNvCxnSpPr>
            <a:stCxn id="67" idx="3"/>
            <a:endCxn id="69" idx="3"/>
          </p:cNvCxnSpPr>
          <p:nvPr/>
        </p:nvCxnSpPr>
        <p:spPr>
          <a:xfrm>
            <a:off x="4209560" y="2279265"/>
            <a:ext cx="170410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9" name="图片 6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373664" y="2057865"/>
            <a:ext cx="540000" cy="442800"/>
          </a:xfrm>
          <a:prstGeom prst="rect">
            <a:avLst/>
          </a:prstGeom>
        </p:spPr>
      </p:pic>
      <p:sp>
        <p:nvSpPr>
          <p:cNvPr id="70" name="任意多边形 25"/>
          <p:cNvSpPr/>
          <p:nvPr/>
        </p:nvSpPr>
        <p:spPr>
          <a:xfrm>
            <a:off x="522288" y="1516987"/>
            <a:ext cx="2208768" cy="1350517"/>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4FBFE"/>
          </a:solidFill>
          <a:ln w="19050">
            <a:solidFill>
              <a:srgbClr val="99DFF9"/>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endParaRPr lang="zh-CN" altLang="en-US" sz="1600" b="1">
              <a:solidFill>
                <a:schemeClr val="tx1"/>
              </a:solidFill>
              <a:latin typeface="Huawei Sans" panose="020C0503030203020204" pitchFamily="34" charset="0"/>
              <a:sym typeface="Huawei Sans" panose="020C0503030203020204" pitchFamily="34" charset="0"/>
            </a:endParaRPr>
          </a:p>
        </p:txBody>
      </p:sp>
      <p:pic>
        <p:nvPicPr>
          <p:cNvPr id="71" name="图片 7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886222" y="2057865"/>
            <a:ext cx="540000" cy="442800"/>
          </a:xfrm>
          <a:prstGeom prst="rect">
            <a:avLst/>
          </a:prstGeom>
        </p:spPr>
      </p:pic>
      <p:sp>
        <p:nvSpPr>
          <p:cNvPr id="72" name="TextBox 120">
            <a:extLst>
              <a:ext uri="{FF2B5EF4-FFF2-40B4-BE49-F238E27FC236}">
                <a16:creationId xmlns:a16="http://schemas.microsoft.com/office/drawing/2014/main" xmlns="" id="{020D7A1D-EFAD-4C8C-B9DE-D0FAD269B77A}"/>
              </a:ext>
            </a:extLst>
          </p:cNvPr>
          <p:cNvSpPr txBox="1"/>
          <p:nvPr/>
        </p:nvSpPr>
        <p:spPr>
          <a:xfrm>
            <a:off x="482039" y="1515848"/>
            <a:ext cx="827092" cy="307777"/>
          </a:xfrm>
          <a:prstGeom prst="rect">
            <a:avLst/>
          </a:prstGeom>
          <a:noFill/>
          <a:ln>
            <a:noFill/>
          </a:ln>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AS 101</a:t>
            </a:r>
          </a:p>
        </p:txBody>
      </p:sp>
      <p:sp>
        <p:nvSpPr>
          <p:cNvPr id="73" name="TextBox 120">
            <a:extLst>
              <a:ext uri="{FF2B5EF4-FFF2-40B4-BE49-F238E27FC236}">
                <a16:creationId xmlns:a16="http://schemas.microsoft.com/office/drawing/2014/main" xmlns="" id="{020D7A1D-EFAD-4C8C-B9DE-D0FAD269B77A}"/>
              </a:ext>
            </a:extLst>
          </p:cNvPr>
          <p:cNvSpPr txBox="1"/>
          <p:nvPr/>
        </p:nvSpPr>
        <p:spPr>
          <a:xfrm>
            <a:off x="3262219" y="1515848"/>
            <a:ext cx="827092" cy="307777"/>
          </a:xfrm>
          <a:prstGeom prst="rect">
            <a:avLst/>
          </a:prstGeom>
          <a:noFill/>
          <a:ln>
            <a:noFill/>
          </a:ln>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AS 102</a:t>
            </a:r>
          </a:p>
        </p:txBody>
      </p:sp>
      <p:cxnSp>
        <p:nvCxnSpPr>
          <p:cNvPr id="74" name="直接连接符 73"/>
          <p:cNvCxnSpPr>
            <a:stCxn id="71" idx="3"/>
            <a:endCxn id="67" idx="1"/>
          </p:cNvCxnSpPr>
          <p:nvPr/>
        </p:nvCxnSpPr>
        <p:spPr>
          <a:xfrm>
            <a:off x="2426222" y="2279265"/>
            <a:ext cx="1243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5" name="TextBox 120">
            <a:extLst>
              <a:ext uri="{FF2B5EF4-FFF2-40B4-BE49-F238E27FC236}">
                <a16:creationId xmlns:a16="http://schemas.microsoft.com/office/drawing/2014/main" xmlns="" id="{020D7A1D-EFAD-4C8C-B9DE-D0FAD269B77A}"/>
              </a:ext>
            </a:extLst>
          </p:cNvPr>
          <p:cNvSpPr txBox="1"/>
          <p:nvPr/>
        </p:nvSpPr>
        <p:spPr>
          <a:xfrm>
            <a:off x="4889573" y="1513506"/>
            <a:ext cx="827092" cy="307777"/>
          </a:xfrm>
          <a:prstGeom prst="rect">
            <a:avLst/>
          </a:prstGeom>
          <a:noFill/>
          <a:ln>
            <a:noFill/>
          </a:ln>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AS 103</a:t>
            </a:r>
          </a:p>
        </p:txBody>
      </p:sp>
      <p:cxnSp>
        <p:nvCxnSpPr>
          <p:cNvPr id="76" name="直接连接符 75"/>
          <p:cNvCxnSpPr>
            <a:endCxn id="71" idx="1"/>
          </p:cNvCxnSpPr>
          <p:nvPr/>
        </p:nvCxnSpPr>
        <p:spPr>
          <a:xfrm>
            <a:off x="1771624" y="2276188"/>
            <a:ext cx="114598" cy="30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1760895" y="2165488"/>
            <a:ext cx="0" cy="2214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8" name="TextBox 120">
            <a:extLst>
              <a:ext uri="{FF2B5EF4-FFF2-40B4-BE49-F238E27FC236}">
                <a16:creationId xmlns:a16="http://schemas.microsoft.com/office/drawing/2014/main" xmlns="" id="{020D7A1D-EFAD-4C8C-B9DE-D0FAD269B77A}"/>
              </a:ext>
            </a:extLst>
          </p:cNvPr>
          <p:cNvSpPr txBox="1"/>
          <p:nvPr/>
        </p:nvSpPr>
        <p:spPr>
          <a:xfrm>
            <a:off x="1735183" y="1808361"/>
            <a:ext cx="827092" cy="307777"/>
          </a:xfrm>
          <a:prstGeom prst="rect">
            <a:avLst/>
          </a:prstGeom>
          <a:noFill/>
          <a:ln>
            <a:noFill/>
          </a:ln>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79" name="TextBox 120">
            <a:extLst>
              <a:ext uri="{FF2B5EF4-FFF2-40B4-BE49-F238E27FC236}">
                <a16:creationId xmlns:a16="http://schemas.microsoft.com/office/drawing/2014/main" xmlns="" id="{020D7A1D-EFAD-4C8C-B9DE-D0FAD269B77A}"/>
              </a:ext>
            </a:extLst>
          </p:cNvPr>
          <p:cNvSpPr txBox="1"/>
          <p:nvPr/>
        </p:nvSpPr>
        <p:spPr>
          <a:xfrm>
            <a:off x="3535162" y="1808361"/>
            <a:ext cx="827092" cy="307777"/>
          </a:xfrm>
          <a:prstGeom prst="rect">
            <a:avLst/>
          </a:prstGeom>
          <a:noFill/>
          <a:ln>
            <a:noFill/>
          </a:ln>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81" name="TextBox 120">
            <a:extLst>
              <a:ext uri="{FF2B5EF4-FFF2-40B4-BE49-F238E27FC236}">
                <a16:creationId xmlns:a16="http://schemas.microsoft.com/office/drawing/2014/main" xmlns="" id="{020D7A1D-EFAD-4C8C-B9DE-D0FAD269B77A}"/>
              </a:ext>
            </a:extLst>
          </p:cNvPr>
          <p:cNvSpPr txBox="1"/>
          <p:nvPr/>
        </p:nvSpPr>
        <p:spPr>
          <a:xfrm>
            <a:off x="5230118" y="1802418"/>
            <a:ext cx="827092" cy="307777"/>
          </a:xfrm>
          <a:prstGeom prst="rect">
            <a:avLst/>
          </a:prstGeom>
          <a:noFill/>
          <a:ln>
            <a:noFill/>
          </a:ln>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R3</a:t>
            </a:r>
          </a:p>
        </p:txBody>
      </p:sp>
      <p:cxnSp>
        <p:nvCxnSpPr>
          <p:cNvPr id="82" name="直接箭头连接符 81"/>
          <p:cNvCxnSpPr/>
          <p:nvPr/>
        </p:nvCxnSpPr>
        <p:spPr>
          <a:xfrm flipV="1">
            <a:off x="2489816" y="2747284"/>
            <a:ext cx="990470" cy="1"/>
          </a:xfrm>
          <a:prstGeom prst="straightConnector1">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83" name="TextBox 120">
            <a:extLst>
              <a:ext uri="{FF2B5EF4-FFF2-40B4-BE49-F238E27FC236}">
                <a16:creationId xmlns:a16="http://schemas.microsoft.com/office/drawing/2014/main" xmlns="" id="{020D7A1D-EFAD-4C8C-B9DE-D0FAD269B77A}"/>
              </a:ext>
            </a:extLst>
          </p:cNvPr>
          <p:cNvSpPr txBox="1"/>
          <p:nvPr/>
        </p:nvSpPr>
        <p:spPr>
          <a:xfrm>
            <a:off x="2376067" y="2820862"/>
            <a:ext cx="2882597" cy="523220"/>
          </a:xfrm>
          <a:prstGeom prst="rect">
            <a:avLst/>
          </a:prstGeom>
          <a:noFill/>
          <a:ln>
            <a:noFill/>
          </a:ln>
        </p:spPr>
        <p:txBody>
          <a:bodyPr wrap="square" rtlCol="0">
            <a:noAutofit/>
          </a:bodyPr>
          <a:lstStyle/>
          <a:p>
            <a:pPr fontAlgn="ctr"/>
            <a:r>
              <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10.1.1.1/32 Community = 101:1</a:t>
            </a:r>
          </a:p>
          <a:p>
            <a:pPr fontAlgn="ctr"/>
            <a:r>
              <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10.1.2.2/32</a:t>
            </a:r>
          </a:p>
        </p:txBody>
      </p:sp>
      <p:sp>
        <p:nvSpPr>
          <p:cNvPr id="87" name="TextBox 120">
            <a:extLst>
              <a:ext uri="{FF2B5EF4-FFF2-40B4-BE49-F238E27FC236}">
                <a16:creationId xmlns:a16="http://schemas.microsoft.com/office/drawing/2014/main" xmlns="" id="{020D7A1D-EFAD-4C8C-B9DE-D0FAD269B77A}"/>
              </a:ext>
            </a:extLst>
          </p:cNvPr>
          <p:cNvSpPr txBox="1"/>
          <p:nvPr/>
        </p:nvSpPr>
        <p:spPr>
          <a:xfrm>
            <a:off x="594860" y="1823625"/>
            <a:ext cx="1169713" cy="954107"/>
          </a:xfrm>
          <a:prstGeom prst="rect">
            <a:avLst/>
          </a:prstGeom>
          <a:noFill/>
          <a:ln>
            <a:noFill/>
          </a:ln>
        </p:spPr>
        <p:txBody>
          <a:bodyPr wrap="square" rtlCol="0">
            <a:no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10.1.1.1/32</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Loopback 1:</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10.1.2.2/32</a:t>
            </a:r>
          </a:p>
        </p:txBody>
      </p:sp>
      <p:sp>
        <p:nvSpPr>
          <p:cNvPr id="88" name="TextBox 120">
            <a:extLst>
              <a:ext uri="{FF2B5EF4-FFF2-40B4-BE49-F238E27FC236}">
                <a16:creationId xmlns:a16="http://schemas.microsoft.com/office/drawing/2014/main" xmlns="" id="{020D7A1D-EFAD-4C8C-B9DE-D0FAD269B77A}"/>
              </a:ext>
            </a:extLst>
          </p:cNvPr>
          <p:cNvSpPr txBox="1"/>
          <p:nvPr/>
        </p:nvSpPr>
        <p:spPr>
          <a:xfrm>
            <a:off x="2469869" y="2018914"/>
            <a:ext cx="1281582"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10.1.12.0/24</a:t>
            </a:r>
          </a:p>
        </p:txBody>
      </p:sp>
      <p:sp>
        <p:nvSpPr>
          <p:cNvPr id="89" name="TextBox 120">
            <a:extLst>
              <a:ext uri="{FF2B5EF4-FFF2-40B4-BE49-F238E27FC236}">
                <a16:creationId xmlns:a16="http://schemas.microsoft.com/office/drawing/2014/main" xmlns="" id="{020D7A1D-EFAD-4C8C-B9DE-D0FAD269B77A}"/>
              </a:ext>
            </a:extLst>
          </p:cNvPr>
          <p:cNvSpPr txBox="1"/>
          <p:nvPr/>
        </p:nvSpPr>
        <p:spPr>
          <a:xfrm>
            <a:off x="2401750" y="2264002"/>
            <a:ext cx="389999"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90" name="TextBox 120">
            <a:extLst>
              <a:ext uri="{FF2B5EF4-FFF2-40B4-BE49-F238E27FC236}">
                <a16:creationId xmlns:a16="http://schemas.microsoft.com/office/drawing/2014/main" xmlns="" id="{020D7A1D-EFAD-4C8C-B9DE-D0FAD269B77A}"/>
              </a:ext>
            </a:extLst>
          </p:cNvPr>
          <p:cNvSpPr txBox="1"/>
          <p:nvPr/>
        </p:nvSpPr>
        <p:spPr>
          <a:xfrm>
            <a:off x="3413415" y="2264002"/>
            <a:ext cx="389999"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95" name="TextBox 120">
            <a:extLst>
              <a:ext uri="{FF2B5EF4-FFF2-40B4-BE49-F238E27FC236}">
                <a16:creationId xmlns:a16="http://schemas.microsoft.com/office/drawing/2014/main" xmlns="" id="{020D7A1D-EFAD-4C8C-B9DE-D0FAD269B77A}"/>
              </a:ext>
            </a:extLst>
          </p:cNvPr>
          <p:cNvSpPr txBox="1"/>
          <p:nvPr/>
        </p:nvSpPr>
        <p:spPr>
          <a:xfrm>
            <a:off x="4183974" y="2018914"/>
            <a:ext cx="1281582"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10.1.23.0/24</a:t>
            </a:r>
          </a:p>
        </p:txBody>
      </p:sp>
      <p:sp>
        <p:nvSpPr>
          <p:cNvPr id="96" name="TextBox 120">
            <a:extLst>
              <a:ext uri="{FF2B5EF4-FFF2-40B4-BE49-F238E27FC236}">
                <a16:creationId xmlns:a16="http://schemas.microsoft.com/office/drawing/2014/main" xmlns="" id="{020D7A1D-EFAD-4C8C-B9DE-D0FAD269B77A}"/>
              </a:ext>
            </a:extLst>
          </p:cNvPr>
          <p:cNvSpPr txBox="1"/>
          <p:nvPr/>
        </p:nvSpPr>
        <p:spPr>
          <a:xfrm>
            <a:off x="4115855" y="2264002"/>
            <a:ext cx="389999"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97" name="TextBox 120">
            <a:extLst>
              <a:ext uri="{FF2B5EF4-FFF2-40B4-BE49-F238E27FC236}">
                <a16:creationId xmlns:a16="http://schemas.microsoft.com/office/drawing/2014/main" xmlns="" id="{020D7A1D-EFAD-4C8C-B9DE-D0FAD269B77A}"/>
              </a:ext>
            </a:extLst>
          </p:cNvPr>
          <p:cNvSpPr txBox="1"/>
          <p:nvPr/>
        </p:nvSpPr>
        <p:spPr>
          <a:xfrm>
            <a:off x="5127520" y="2264002"/>
            <a:ext cx="389999"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98" name="文本占位符 2"/>
          <p:cNvSpPr txBox="1">
            <a:spLocks/>
          </p:cNvSpPr>
          <p:nvPr/>
        </p:nvSpPr>
        <p:spPr bwMode="auto">
          <a:xfrm>
            <a:off x="472592" y="4108174"/>
            <a:ext cx="4565939" cy="1298713"/>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l" fontAlgn="ctr">
              <a:buNone/>
            </a:pPr>
            <a:r>
              <a:rPr lang="en-US" sz="1800" dirty="0">
                <a:latin typeface="Huawei Sans" panose="020C0503030203020204" pitchFamily="34" charset="0"/>
              </a:rPr>
              <a:t>Configure a routing policy on R1 to allow the community value 101:1 to be carried only in the BGP route 10.1.1.1/32 when R1 advertises this route.</a:t>
            </a:r>
          </a:p>
        </p:txBody>
      </p:sp>
      <p:sp>
        <p:nvSpPr>
          <p:cNvPr id="100" name="五边形 99"/>
          <p:cNvSpPr/>
          <p:nvPr/>
        </p:nvSpPr>
        <p:spPr bwMode="auto">
          <a:xfrm>
            <a:off x="8622466" y="124239"/>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101" name="燕尾形 100"/>
          <p:cNvSpPr/>
          <p:nvPr/>
        </p:nvSpPr>
        <p:spPr bwMode="auto">
          <a:xfrm>
            <a:off x="9317038" y="124239"/>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AS_Path Filter</a:t>
            </a:r>
          </a:p>
        </p:txBody>
      </p:sp>
      <p:sp>
        <p:nvSpPr>
          <p:cNvPr id="102" name="燕尾形 101"/>
          <p:cNvSpPr/>
          <p:nvPr/>
        </p:nvSpPr>
        <p:spPr bwMode="auto">
          <a:xfrm>
            <a:off x="10490409" y="124239"/>
            <a:ext cx="1548000"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Community Filter</a:t>
            </a:r>
          </a:p>
        </p:txBody>
      </p:sp>
    </p:spTree>
    <p:extLst>
      <p:ext uri="{BB962C8B-B14F-4D97-AF65-F5344CB8AC3E}">
        <p14:creationId xmlns:p14="http://schemas.microsoft.com/office/powerpoint/2010/main" val="319671773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177" y="410400"/>
            <a:ext cx="9827761" cy="640800"/>
          </a:xfrm>
        </p:spPr>
        <p:txBody>
          <a:bodyPr wrap="square">
            <a:noAutofit/>
          </a:bodyPr>
          <a:lstStyle/>
          <a:p>
            <a:pPr fontAlgn="ctr"/>
            <a:r>
              <a:rPr lang="en-US">
                <a:latin typeface="Huawei Sans" panose="020C0503030203020204" pitchFamily="34" charset="0"/>
              </a:rPr>
              <a:t>Configuring Community Attributes (2)</a:t>
            </a:r>
          </a:p>
        </p:txBody>
      </p:sp>
      <p:sp>
        <p:nvSpPr>
          <p:cNvPr id="24" name="文本框 23"/>
          <p:cNvSpPr txBox="1"/>
          <p:nvPr/>
        </p:nvSpPr>
        <p:spPr>
          <a:xfrm>
            <a:off x="6475690" y="2015036"/>
            <a:ext cx="5153933" cy="2677656"/>
          </a:xfrm>
          <a:prstGeom prst="rect">
            <a:avLst/>
          </a:prstGeom>
          <a:solidFill>
            <a:srgbClr val="F4FBFE"/>
          </a:solidFill>
          <a:ln>
            <a:solidFill>
              <a:srgbClr val="99DFF9"/>
            </a:solidFill>
          </a:ln>
        </p:spPr>
        <p:txBody>
          <a:bodyPr wrap="square" rtlCol="0">
            <a:noAutofit/>
          </a:bodyPr>
          <a:lstStyle/>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 </a:t>
            </a:r>
            <a:r>
              <a:rPr lang="en-US" sz="1400" dirty="0" err="1">
                <a:solidFill>
                  <a:prstClr val="black"/>
                </a:solidFill>
                <a:latin typeface="Huawei Sans" panose="020C0503030203020204" pitchFamily="34" charset="0"/>
                <a:cs typeface="Courier New" panose="02070309020205020404" pitchFamily="49" charset="0"/>
              </a:rPr>
              <a:t>ip</a:t>
            </a:r>
            <a:r>
              <a:rPr lang="en-US" sz="1400" dirty="0">
                <a:solidFill>
                  <a:prstClr val="black"/>
                </a:solidFill>
                <a:latin typeface="Huawei Sans" panose="020C0503030203020204" pitchFamily="34" charset="0"/>
                <a:cs typeface="Courier New" panose="02070309020205020404" pitchFamily="49" charset="0"/>
              </a:rPr>
              <a:t> </a:t>
            </a:r>
            <a:r>
              <a:rPr lang="en-US" sz="1400" dirty="0" err="1">
                <a:solidFill>
                  <a:prstClr val="black"/>
                </a:solidFill>
                <a:latin typeface="Huawei Sans" panose="020C0503030203020204" pitchFamily="34" charset="0"/>
                <a:cs typeface="Courier New" panose="02070309020205020404" pitchFamily="49" charset="0"/>
              </a:rPr>
              <a:t>ip</a:t>
            </a:r>
            <a:r>
              <a:rPr lang="en-US" sz="1400" dirty="0">
                <a:solidFill>
                  <a:prstClr val="black"/>
                </a:solidFill>
                <a:latin typeface="Huawei Sans" panose="020C0503030203020204" pitchFamily="34" charset="0"/>
                <a:cs typeface="Courier New" panose="02070309020205020404" pitchFamily="49" charset="0"/>
              </a:rPr>
              <a:t>-prefix 1 permit 10.1.1.1 32</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 route-policy Community permit node 10</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[R2-route-policy] if-match </a:t>
            </a:r>
            <a:r>
              <a:rPr lang="en-US" sz="1400" dirty="0" err="1">
                <a:solidFill>
                  <a:prstClr val="black"/>
                </a:solidFill>
                <a:latin typeface="Huawei Sans" panose="020C0503030203020204" pitchFamily="34" charset="0"/>
                <a:cs typeface="Courier New" panose="02070309020205020404" pitchFamily="49" charset="0"/>
              </a:rPr>
              <a:t>ip</a:t>
            </a:r>
            <a:r>
              <a:rPr lang="en-US" sz="1400" dirty="0">
                <a:solidFill>
                  <a:prstClr val="black"/>
                </a:solidFill>
                <a:latin typeface="Huawei Sans" panose="020C0503030203020204" pitchFamily="34" charset="0"/>
                <a:cs typeface="Courier New" panose="02070309020205020404" pitchFamily="49" charset="0"/>
              </a:rPr>
              <a:t>-prefix 1</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[R2-route-policy] </a:t>
            </a:r>
            <a:r>
              <a:rPr lang="en-US" sz="1400" dirty="0">
                <a:solidFill>
                  <a:srgbClr val="EC7061"/>
                </a:solidFill>
                <a:latin typeface="Huawei Sans" panose="020C0503030203020204" pitchFamily="34" charset="0"/>
                <a:cs typeface="Courier New" panose="02070309020205020404" pitchFamily="49" charset="0"/>
              </a:rPr>
              <a:t>apply community no-expert </a:t>
            </a:r>
            <a:r>
              <a:rPr lang="en-US" sz="1400" b="1" dirty="0">
                <a:solidFill>
                  <a:srgbClr val="EC7061"/>
                </a:solidFill>
                <a:latin typeface="Huawei Sans" panose="020C0503030203020204" pitchFamily="34" charset="0"/>
                <a:cs typeface="Courier New" panose="02070309020205020404" pitchFamily="49" charset="0"/>
              </a:rPr>
              <a:t>additive</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[R2-route-policy] quit</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 route-policy Community permit node 20</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[R2-route-policy] quit</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 </a:t>
            </a:r>
            <a:r>
              <a:rPr lang="en-US" sz="1400" dirty="0" err="1">
                <a:solidFill>
                  <a:prstClr val="black"/>
                </a:solidFill>
                <a:latin typeface="Huawei Sans" panose="020C0503030203020204" pitchFamily="34" charset="0"/>
                <a:cs typeface="Courier New" panose="02070309020205020404" pitchFamily="49" charset="0"/>
              </a:rPr>
              <a:t>bgp</a:t>
            </a:r>
            <a:r>
              <a:rPr lang="en-US" sz="1400" dirty="0">
                <a:solidFill>
                  <a:prstClr val="black"/>
                </a:solidFill>
                <a:latin typeface="Huawei Sans" panose="020C0503030203020204" pitchFamily="34" charset="0"/>
                <a:cs typeface="Courier New" panose="02070309020205020404" pitchFamily="49" charset="0"/>
              </a:rPr>
              <a:t> 102</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[R2-bgp] peer 10.1.12.1 as-number 101</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[R2-bgp] peer 10.1.23.3 as-number 102</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[R2-bgp] </a:t>
            </a:r>
            <a:r>
              <a:rPr lang="en-US" sz="1400" dirty="0">
                <a:solidFill>
                  <a:srgbClr val="EC7061"/>
                </a:solidFill>
                <a:latin typeface="Huawei Sans" panose="020C0503030203020204" pitchFamily="34" charset="0"/>
                <a:cs typeface="Courier New" panose="02070309020205020404" pitchFamily="49" charset="0"/>
              </a:rPr>
              <a:t>peer 10.1.23.3 advertise-community </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[R2-bgp] peer 10.1.23.3 route-policy Community export</a:t>
            </a:r>
          </a:p>
        </p:txBody>
      </p:sp>
      <p:sp>
        <p:nvSpPr>
          <p:cNvPr id="58" name="文本框 57"/>
          <p:cNvSpPr txBox="1"/>
          <p:nvPr/>
        </p:nvSpPr>
        <p:spPr>
          <a:xfrm>
            <a:off x="6338670" y="1326810"/>
            <a:ext cx="4562467" cy="338554"/>
          </a:xfrm>
          <a:prstGeom prst="rect">
            <a:avLst/>
          </a:prstGeom>
          <a:noFill/>
        </p:spPr>
        <p:txBody>
          <a:bodyPr wrap="square" rtlCol="0">
            <a:noAutofit/>
          </a:bodyPr>
          <a:lstStyle/>
          <a:p>
            <a:pPr fontAlgn="ctr">
              <a:spcBef>
                <a:spcPts val="0"/>
              </a:spcBef>
              <a:spcAft>
                <a:spcPts val="0"/>
              </a:spcAft>
            </a:pPr>
            <a:r>
              <a:rPr lang="en-US" sz="1600">
                <a:solidFill>
                  <a:prstClr val="black"/>
                </a:solidFill>
                <a:latin typeface="Huawei Sans" panose="020C0503030203020204" pitchFamily="34" charset="0"/>
              </a:rPr>
              <a:t>2. Configure R2 to advertise the community attribute to the EBGP peer R3.</a:t>
            </a:r>
          </a:p>
        </p:txBody>
      </p:sp>
      <p:sp>
        <p:nvSpPr>
          <p:cNvPr id="61" name="任意多边形 25"/>
          <p:cNvSpPr/>
          <p:nvPr/>
        </p:nvSpPr>
        <p:spPr>
          <a:xfrm>
            <a:off x="3301098" y="1516987"/>
            <a:ext cx="1282895" cy="1350517"/>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4FBFE"/>
          </a:solidFill>
          <a:ln w="19050">
            <a:solidFill>
              <a:srgbClr val="99DFF9"/>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endParaRPr lang="zh-CN" altLang="en-US" sz="1600" b="1">
              <a:solidFill>
                <a:schemeClr val="tx1"/>
              </a:solidFill>
              <a:latin typeface="Huawei Sans" panose="020C0503030203020204" pitchFamily="34" charset="0"/>
              <a:sym typeface="Huawei Sans" panose="020C0503030203020204" pitchFamily="34" charset="0"/>
            </a:endParaRPr>
          </a:p>
        </p:txBody>
      </p:sp>
      <p:sp>
        <p:nvSpPr>
          <p:cNvPr id="63" name="任意多边形 25"/>
          <p:cNvSpPr/>
          <p:nvPr/>
        </p:nvSpPr>
        <p:spPr>
          <a:xfrm>
            <a:off x="4903674" y="1515848"/>
            <a:ext cx="1183887" cy="1351778"/>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4FBFE"/>
          </a:solidFill>
          <a:ln w="19050">
            <a:solidFill>
              <a:srgbClr val="99DFF9"/>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endParaRPr lang="zh-CN" altLang="en-US" sz="1600" b="1">
              <a:solidFill>
                <a:schemeClr val="tx1"/>
              </a:solidFill>
              <a:latin typeface="Huawei Sans" panose="020C0503030203020204" pitchFamily="34" charset="0"/>
              <a:sym typeface="Huawei Sans" panose="020C0503030203020204" pitchFamily="34" charset="0"/>
            </a:endParaRPr>
          </a:p>
        </p:txBody>
      </p:sp>
      <p:pic>
        <p:nvPicPr>
          <p:cNvPr id="67" name="图片 6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669560" y="2057865"/>
            <a:ext cx="540000" cy="442800"/>
          </a:xfrm>
          <a:prstGeom prst="rect">
            <a:avLst/>
          </a:prstGeom>
        </p:spPr>
      </p:pic>
      <p:cxnSp>
        <p:nvCxnSpPr>
          <p:cNvPr id="68" name="直接连接符 67"/>
          <p:cNvCxnSpPr>
            <a:stCxn id="67" idx="3"/>
            <a:endCxn id="69" idx="3"/>
          </p:cNvCxnSpPr>
          <p:nvPr/>
        </p:nvCxnSpPr>
        <p:spPr>
          <a:xfrm>
            <a:off x="4209560" y="2279265"/>
            <a:ext cx="170410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9" name="图片 6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373664" y="2057865"/>
            <a:ext cx="540000" cy="442800"/>
          </a:xfrm>
          <a:prstGeom prst="rect">
            <a:avLst/>
          </a:prstGeom>
        </p:spPr>
      </p:pic>
      <p:sp>
        <p:nvSpPr>
          <p:cNvPr id="70" name="任意多边形 25"/>
          <p:cNvSpPr/>
          <p:nvPr/>
        </p:nvSpPr>
        <p:spPr>
          <a:xfrm>
            <a:off x="522288" y="1516987"/>
            <a:ext cx="2208768" cy="1350517"/>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4FBFE"/>
          </a:solidFill>
          <a:ln w="19050">
            <a:solidFill>
              <a:srgbClr val="99DFF9"/>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endParaRPr lang="zh-CN" altLang="en-US" sz="1600" b="1">
              <a:solidFill>
                <a:schemeClr val="tx1"/>
              </a:solidFill>
              <a:latin typeface="Huawei Sans" panose="020C0503030203020204" pitchFamily="34" charset="0"/>
              <a:sym typeface="Huawei Sans" panose="020C0503030203020204" pitchFamily="34" charset="0"/>
            </a:endParaRPr>
          </a:p>
        </p:txBody>
      </p:sp>
      <p:pic>
        <p:nvPicPr>
          <p:cNvPr id="71" name="图片 7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886222" y="2057865"/>
            <a:ext cx="540000" cy="442800"/>
          </a:xfrm>
          <a:prstGeom prst="rect">
            <a:avLst/>
          </a:prstGeom>
        </p:spPr>
      </p:pic>
      <p:sp>
        <p:nvSpPr>
          <p:cNvPr id="72" name="TextBox 120">
            <a:extLst>
              <a:ext uri="{FF2B5EF4-FFF2-40B4-BE49-F238E27FC236}">
                <a16:creationId xmlns:a16="http://schemas.microsoft.com/office/drawing/2014/main" xmlns="" id="{020D7A1D-EFAD-4C8C-B9DE-D0FAD269B77A}"/>
              </a:ext>
            </a:extLst>
          </p:cNvPr>
          <p:cNvSpPr txBox="1"/>
          <p:nvPr/>
        </p:nvSpPr>
        <p:spPr>
          <a:xfrm>
            <a:off x="482039" y="1515848"/>
            <a:ext cx="827092" cy="307777"/>
          </a:xfrm>
          <a:prstGeom prst="rect">
            <a:avLst/>
          </a:prstGeom>
          <a:noFill/>
          <a:ln>
            <a:noFill/>
          </a:ln>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AS 101</a:t>
            </a:r>
          </a:p>
        </p:txBody>
      </p:sp>
      <p:sp>
        <p:nvSpPr>
          <p:cNvPr id="73" name="TextBox 120">
            <a:extLst>
              <a:ext uri="{FF2B5EF4-FFF2-40B4-BE49-F238E27FC236}">
                <a16:creationId xmlns:a16="http://schemas.microsoft.com/office/drawing/2014/main" xmlns="" id="{020D7A1D-EFAD-4C8C-B9DE-D0FAD269B77A}"/>
              </a:ext>
            </a:extLst>
          </p:cNvPr>
          <p:cNvSpPr txBox="1"/>
          <p:nvPr/>
        </p:nvSpPr>
        <p:spPr>
          <a:xfrm>
            <a:off x="3290210" y="1515848"/>
            <a:ext cx="827092" cy="307777"/>
          </a:xfrm>
          <a:prstGeom prst="rect">
            <a:avLst/>
          </a:prstGeom>
          <a:noFill/>
          <a:ln>
            <a:noFill/>
          </a:ln>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AS 102</a:t>
            </a:r>
          </a:p>
        </p:txBody>
      </p:sp>
      <p:cxnSp>
        <p:nvCxnSpPr>
          <p:cNvPr id="74" name="直接连接符 73"/>
          <p:cNvCxnSpPr>
            <a:stCxn id="71" idx="3"/>
            <a:endCxn id="67" idx="1"/>
          </p:cNvCxnSpPr>
          <p:nvPr/>
        </p:nvCxnSpPr>
        <p:spPr>
          <a:xfrm>
            <a:off x="2426222" y="2279265"/>
            <a:ext cx="1243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5" name="TextBox 120">
            <a:extLst>
              <a:ext uri="{FF2B5EF4-FFF2-40B4-BE49-F238E27FC236}">
                <a16:creationId xmlns:a16="http://schemas.microsoft.com/office/drawing/2014/main" xmlns="" id="{020D7A1D-EFAD-4C8C-B9DE-D0FAD269B77A}"/>
              </a:ext>
            </a:extLst>
          </p:cNvPr>
          <p:cNvSpPr txBox="1"/>
          <p:nvPr/>
        </p:nvSpPr>
        <p:spPr>
          <a:xfrm>
            <a:off x="4889573" y="1513506"/>
            <a:ext cx="827092" cy="307777"/>
          </a:xfrm>
          <a:prstGeom prst="rect">
            <a:avLst/>
          </a:prstGeom>
          <a:noFill/>
          <a:ln>
            <a:noFill/>
          </a:ln>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AS 103</a:t>
            </a:r>
          </a:p>
        </p:txBody>
      </p:sp>
      <p:cxnSp>
        <p:nvCxnSpPr>
          <p:cNvPr id="76" name="直接连接符 75"/>
          <p:cNvCxnSpPr>
            <a:endCxn id="71" idx="1"/>
          </p:cNvCxnSpPr>
          <p:nvPr/>
        </p:nvCxnSpPr>
        <p:spPr>
          <a:xfrm>
            <a:off x="1771624" y="2276188"/>
            <a:ext cx="114598" cy="30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1760895" y="2165488"/>
            <a:ext cx="0" cy="2214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8" name="TextBox 120">
            <a:extLst>
              <a:ext uri="{FF2B5EF4-FFF2-40B4-BE49-F238E27FC236}">
                <a16:creationId xmlns:a16="http://schemas.microsoft.com/office/drawing/2014/main" xmlns="" id="{020D7A1D-EFAD-4C8C-B9DE-D0FAD269B77A}"/>
              </a:ext>
            </a:extLst>
          </p:cNvPr>
          <p:cNvSpPr txBox="1"/>
          <p:nvPr/>
        </p:nvSpPr>
        <p:spPr>
          <a:xfrm>
            <a:off x="1735183" y="1808361"/>
            <a:ext cx="827092" cy="307777"/>
          </a:xfrm>
          <a:prstGeom prst="rect">
            <a:avLst/>
          </a:prstGeom>
          <a:noFill/>
          <a:ln>
            <a:noFill/>
          </a:ln>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79" name="TextBox 120">
            <a:extLst>
              <a:ext uri="{FF2B5EF4-FFF2-40B4-BE49-F238E27FC236}">
                <a16:creationId xmlns:a16="http://schemas.microsoft.com/office/drawing/2014/main" xmlns="" id="{020D7A1D-EFAD-4C8C-B9DE-D0FAD269B77A}"/>
              </a:ext>
            </a:extLst>
          </p:cNvPr>
          <p:cNvSpPr txBox="1"/>
          <p:nvPr/>
        </p:nvSpPr>
        <p:spPr>
          <a:xfrm>
            <a:off x="3535162" y="1808361"/>
            <a:ext cx="827092" cy="307777"/>
          </a:xfrm>
          <a:prstGeom prst="rect">
            <a:avLst/>
          </a:prstGeom>
          <a:noFill/>
          <a:ln>
            <a:noFill/>
          </a:ln>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81" name="TextBox 120">
            <a:extLst>
              <a:ext uri="{FF2B5EF4-FFF2-40B4-BE49-F238E27FC236}">
                <a16:creationId xmlns:a16="http://schemas.microsoft.com/office/drawing/2014/main" xmlns="" id="{020D7A1D-EFAD-4C8C-B9DE-D0FAD269B77A}"/>
              </a:ext>
            </a:extLst>
          </p:cNvPr>
          <p:cNvSpPr txBox="1"/>
          <p:nvPr/>
        </p:nvSpPr>
        <p:spPr>
          <a:xfrm>
            <a:off x="5230118" y="1802418"/>
            <a:ext cx="827092" cy="307777"/>
          </a:xfrm>
          <a:prstGeom prst="rect">
            <a:avLst/>
          </a:prstGeom>
          <a:noFill/>
          <a:ln>
            <a:noFill/>
          </a:ln>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87" name="TextBox 120">
            <a:extLst>
              <a:ext uri="{FF2B5EF4-FFF2-40B4-BE49-F238E27FC236}">
                <a16:creationId xmlns:a16="http://schemas.microsoft.com/office/drawing/2014/main" xmlns="" id="{020D7A1D-EFAD-4C8C-B9DE-D0FAD269B77A}"/>
              </a:ext>
            </a:extLst>
          </p:cNvPr>
          <p:cNvSpPr txBox="1"/>
          <p:nvPr/>
        </p:nvSpPr>
        <p:spPr>
          <a:xfrm>
            <a:off x="594860" y="1823625"/>
            <a:ext cx="1169713" cy="954107"/>
          </a:xfrm>
          <a:prstGeom prst="rect">
            <a:avLst/>
          </a:prstGeom>
          <a:noFill/>
          <a:ln>
            <a:noFill/>
          </a:ln>
        </p:spPr>
        <p:txBody>
          <a:bodyPr wrap="square" rtlCol="0">
            <a:no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10.1.1.1/32</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Loopback 1:</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10.1.2.2/32</a:t>
            </a:r>
          </a:p>
        </p:txBody>
      </p:sp>
      <p:sp>
        <p:nvSpPr>
          <p:cNvPr id="88" name="TextBox 120">
            <a:extLst>
              <a:ext uri="{FF2B5EF4-FFF2-40B4-BE49-F238E27FC236}">
                <a16:creationId xmlns:a16="http://schemas.microsoft.com/office/drawing/2014/main" xmlns="" id="{020D7A1D-EFAD-4C8C-B9DE-D0FAD269B77A}"/>
              </a:ext>
            </a:extLst>
          </p:cNvPr>
          <p:cNvSpPr txBox="1"/>
          <p:nvPr/>
        </p:nvSpPr>
        <p:spPr>
          <a:xfrm>
            <a:off x="2469869" y="2018914"/>
            <a:ext cx="1281582"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10.1.12.0/24</a:t>
            </a:r>
          </a:p>
        </p:txBody>
      </p:sp>
      <p:sp>
        <p:nvSpPr>
          <p:cNvPr id="89" name="TextBox 120">
            <a:extLst>
              <a:ext uri="{FF2B5EF4-FFF2-40B4-BE49-F238E27FC236}">
                <a16:creationId xmlns:a16="http://schemas.microsoft.com/office/drawing/2014/main" xmlns="" id="{020D7A1D-EFAD-4C8C-B9DE-D0FAD269B77A}"/>
              </a:ext>
            </a:extLst>
          </p:cNvPr>
          <p:cNvSpPr txBox="1"/>
          <p:nvPr/>
        </p:nvSpPr>
        <p:spPr>
          <a:xfrm>
            <a:off x="2401750" y="2264002"/>
            <a:ext cx="389999"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90" name="TextBox 120">
            <a:extLst>
              <a:ext uri="{FF2B5EF4-FFF2-40B4-BE49-F238E27FC236}">
                <a16:creationId xmlns:a16="http://schemas.microsoft.com/office/drawing/2014/main" xmlns="" id="{020D7A1D-EFAD-4C8C-B9DE-D0FAD269B77A}"/>
              </a:ext>
            </a:extLst>
          </p:cNvPr>
          <p:cNvSpPr txBox="1"/>
          <p:nvPr/>
        </p:nvSpPr>
        <p:spPr>
          <a:xfrm>
            <a:off x="3413415" y="2264002"/>
            <a:ext cx="389999"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95" name="TextBox 120">
            <a:extLst>
              <a:ext uri="{FF2B5EF4-FFF2-40B4-BE49-F238E27FC236}">
                <a16:creationId xmlns:a16="http://schemas.microsoft.com/office/drawing/2014/main" xmlns="" id="{020D7A1D-EFAD-4C8C-B9DE-D0FAD269B77A}"/>
              </a:ext>
            </a:extLst>
          </p:cNvPr>
          <p:cNvSpPr txBox="1"/>
          <p:nvPr/>
        </p:nvSpPr>
        <p:spPr>
          <a:xfrm>
            <a:off x="4183974" y="2018914"/>
            <a:ext cx="1281582"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10.1.23.0/24</a:t>
            </a:r>
          </a:p>
        </p:txBody>
      </p:sp>
      <p:sp>
        <p:nvSpPr>
          <p:cNvPr id="96" name="TextBox 120">
            <a:extLst>
              <a:ext uri="{FF2B5EF4-FFF2-40B4-BE49-F238E27FC236}">
                <a16:creationId xmlns:a16="http://schemas.microsoft.com/office/drawing/2014/main" xmlns="" id="{020D7A1D-EFAD-4C8C-B9DE-D0FAD269B77A}"/>
              </a:ext>
            </a:extLst>
          </p:cNvPr>
          <p:cNvSpPr txBox="1"/>
          <p:nvPr/>
        </p:nvSpPr>
        <p:spPr>
          <a:xfrm>
            <a:off x="4115855" y="2264002"/>
            <a:ext cx="389999"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97" name="TextBox 120">
            <a:extLst>
              <a:ext uri="{FF2B5EF4-FFF2-40B4-BE49-F238E27FC236}">
                <a16:creationId xmlns:a16="http://schemas.microsoft.com/office/drawing/2014/main" xmlns="" id="{020D7A1D-EFAD-4C8C-B9DE-D0FAD269B77A}"/>
              </a:ext>
            </a:extLst>
          </p:cNvPr>
          <p:cNvSpPr txBox="1"/>
          <p:nvPr/>
        </p:nvSpPr>
        <p:spPr>
          <a:xfrm>
            <a:off x="5127520" y="2264002"/>
            <a:ext cx="389999"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.3</a:t>
            </a:r>
          </a:p>
        </p:txBody>
      </p:sp>
      <p:cxnSp>
        <p:nvCxnSpPr>
          <p:cNvPr id="34" name="直接箭头连接符 33"/>
          <p:cNvCxnSpPr/>
          <p:nvPr/>
        </p:nvCxnSpPr>
        <p:spPr>
          <a:xfrm flipV="1">
            <a:off x="4345563" y="2644643"/>
            <a:ext cx="990470" cy="1"/>
          </a:xfrm>
          <a:prstGeom prst="straightConnector1">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35" name="TextBox 120">
            <a:extLst>
              <a:ext uri="{FF2B5EF4-FFF2-40B4-BE49-F238E27FC236}">
                <a16:creationId xmlns:a16="http://schemas.microsoft.com/office/drawing/2014/main" xmlns="" id="{020D7A1D-EFAD-4C8C-B9DE-D0FAD269B77A}"/>
              </a:ext>
            </a:extLst>
          </p:cNvPr>
          <p:cNvSpPr txBox="1"/>
          <p:nvPr/>
        </p:nvSpPr>
        <p:spPr>
          <a:xfrm>
            <a:off x="2985051" y="2662236"/>
            <a:ext cx="2480505" cy="523220"/>
          </a:xfrm>
          <a:prstGeom prst="rect">
            <a:avLst/>
          </a:prstGeom>
          <a:noFill/>
          <a:ln>
            <a:noFill/>
          </a:ln>
        </p:spPr>
        <p:txBody>
          <a:bodyPr wrap="square" rtlCol="0">
            <a:noAutofit/>
          </a:bodyPr>
          <a:lstStyle/>
          <a:p>
            <a:pPr fontAlgn="ctr"/>
            <a:r>
              <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10.1.1.1/32 Community = 101:1 no-export</a:t>
            </a:r>
          </a:p>
          <a:p>
            <a:pPr fontAlgn="ctr"/>
            <a:r>
              <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10.1.2.2/32</a:t>
            </a:r>
          </a:p>
        </p:txBody>
      </p:sp>
      <p:sp>
        <p:nvSpPr>
          <p:cNvPr id="37" name="文本占位符 2"/>
          <p:cNvSpPr txBox="1">
            <a:spLocks/>
          </p:cNvSpPr>
          <p:nvPr/>
        </p:nvSpPr>
        <p:spPr bwMode="auto">
          <a:xfrm>
            <a:off x="472592" y="3609794"/>
            <a:ext cx="5627683" cy="2106889"/>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l" fontAlgn="ctr">
              <a:buNone/>
            </a:pPr>
            <a:r>
              <a:rPr lang="en-US" sz="1600" dirty="0">
                <a:latin typeface="Huawei Sans" panose="020C0503030203020204" pitchFamily="34" charset="0"/>
              </a:rPr>
              <a:t>Configure a routing policy on R1 to allow the community value 101:1 to be carried only in the BGP route 10.1.1.1/32 when R1 advertises this route.</a:t>
            </a:r>
          </a:p>
          <a:p>
            <a:pPr marL="0" indent="0" algn="l" fontAlgn="ctr">
              <a:buNone/>
            </a:pPr>
            <a:r>
              <a:rPr lang="en-US" sz="1600" dirty="0">
                <a:latin typeface="Huawei Sans" panose="020C0503030203020204" pitchFamily="34" charset="0"/>
              </a:rPr>
              <a:t>Configure a routing policy on R2 to allow the community attribute no-expert to be added to the BGP route 10.1.1.1/32 when R2 advertises this route.</a:t>
            </a:r>
          </a:p>
        </p:txBody>
      </p:sp>
      <p:sp>
        <p:nvSpPr>
          <p:cNvPr id="38" name="五边形 37"/>
          <p:cNvSpPr/>
          <p:nvPr/>
        </p:nvSpPr>
        <p:spPr bwMode="auto">
          <a:xfrm>
            <a:off x="8622466" y="124239"/>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39" name="燕尾形 38"/>
          <p:cNvSpPr/>
          <p:nvPr/>
        </p:nvSpPr>
        <p:spPr bwMode="auto">
          <a:xfrm>
            <a:off x="9317038" y="124239"/>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AS_Path Filter</a:t>
            </a:r>
          </a:p>
        </p:txBody>
      </p:sp>
      <p:sp>
        <p:nvSpPr>
          <p:cNvPr id="40" name="燕尾形 39"/>
          <p:cNvSpPr/>
          <p:nvPr/>
        </p:nvSpPr>
        <p:spPr bwMode="auto">
          <a:xfrm>
            <a:off x="10490409" y="124239"/>
            <a:ext cx="1548000"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Community Filter</a:t>
            </a:r>
          </a:p>
        </p:txBody>
      </p:sp>
    </p:spTree>
    <p:extLst>
      <p:ext uri="{BB962C8B-B14F-4D97-AF65-F5344CB8AC3E}">
        <p14:creationId xmlns:p14="http://schemas.microsoft.com/office/powerpoint/2010/main" val="234117821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177" y="410400"/>
            <a:ext cx="9827761" cy="640800"/>
          </a:xfrm>
        </p:spPr>
        <p:txBody>
          <a:bodyPr wrap="square">
            <a:noAutofit/>
          </a:bodyPr>
          <a:lstStyle/>
          <a:p>
            <a:pPr fontAlgn="ctr"/>
            <a:r>
              <a:rPr lang="en-US">
                <a:latin typeface="Huawei Sans" panose="020C0503030203020204" pitchFamily="34" charset="0"/>
              </a:rPr>
              <a:t>Configuring Community Attributes (3)</a:t>
            </a:r>
          </a:p>
        </p:txBody>
      </p:sp>
      <p:sp>
        <p:nvSpPr>
          <p:cNvPr id="24" name="文本框 23"/>
          <p:cNvSpPr txBox="1"/>
          <p:nvPr/>
        </p:nvSpPr>
        <p:spPr>
          <a:xfrm>
            <a:off x="6799014" y="1745639"/>
            <a:ext cx="4830609" cy="3970318"/>
          </a:xfrm>
          <a:prstGeom prst="rect">
            <a:avLst/>
          </a:prstGeom>
          <a:solidFill>
            <a:srgbClr val="F4FBFE"/>
          </a:solidFill>
          <a:ln>
            <a:solidFill>
              <a:srgbClr val="99DFF9"/>
            </a:solidFill>
          </a:ln>
        </p:spPr>
        <p:txBody>
          <a:bodyPr wrap="square" rtlCol="0">
            <a:noAutofit/>
          </a:bodyPr>
          <a:lstStyle/>
          <a:p>
            <a:pPr fontAlgn="ctr">
              <a:spcBef>
                <a:spcPts val="0"/>
              </a:spcBef>
              <a:spcAft>
                <a:spcPts val="0"/>
              </a:spcAft>
            </a:pPr>
            <a:r>
              <a:rPr lang="en-US" sz="1400">
                <a:solidFill>
                  <a:prstClr val="black"/>
                </a:solidFill>
                <a:latin typeface="Huawei Sans" panose="020C0503030203020204" pitchFamily="34" charset="0"/>
                <a:cs typeface="Courier New" panose="02070309020205020404" pitchFamily="49" charset="0"/>
              </a:rPr>
              <a:t>[R3] bgp 103</a:t>
            </a:r>
          </a:p>
          <a:p>
            <a:pPr fontAlgn="ctr">
              <a:spcBef>
                <a:spcPts val="0"/>
              </a:spcBef>
              <a:spcAft>
                <a:spcPts val="0"/>
              </a:spcAft>
            </a:pPr>
            <a:r>
              <a:rPr lang="en-US" sz="1400">
                <a:solidFill>
                  <a:prstClr val="black"/>
                </a:solidFill>
                <a:latin typeface="Huawei Sans" panose="020C0503030203020204" pitchFamily="34" charset="0"/>
                <a:cs typeface="Courier New" panose="02070309020205020404" pitchFamily="49" charset="0"/>
              </a:rPr>
              <a:t>[R3-bgp] peer 10.1.23.2 as-number 102</a:t>
            </a:r>
          </a:p>
          <a:p>
            <a:pPr fontAlgn="ctr">
              <a:spcBef>
                <a:spcPts val="0"/>
              </a:spcBef>
              <a:spcAft>
                <a:spcPts val="0"/>
              </a:spcAft>
            </a:pPr>
            <a:r>
              <a:rPr lang="en-US" sz="1400">
                <a:solidFill>
                  <a:prstClr val="black"/>
                </a:solidFill>
                <a:latin typeface="Huawei Sans" panose="020C0503030203020204" pitchFamily="34" charset="0"/>
                <a:cs typeface="Courier New" panose="02070309020205020404" pitchFamily="49" charset="0"/>
              </a:rPr>
              <a:t>[R3-bgp] quit</a:t>
            </a:r>
          </a:p>
          <a:p>
            <a:pPr fontAlgn="ctr">
              <a:spcBef>
                <a:spcPts val="0"/>
              </a:spcBef>
              <a:spcAft>
                <a:spcPts val="0"/>
              </a:spcAft>
            </a:pPr>
            <a:endParaRPr lang="en-US" altLang="zh-CN" sz="1400" dirty="0" smtClean="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400">
                <a:solidFill>
                  <a:prstClr val="black"/>
                </a:solidFill>
                <a:latin typeface="Huawei Sans" panose="020C0503030203020204" pitchFamily="34" charset="0"/>
                <a:cs typeface="Courier New" panose="02070309020205020404" pitchFamily="49" charset="0"/>
              </a:rPr>
              <a:t>[R3] display bgp routing-table 10.1.1.1</a:t>
            </a:r>
          </a:p>
          <a:p>
            <a:pPr fontAlgn="ctr">
              <a:spcBef>
                <a:spcPts val="0"/>
              </a:spcBef>
              <a:spcAft>
                <a:spcPts val="0"/>
              </a:spcAft>
            </a:pPr>
            <a:r>
              <a:rPr lang="en-US" sz="1400">
                <a:solidFill>
                  <a:prstClr val="black"/>
                </a:solidFill>
                <a:latin typeface="Huawei Sans" panose="020C0503030203020204" pitchFamily="34" charset="0"/>
                <a:cs typeface="Courier New" panose="02070309020205020404" pitchFamily="49" charset="0"/>
              </a:rPr>
              <a:t> BGP local router ID : 10.1.23.3</a:t>
            </a:r>
          </a:p>
          <a:p>
            <a:pPr fontAlgn="ctr">
              <a:spcBef>
                <a:spcPts val="0"/>
              </a:spcBef>
              <a:spcAft>
                <a:spcPts val="0"/>
              </a:spcAft>
            </a:pPr>
            <a:r>
              <a:rPr lang="en-US" sz="1400">
                <a:solidFill>
                  <a:prstClr val="black"/>
                </a:solidFill>
                <a:latin typeface="Huawei Sans" panose="020C0503030203020204" pitchFamily="34" charset="0"/>
                <a:cs typeface="Courier New" panose="02070309020205020404" pitchFamily="49" charset="0"/>
              </a:rPr>
              <a:t> Local AS number : 103</a:t>
            </a:r>
          </a:p>
          <a:p>
            <a:pPr fontAlgn="ctr">
              <a:spcBef>
                <a:spcPts val="0"/>
              </a:spcBef>
              <a:spcAft>
                <a:spcPts val="0"/>
              </a:spcAft>
            </a:pPr>
            <a:r>
              <a:rPr lang="en-US" sz="1400">
                <a:solidFill>
                  <a:prstClr val="black"/>
                </a:solidFill>
                <a:latin typeface="Huawei Sans" panose="020C0503030203020204" pitchFamily="34" charset="0"/>
                <a:cs typeface="Courier New" panose="02070309020205020404" pitchFamily="49" charset="0"/>
              </a:rPr>
              <a:t> Paths:   1 available, 1 best, 1 select</a:t>
            </a:r>
          </a:p>
          <a:p>
            <a:pPr fontAlgn="ctr">
              <a:spcBef>
                <a:spcPts val="0"/>
              </a:spcBef>
              <a:spcAft>
                <a:spcPts val="0"/>
              </a:spcAft>
            </a:pPr>
            <a:r>
              <a:rPr lang="en-US" sz="1400">
                <a:solidFill>
                  <a:prstClr val="black"/>
                </a:solidFill>
                <a:latin typeface="Huawei Sans" panose="020C0503030203020204" pitchFamily="34" charset="0"/>
                <a:cs typeface="Courier New" panose="02070309020205020404" pitchFamily="49" charset="0"/>
              </a:rPr>
              <a:t> BGP routing table entry information of 10.1.1.1/32:</a:t>
            </a:r>
          </a:p>
          <a:p>
            <a:pPr fontAlgn="ctr">
              <a:spcBef>
                <a:spcPts val="0"/>
              </a:spcBef>
              <a:spcAft>
                <a:spcPts val="0"/>
              </a:spcAft>
            </a:pPr>
            <a:r>
              <a:rPr lang="en-US" sz="1400">
                <a:solidFill>
                  <a:prstClr val="black"/>
                </a:solidFill>
                <a:latin typeface="Huawei Sans" panose="020C0503030203020204" pitchFamily="34" charset="0"/>
                <a:cs typeface="Courier New" panose="02070309020205020404" pitchFamily="49" charset="0"/>
              </a:rPr>
              <a:t> From: 10.1.23.2 (10.1.12.2)</a:t>
            </a:r>
          </a:p>
          <a:p>
            <a:pPr fontAlgn="ctr">
              <a:spcBef>
                <a:spcPts val="0"/>
              </a:spcBef>
              <a:spcAft>
                <a:spcPts val="0"/>
              </a:spcAft>
            </a:pPr>
            <a:r>
              <a:rPr lang="en-US" sz="1400">
                <a:solidFill>
                  <a:prstClr val="black"/>
                </a:solidFill>
                <a:latin typeface="Huawei Sans" panose="020C0503030203020204" pitchFamily="34" charset="0"/>
                <a:cs typeface="Courier New" panose="02070309020205020404" pitchFamily="49" charset="0"/>
              </a:rPr>
              <a:t> Route Duration: 00h00m21s  </a:t>
            </a:r>
          </a:p>
          <a:p>
            <a:pPr fontAlgn="ctr">
              <a:spcBef>
                <a:spcPts val="0"/>
              </a:spcBef>
              <a:spcAft>
                <a:spcPts val="0"/>
              </a:spcAft>
            </a:pPr>
            <a:r>
              <a:rPr lang="en-US" sz="1400">
                <a:solidFill>
                  <a:prstClr val="black"/>
                </a:solidFill>
                <a:latin typeface="Huawei Sans" panose="020C0503030203020204" pitchFamily="34" charset="0"/>
                <a:cs typeface="Courier New" panose="02070309020205020404" pitchFamily="49" charset="0"/>
              </a:rPr>
              <a:t> Direct Out-interface: GigabitEthernet0/0/2</a:t>
            </a:r>
          </a:p>
          <a:p>
            <a:pPr fontAlgn="ctr">
              <a:spcBef>
                <a:spcPts val="0"/>
              </a:spcBef>
              <a:spcAft>
                <a:spcPts val="0"/>
              </a:spcAft>
            </a:pPr>
            <a:r>
              <a:rPr lang="en-US" sz="1400">
                <a:solidFill>
                  <a:prstClr val="black"/>
                </a:solidFill>
                <a:latin typeface="Huawei Sans" panose="020C0503030203020204" pitchFamily="34" charset="0"/>
                <a:cs typeface="Courier New" panose="02070309020205020404" pitchFamily="49" charset="0"/>
              </a:rPr>
              <a:t> Original nexthop: 10.1.23.2</a:t>
            </a:r>
          </a:p>
          <a:p>
            <a:pPr fontAlgn="ctr">
              <a:spcBef>
                <a:spcPts val="0"/>
              </a:spcBef>
              <a:spcAft>
                <a:spcPts val="0"/>
              </a:spcAft>
            </a:pPr>
            <a:r>
              <a:rPr lang="en-US" sz="1400">
                <a:solidFill>
                  <a:prstClr val="black"/>
                </a:solidFill>
                <a:latin typeface="Huawei Sans" panose="020C0503030203020204" pitchFamily="34" charset="0"/>
                <a:cs typeface="Courier New" panose="02070309020205020404" pitchFamily="49" charset="0"/>
              </a:rPr>
              <a:t> Qos information : 0x0</a:t>
            </a:r>
          </a:p>
          <a:p>
            <a:pPr fontAlgn="ctr">
              <a:spcBef>
                <a:spcPts val="0"/>
              </a:spcBef>
              <a:spcAft>
                <a:spcPts val="0"/>
              </a:spcAft>
            </a:pPr>
            <a:r>
              <a:rPr lang="en-US" sz="1400">
                <a:solidFill>
                  <a:srgbClr val="EC7061"/>
                </a:solidFill>
                <a:latin typeface="Huawei Sans" panose="020C0503030203020204" pitchFamily="34" charset="0"/>
                <a:cs typeface="Courier New" panose="02070309020205020404" pitchFamily="49" charset="0"/>
              </a:rPr>
              <a:t> Community:&lt;101:1&gt;, no-export</a:t>
            </a:r>
          </a:p>
          <a:p>
            <a:pPr fontAlgn="ctr">
              <a:spcBef>
                <a:spcPts val="0"/>
              </a:spcBef>
              <a:spcAft>
                <a:spcPts val="0"/>
              </a:spcAft>
            </a:pPr>
            <a:r>
              <a:rPr lang="en-US" sz="1400">
                <a:solidFill>
                  <a:prstClr val="black"/>
                </a:solidFill>
                <a:latin typeface="Huawei Sans" panose="020C0503030203020204" pitchFamily="34" charset="0"/>
                <a:cs typeface="Courier New" panose="02070309020205020404" pitchFamily="49" charset="0"/>
              </a:rPr>
              <a:t> AS-path 102 101, origin igp, pref-val 0, valid, external, best, select, active, pre 255</a:t>
            </a:r>
          </a:p>
          <a:p>
            <a:pPr fontAlgn="ctr">
              <a:spcBef>
                <a:spcPts val="0"/>
              </a:spcBef>
              <a:spcAft>
                <a:spcPts val="0"/>
              </a:spcAft>
            </a:pPr>
            <a:r>
              <a:rPr lang="en-US" sz="1400">
                <a:solidFill>
                  <a:prstClr val="black"/>
                </a:solidFill>
                <a:latin typeface="Huawei Sans" panose="020C0503030203020204" pitchFamily="34" charset="0"/>
                <a:cs typeface="Courier New" panose="02070309020205020404" pitchFamily="49" charset="0"/>
              </a:rPr>
              <a:t> Not advertised to any peer yet</a:t>
            </a:r>
          </a:p>
        </p:txBody>
      </p:sp>
      <p:sp>
        <p:nvSpPr>
          <p:cNvPr id="58" name="文本框 57"/>
          <p:cNvSpPr txBox="1"/>
          <p:nvPr/>
        </p:nvSpPr>
        <p:spPr>
          <a:xfrm>
            <a:off x="6338670" y="1326810"/>
            <a:ext cx="4774089" cy="338554"/>
          </a:xfrm>
          <a:prstGeom prst="rect">
            <a:avLst/>
          </a:prstGeom>
          <a:noFill/>
        </p:spPr>
        <p:txBody>
          <a:bodyPr wrap="square" rtlCol="0">
            <a:noAutofit/>
          </a:bodyPr>
          <a:lstStyle/>
          <a:p>
            <a:pPr fontAlgn="ctr">
              <a:spcBef>
                <a:spcPts val="0"/>
              </a:spcBef>
              <a:spcAft>
                <a:spcPts val="0"/>
              </a:spcAft>
            </a:pPr>
            <a:r>
              <a:rPr lang="en-US" sz="1600" dirty="0">
                <a:solidFill>
                  <a:prstClr val="black"/>
                </a:solidFill>
                <a:latin typeface="Huawei Sans" panose="020C0503030203020204" pitchFamily="34" charset="0"/>
              </a:rPr>
              <a:t>3. Check the BGP routing information on R3.</a:t>
            </a:r>
          </a:p>
        </p:txBody>
      </p:sp>
      <p:sp>
        <p:nvSpPr>
          <p:cNvPr id="61" name="任意多边形 25"/>
          <p:cNvSpPr/>
          <p:nvPr/>
        </p:nvSpPr>
        <p:spPr>
          <a:xfrm>
            <a:off x="3301098" y="1516987"/>
            <a:ext cx="1282895" cy="1350517"/>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4FBFE"/>
          </a:solidFill>
          <a:ln w="19050">
            <a:solidFill>
              <a:srgbClr val="99DFF9"/>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endParaRPr lang="zh-CN" altLang="en-US" sz="1600" b="1">
              <a:solidFill>
                <a:schemeClr val="tx1"/>
              </a:solidFill>
              <a:latin typeface="Huawei Sans" panose="020C0503030203020204" pitchFamily="34" charset="0"/>
              <a:sym typeface="Huawei Sans" panose="020C0503030203020204" pitchFamily="34" charset="0"/>
            </a:endParaRPr>
          </a:p>
        </p:txBody>
      </p:sp>
      <p:sp>
        <p:nvSpPr>
          <p:cNvPr id="63" name="任意多边形 25"/>
          <p:cNvSpPr/>
          <p:nvPr/>
        </p:nvSpPr>
        <p:spPr>
          <a:xfrm>
            <a:off x="4903674" y="1515848"/>
            <a:ext cx="1183887" cy="1351778"/>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4FBFE"/>
          </a:solidFill>
          <a:ln w="19050">
            <a:solidFill>
              <a:srgbClr val="99DFF9"/>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endParaRPr lang="zh-CN" altLang="en-US" sz="1600" b="1">
              <a:solidFill>
                <a:schemeClr val="tx1"/>
              </a:solidFill>
              <a:latin typeface="Huawei Sans" panose="020C0503030203020204" pitchFamily="34" charset="0"/>
              <a:sym typeface="Huawei Sans" panose="020C0503030203020204" pitchFamily="34" charset="0"/>
            </a:endParaRPr>
          </a:p>
        </p:txBody>
      </p:sp>
      <p:pic>
        <p:nvPicPr>
          <p:cNvPr id="67" name="图片 6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669560" y="2057865"/>
            <a:ext cx="540000" cy="442800"/>
          </a:xfrm>
          <a:prstGeom prst="rect">
            <a:avLst/>
          </a:prstGeom>
        </p:spPr>
      </p:pic>
      <p:cxnSp>
        <p:nvCxnSpPr>
          <p:cNvPr id="68" name="直接连接符 67"/>
          <p:cNvCxnSpPr>
            <a:stCxn id="67" idx="3"/>
            <a:endCxn id="69" idx="3"/>
          </p:cNvCxnSpPr>
          <p:nvPr/>
        </p:nvCxnSpPr>
        <p:spPr>
          <a:xfrm>
            <a:off x="4209560" y="2279265"/>
            <a:ext cx="170410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9" name="图片 6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373664" y="2057865"/>
            <a:ext cx="540000" cy="442800"/>
          </a:xfrm>
          <a:prstGeom prst="rect">
            <a:avLst/>
          </a:prstGeom>
        </p:spPr>
      </p:pic>
      <p:sp>
        <p:nvSpPr>
          <p:cNvPr id="70" name="任意多边形 25"/>
          <p:cNvSpPr/>
          <p:nvPr/>
        </p:nvSpPr>
        <p:spPr>
          <a:xfrm>
            <a:off x="522288" y="1516987"/>
            <a:ext cx="2208768" cy="1350517"/>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4FBFE"/>
          </a:solidFill>
          <a:ln w="19050">
            <a:solidFill>
              <a:srgbClr val="99DFF9"/>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endParaRPr lang="zh-CN" altLang="en-US" sz="1600" b="1">
              <a:solidFill>
                <a:schemeClr val="tx1"/>
              </a:solidFill>
              <a:latin typeface="Huawei Sans" panose="020C0503030203020204" pitchFamily="34" charset="0"/>
              <a:sym typeface="Huawei Sans" panose="020C0503030203020204" pitchFamily="34" charset="0"/>
            </a:endParaRPr>
          </a:p>
        </p:txBody>
      </p:sp>
      <p:pic>
        <p:nvPicPr>
          <p:cNvPr id="71" name="图片 7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886222" y="2057865"/>
            <a:ext cx="540000" cy="442800"/>
          </a:xfrm>
          <a:prstGeom prst="rect">
            <a:avLst/>
          </a:prstGeom>
        </p:spPr>
      </p:pic>
      <p:sp>
        <p:nvSpPr>
          <p:cNvPr id="72" name="TextBox 120">
            <a:extLst>
              <a:ext uri="{FF2B5EF4-FFF2-40B4-BE49-F238E27FC236}">
                <a16:creationId xmlns:a16="http://schemas.microsoft.com/office/drawing/2014/main" xmlns="" id="{020D7A1D-EFAD-4C8C-B9DE-D0FAD269B77A}"/>
              </a:ext>
            </a:extLst>
          </p:cNvPr>
          <p:cNvSpPr txBox="1"/>
          <p:nvPr/>
        </p:nvSpPr>
        <p:spPr>
          <a:xfrm>
            <a:off x="482039" y="1515848"/>
            <a:ext cx="827092" cy="307777"/>
          </a:xfrm>
          <a:prstGeom prst="rect">
            <a:avLst/>
          </a:prstGeom>
          <a:noFill/>
          <a:ln>
            <a:noFill/>
          </a:ln>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AS 101</a:t>
            </a:r>
          </a:p>
        </p:txBody>
      </p:sp>
      <p:sp>
        <p:nvSpPr>
          <p:cNvPr id="73" name="TextBox 120">
            <a:extLst>
              <a:ext uri="{FF2B5EF4-FFF2-40B4-BE49-F238E27FC236}">
                <a16:creationId xmlns:a16="http://schemas.microsoft.com/office/drawing/2014/main" xmlns="" id="{020D7A1D-EFAD-4C8C-B9DE-D0FAD269B77A}"/>
              </a:ext>
            </a:extLst>
          </p:cNvPr>
          <p:cNvSpPr txBox="1"/>
          <p:nvPr/>
        </p:nvSpPr>
        <p:spPr>
          <a:xfrm>
            <a:off x="3280880" y="1515848"/>
            <a:ext cx="827092" cy="307777"/>
          </a:xfrm>
          <a:prstGeom prst="rect">
            <a:avLst/>
          </a:prstGeom>
          <a:noFill/>
          <a:ln>
            <a:noFill/>
          </a:ln>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AS 102</a:t>
            </a:r>
          </a:p>
        </p:txBody>
      </p:sp>
      <p:cxnSp>
        <p:nvCxnSpPr>
          <p:cNvPr id="74" name="直接连接符 73"/>
          <p:cNvCxnSpPr>
            <a:stCxn id="71" idx="3"/>
            <a:endCxn id="67" idx="1"/>
          </p:cNvCxnSpPr>
          <p:nvPr/>
        </p:nvCxnSpPr>
        <p:spPr>
          <a:xfrm>
            <a:off x="2426222" y="2279265"/>
            <a:ext cx="124333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5" name="TextBox 120">
            <a:extLst>
              <a:ext uri="{FF2B5EF4-FFF2-40B4-BE49-F238E27FC236}">
                <a16:creationId xmlns:a16="http://schemas.microsoft.com/office/drawing/2014/main" xmlns="" id="{020D7A1D-EFAD-4C8C-B9DE-D0FAD269B77A}"/>
              </a:ext>
            </a:extLst>
          </p:cNvPr>
          <p:cNvSpPr txBox="1"/>
          <p:nvPr/>
        </p:nvSpPr>
        <p:spPr>
          <a:xfrm>
            <a:off x="4889573" y="1513506"/>
            <a:ext cx="827092" cy="307777"/>
          </a:xfrm>
          <a:prstGeom prst="rect">
            <a:avLst/>
          </a:prstGeom>
          <a:noFill/>
          <a:ln>
            <a:noFill/>
          </a:ln>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AS 103</a:t>
            </a:r>
          </a:p>
        </p:txBody>
      </p:sp>
      <p:cxnSp>
        <p:nvCxnSpPr>
          <p:cNvPr id="76" name="直接连接符 75"/>
          <p:cNvCxnSpPr>
            <a:endCxn id="71" idx="1"/>
          </p:cNvCxnSpPr>
          <p:nvPr/>
        </p:nvCxnSpPr>
        <p:spPr>
          <a:xfrm>
            <a:off x="1771624" y="2276188"/>
            <a:ext cx="114598" cy="30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1760895" y="2165488"/>
            <a:ext cx="0" cy="2214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8" name="TextBox 120">
            <a:extLst>
              <a:ext uri="{FF2B5EF4-FFF2-40B4-BE49-F238E27FC236}">
                <a16:creationId xmlns:a16="http://schemas.microsoft.com/office/drawing/2014/main" xmlns="" id="{020D7A1D-EFAD-4C8C-B9DE-D0FAD269B77A}"/>
              </a:ext>
            </a:extLst>
          </p:cNvPr>
          <p:cNvSpPr txBox="1"/>
          <p:nvPr/>
        </p:nvSpPr>
        <p:spPr>
          <a:xfrm>
            <a:off x="1735183" y="1808361"/>
            <a:ext cx="827092" cy="307777"/>
          </a:xfrm>
          <a:prstGeom prst="rect">
            <a:avLst/>
          </a:prstGeom>
          <a:noFill/>
          <a:ln>
            <a:noFill/>
          </a:ln>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79" name="TextBox 120">
            <a:extLst>
              <a:ext uri="{FF2B5EF4-FFF2-40B4-BE49-F238E27FC236}">
                <a16:creationId xmlns:a16="http://schemas.microsoft.com/office/drawing/2014/main" xmlns="" id="{020D7A1D-EFAD-4C8C-B9DE-D0FAD269B77A}"/>
              </a:ext>
            </a:extLst>
          </p:cNvPr>
          <p:cNvSpPr txBox="1"/>
          <p:nvPr/>
        </p:nvSpPr>
        <p:spPr>
          <a:xfrm>
            <a:off x="3535162" y="1808361"/>
            <a:ext cx="827092" cy="307777"/>
          </a:xfrm>
          <a:prstGeom prst="rect">
            <a:avLst/>
          </a:prstGeom>
          <a:noFill/>
          <a:ln>
            <a:noFill/>
          </a:ln>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81" name="TextBox 120">
            <a:extLst>
              <a:ext uri="{FF2B5EF4-FFF2-40B4-BE49-F238E27FC236}">
                <a16:creationId xmlns:a16="http://schemas.microsoft.com/office/drawing/2014/main" xmlns="" id="{020D7A1D-EFAD-4C8C-B9DE-D0FAD269B77A}"/>
              </a:ext>
            </a:extLst>
          </p:cNvPr>
          <p:cNvSpPr txBox="1"/>
          <p:nvPr/>
        </p:nvSpPr>
        <p:spPr>
          <a:xfrm>
            <a:off x="5230118" y="1802418"/>
            <a:ext cx="827092" cy="307777"/>
          </a:xfrm>
          <a:prstGeom prst="rect">
            <a:avLst/>
          </a:prstGeom>
          <a:noFill/>
          <a:ln>
            <a:noFill/>
          </a:ln>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R3</a:t>
            </a:r>
          </a:p>
        </p:txBody>
      </p:sp>
      <p:cxnSp>
        <p:nvCxnSpPr>
          <p:cNvPr id="82" name="直接箭头连接符 81"/>
          <p:cNvCxnSpPr/>
          <p:nvPr/>
        </p:nvCxnSpPr>
        <p:spPr>
          <a:xfrm flipV="1">
            <a:off x="2489816" y="2644643"/>
            <a:ext cx="990470" cy="1"/>
          </a:xfrm>
          <a:prstGeom prst="straightConnector1">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87" name="TextBox 120">
            <a:extLst>
              <a:ext uri="{FF2B5EF4-FFF2-40B4-BE49-F238E27FC236}">
                <a16:creationId xmlns:a16="http://schemas.microsoft.com/office/drawing/2014/main" xmlns="" id="{020D7A1D-EFAD-4C8C-B9DE-D0FAD269B77A}"/>
              </a:ext>
            </a:extLst>
          </p:cNvPr>
          <p:cNvSpPr txBox="1"/>
          <p:nvPr/>
        </p:nvSpPr>
        <p:spPr>
          <a:xfrm>
            <a:off x="594860" y="1823625"/>
            <a:ext cx="1169713" cy="954107"/>
          </a:xfrm>
          <a:prstGeom prst="rect">
            <a:avLst/>
          </a:prstGeom>
          <a:noFill/>
          <a:ln>
            <a:noFill/>
          </a:ln>
        </p:spPr>
        <p:txBody>
          <a:bodyPr wrap="square" rtlCol="0">
            <a:noAutofit/>
          </a:bodyPr>
          <a:lstStyle/>
          <a:p>
            <a:pPr fontAlgn="ct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Loopback0:</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10.1.1.1/32</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Loopback 1:</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10.1.2.2/32</a:t>
            </a:r>
          </a:p>
        </p:txBody>
      </p:sp>
      <p:sp>
        <p:nvSpPr>
          <p:cNvPr id="88" name="TextBox 120">
            <a:extLst>
              <a:ext uri="{FF2B5EF4-FFF2-40B4-BE49-F238E27FC236}">
                <a16:creationId xmlns:a16="http://schemas.microsoft.com/office/drawing/2014/main" xmlns="" id="{020D7A1D-EFAD-4C8C-B9DE-D0FAD269B77A}"/>
              </a:ext>
            </a:extLst>
          </p:cNvPr>
          <p:cNvSpPr txBox="1"/>
          <p:nvPr/>
        </p:nvSpPr>
        <p:spPr>
          <a:xfrm>
            <a:off x="2469869" y="2018914"/>
            <a:ext cx="1281582"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10.1.12.0/24</a:t>
            </a:r>
          </a:p>
        </p:txBody>
      </p:sp>
      <p:sp>
        <p:nvSpPr>
          <p:cNvPr id="89" name="TextBox 120">
            <a:extLst>
              <a:ext uri="{FF2B5EF4-FFF2-40B4-BE49-F238E27FC236}">
                <a16:creationId xmlns:a16="http://schemas.microsoft.com/office/drawing/2014/main" xmlns="" id="{020D7A1D-EFAD-4C8C-B9DE-D0FAD269B77A}"/>
              </a:ext>
            </a:extLst>
          </p:cNvPr>
          <p:cNvSpPr txBox="1"/>
          <p:nvPr/>
        </p:nvSpPr>
        <p:spPr>
          <a:xfrm>
            <a:off x="2401750" y="2264002"/>
            <a:ext cx="389999"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90" name="TextBox 120">
            <a:extLst>
              <a:ext uri="{FF2B5EF4-FFF2-40B4-BE49-F238E27FC236}">
                <a16:creationId xmlns:a16="http://schemas.microsoft.com/office/drawing/2014/main" xmlns="" id="{020D7A1D-EFAD-4C8C-B9DE-D0FAD269B77A}"/>
              </a:ext>
            </a:extLst>
          </p:cNvPr>
          <p:cNvSpPr txBox="1"/>
          <p:nvPr/>
        </p:nvSpPr>
        <p:spPr>
          <a:xfrm>
            <a:off x="3413415" y="2264002"/>
            <a:ext cx="389999"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95" name="TextBox 120">
            <a:extLst>
              <a:ext uri="{FF2B5EF4-FFF2-40B4-BE49-F238E27FC236}">
                <a16:creationId xmlns:a16="http://schemas.microsoft.com/office/drawing/2014/main" xmlns="" id="{020D7A1D-EFAD-4C8C-B9DE-D0FAD269B77A}"/>
              </a:ext>
            </a:extLst>
          </p:cNvPr>
          <p:cNvSpPr txBox="1"/>
          <p:nvPr/>
        </p:nvSpPr>
        <p:spPr>
          <a:xfrm>
            <a:off x="4183974" y="2018914"/>
            <a:ext cx="1281582"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10.1.23.0/24</a:t>
            </a:r>
          </a:p>
        </p:txBody>
      </p:sp>
      <p:sp>
        <p:nvSpPr>
          <p:cNvPr id="96" name="TextBox 120">
            <a:extLst>
              <a:ext uri="{FF2B5EF4-FFF2-40B4-BE49-F238E27FC236}">
                <a16:creationId xmlns:a16="http://schemas.microsoft.com/office/drawing/2014/main" xmlns="" id="{020D7A1D-EFAD-4C8C-B9DE-D0FAD269B77A}"/>
              </a:ext>
            </a:extLst>
          </p:cNvPr>
          <p:cNvSpPr txBox="1"/>
          <p:nvPr/>
        </p:nvSpPr>
        <p:spPr>
          <a:xfrm>
            <a:off x="4115063" y="2264002"/>
            <a:ext cx="389999"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97" name="TextBox 120">
            <a:extLst>
              <a:ext uri="{FF2B5EF4-FFF2-40B4-BE49-F238E27FC236}">
                <a16:creationId xmlns:a16="http://schemas.microsoft.com/office/drawing/2014/main" xmlns="" id="{020D7A1D-EFAD-4C8C-B9DE-D0FAD269B77A}"/>
              </a:ext>
            </a:extLst>
          </p:cNvPr>
          <p:cNvSpPr txBox="1"/>
          <p:nvPr/>
        </p:nvSpPr>
        <p:spPr>
          <a:xfrm>
            <a:off x="5127520" y="2264002"/>
            <a:ext cx="389999"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.3</a:t>
            </a:r>
          </a:p>
        </p:txBody>
      </p:sp>
      <p:cxnSp>
        <p:nvCxnSpPr>
          <p:cNvPr id="34" name="直接箭头连接符 33"/>
          <p:cNvCxnSpPr/>
          <p:nvPr/>
        </p:nvCxnSpPr>
        <p:spPr>
          <a:xfrm flipV="1">
            <a:off x="4345563" y="2644643"/>
            <a:ext cx="990470" cy="1"/>
          </a:xfrm>
          <a:prstGeom prst="straightConnector1">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35" name="TextBox 120">
            <a:extLst>
              <a:ext uri="{FF2B5EF4-FFF2-40B4-BE49-F238E27FC236}">
                <a16:creationId xmlns:a16="http://schemas.microsoft.com/office/drawing/2014/main" xmlns="" id="{020D7A1D-EFAD-4C8C-B9DE-D0FAD269B77A}"/>
              </a:ext>
            </a:extLst>
          </p:cNvPr>
          <p:cNvSpPr txBox="1"/>
          <p:nvPr/>
        </p:nvSpPr>
        <p:spPr>
          <a:xfrm>
            <a:off x="3364546" y="2662236"/>
            <a:ext cx="2549118" cy="523220"/>
          </a:xfrm>
          <a:prstGeom prst="rect">
            <a:avLst/>
          </a:prstGeom>
          <a:noFill/>
          <a:ln>
            <a:noFill/>
          </a:ln>
        </p:spPr>
        <p:txBody>
          <a:bodyPr wrap="square" rtlCol="0">
            <a:noAutofit/>
          </a:bodyPr>
          <a:lstStyle/>
          <a:p>
            <a:pPr fontAlgn="ctr"/>
            <a:r>
              <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10.1.1.1/32 Community = 101:1 no-export</a:t>
            </a:r>
          </a:p>
          <a:p>
            <a:pPr fontAlgn="ctr"/>
            <a:r>
              <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10.1.2.2/32</a:t>
            </a:r>
          </a:p>
        </p:txBody>
      </p:sp>
      <p:sp>
        <p:nvSpPr>
          <p:cNvPr id="39" name="文本占位符 3"/>
          <p:cNvSpPr txBox="1">
            <a:spLocks/>
          </p:cNvSpPr>
          <p:nvPr/>
        </p:nvSpPr>
        <p:spPr bwMode="auto">
          <a:xfrm>
            <a:off x="3325498" y="5491390"/>
            <a:ext cx="3349883" cy="880031"/>
          </a:xfrm>
          <a:prstGeom prst="rect">
            <a:avLst/>
          </a:prstGeom>
          <a:solidFill>
            <a:srgbClr val="FFFFCC"/>
          </a:solidFill>
          <a:ln w="9525">
            <a:solidFill>
              <a:srgbClr val="FFD17D"/>
            </a:solidFill>
            <a:miter lim="800000"/>
            <a:headEnd/>
            <a:tailEnd/>
          </a:ln>
        </p:spPr>
        <p:txBody>
          <a:bodyPr vert="horz" wrap="square" lIns="108000" tIns="40071" rIns="108000" bIns="40071" numCol="1" anchor="ctr"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l" fontAlgn="ctr">
              <a:lnSpc>
                <a:spcPct val="100000"/>
              </a:lnSpc>
              <a:buNone/>
            </a:pPr>
            <a:r>
              <a:rPr lang="en-US" sz="1400" dirty="0">
                <a:latin typeface="Huawei Sans" panose="020C0503030203020204" pitchFamily="34" charset="0"/>
              </a:rPr>
              <a:t>Check the route 10.1.1.1/32 on R3. The command output shows that the route carries two community values: 101:1 and no-export.</a:t>
            </a:r>
          </a:p>
        </p:txBody>
      </p:sp>
      <p:cxnSp>
        <p:nvCxnSpPr>
          <p:cNvPr id="40" name="直接箭头连接符 39"/>
          <p:cNvCxnSpPr/>
          <p:nvPr/>
        </p:nvCxnSpPr>
        <p:spPr>
          <a:xfrm flipV="1">
            <a:off x="6338670" y="4957763"/>
            <a:ext cx="551824" cy="533627"/>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sp>
        <p:nvSpPr>
          <p:cNvPr id="42" name="五边形 41"/>
          <p:cNvSpPr/>
          <p:nvPr/>
        </p:nvSpPr>
        <p:spPr bwMode="auto">
          <a:xfrm>
            <a:off x="8622466" y="124239"/>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43" name="燕尾形 42"/>
          <p:cNvSpPr/>
          <p:nvPr/>
        </p:nvSpPr>
        <p:spPr bwMode="auto">
          <a:xfrm>
            <a:off x="9317038" y="124239"/>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AS_Path Filter</a:t>
            </a:r>
          </a:p>
        </p:txBody>
      </p:sp>
      <p:sp>
        <p:nvSpPr>
          <p:cNvPr id="44" name="燕尾形 43"/>
          <p:cNvSpPr/>
          <p:nvPr/>
        </p:nvSpPr>
        <p:spPr bwMode="auto">
          <a:xfrm>
            <a:off x="10490409" y="124239"/>
            <a:ext cx="1548000"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Community Filter</a:t>
            </a:r>
          </a:p>
        </p:txBody>
      </p:sp>
      <p:sp>
        <p:nvSpPr>
          <p:cNvPr id="37" name="文本占位符 2"/>
          <p:cNvSpPr txBox="1">
            <a:spLocks/>
          </p:cNvSpPr>
          <p:nvPr/>
        </p:nvSpPr>
        <p:spPr bwMode="auto">
          <a:xfrm>
            <a:off x="472592" y="3475381"/>
            <a:ext cx="5627683" cy="1741231"/>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l" fontAlgn="ctr">
              <a:lnSpc>
                <a:spcPct val="100000"/>
              </a:lnSpc>
              <a:buNone/>
            </a:pPr>
            <a:r>
              <a:rPr lang="en-US" sz="1600" dirty="0">
                <a:latin typeface="Huawei Sans" panose="020C0503030203020204" pitchFamily="34" charset="0"/>
              </a:rPr>
              <a:t>Configure a routing policy on R1 to allow the community value 101:1 to be carried only in the BGP route 10.1.1.1/32 when R1 advertises this route.</a:t>
            </a:r>
          </a:p>
          <a:p>
            <a:pPr marL="0" indent="0" algn="l" fontAlgn="ctr">
              <a:lnSpc>
                <a:spcPct val="100000"/>
              </a:lnSpc>
              <a:buNone/>
            </a:pPr>
            <a:r>
              <a:rPr lang="en-US" sz="1600" dirty="0">
                <a:latin typeface="Huawei Sans" panose="020C0503030203020204" pitchFamily="34" charset="0"/>
              </a:rPr>
              <a:t>Configure a routing policy on R2 to allow the community attribute no-expert to be added to the BGP route 10.1.1.1/32 when R2 advertises this route.</a:t>
            </a:r>
          </a:p>
        </p:txBody>
      </p:sp>
    </p:spTree>
    <p:extLst>
      <p:ext uri="{BB962C8B-B14F-4D97-AF65-F5344CB8AC3E}">
        <p14:creationId xmlns:p14="http://schemas.microsoft.com/office/powerpoint/2010/main" val="330948664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177" y="410400"/>
            <a:ext cx="9827761" cy="640800"/>
          </a:xfrm>
        </p:spPr>
        <p:txBody>
          <a:bodyPr wrap="square">
            <a:noAutofit/>
          </a:bodyPr>
          <a:lstStyle/>
          <a:p>
            <a:pPr fontAlgn="ctr"/>
            <a:r>
              <a:rPr lang="en-US">
                <a:latin typeface="Huawei Sans" panose="020C0503030203020204" pitchFamily="34" charset="0"/>
              </a:rPr>
              <a:t>Configuring a Community Filter (1)</a:t>
            </a:r>
          </a:p>
        </p:txBody>
      </p:sp>
      <p:sp>
        <p:nvSpPr>
          <p:cNvPr id="3" name="任意多边形 2"/>
          <p:cNvSpPr/>
          <p:nvPr/>
        </p:nvSpPr>
        <p:spPr>
          <a:xfrm>
            <a:off x="4820440" y="1559567"/>
            <a:ext cx="1304816" cy="1244051"/>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4FBFE"/>
          </a:solidFill>
          <a:ln w="12700">
            <a:solidFill>
              <a:srgbClr val="99DFF9"/>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TextBox 120">
            <a:extLst>
              <a:ext uri="{FF2B5EF4-FFF2-40B4-BE49-F238E27FC236}">
                <a16:creationId xmlns:a16="http://schemas.microsoft.com/office/drawing/2014/main" xmlns="" id="{020D7A1D-EFAD-4C8C-B9DE-D0FAD269B77A}"/>
              </a:ext>
            </a:extLst>
          </p:cNvPr>
          <p:cNvSpPr txBox="1"/>
          <p:nvPr/>
        </p:nvSpPr>
        <p:spPr>
          <a:xfrm>
            <a:off x="4783790" y="1593220"/>
            <a:ext cx="827092" cy="307777"/>
          </a:xfrm>
          <a:prstGeom prst="rect">
            <a:avLst/>
          </a:prstGeom>
          <a:noFill/>
          <a:ln>
            <a:noFill/>
          </a:ln>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AS 102</a:t>
            </a:r>
          </a:p>
        </p:txBody>
      </p:sp>
      <p:sp>
        <p:nvSpPr>
          <p:cNvPr id="5" name="任意多边形 25"/>
          <p:cNvSpPr/>
          <p:nvPr/>
        </p:nvSpPr>
        <p:spPr>
          <a:xfrm>
            <a:off x="6968115" y="1559567"/>
            <a:ext cx="1304816" cy="1244051"/>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4FBFE"/>
          </a:solidFill>
          <a:ln w="12700">
            <a:solidFill>
              <a:srgbClr val="99DFF9"/>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TextBox 120">
            <a:extLst>
              <a:ext uri="{FF2B5EF4-FFF2-40B4-BE49-F238E27FC236}">
                <a16:creationId xmlns:a16="http://schemas.microsoft.com/office/drawing/2014/main" xmlns="" id="{020D7A1D-EFAD-4C8C-B9DE-D0FAD269B77A}"/>
              </a:ext>
            </a:extLst>
          </p:cNvPr>
          <p:cNvSpPr txBox="1"/>
          <p:nvPr/>
        </p:nvSpPr>
        <p:spPr>
          <a:xfrm>
            <a:off x="6931465" y="1593220"/>
            <a:ext cx="827092" cy="307777"/>
          </a:xfrm>
          <a:prstGeom prst="rect">
            <a:avLst/>
          </a:prstGeom>
          <a:noFill/>
          <a:ln>
            <a:noFill/>
          </a:ln>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AS 103</a:t>
            </a:r>
          </a:p>
        </p:txBody>
      </p:sp>
      <p:sp>
        <p:nvSpPr>
          <p:cNvPr id="7" name="任意多边形 25"/>
          <p:cNvSpPr/>
          <p:nvPr/>
        </p:nvSpPr>
        <p:spPr>
          <a:xfrm>
            <a:off x="516646" y="1559567"/>
            <a:ext cx="1990168" cy="1244051"/>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4FBFE"/>
          </a:solidFill>
          <a:ln w="12700">
            <a:solidFill>
              <a:srgbClr val="99DFF9"/>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616317" y="2080032"/>
            <a:ext cx="540000" cy="442800"/>
          </a:xfrm>
          <a:prstGeom prst="rect">
            <a:avLst/>
          </a:prstGeom>
        </p:spPr>
      </p:pic>
      <p:cxnSp>
        <p:nvCxnSpPr>
          <p:cNvPr id="9" name="直接连接符 8"/>
          <p:cNvCxnSpPr>
            <a:stCxn id="8" idx="3"/>
            <a:endCxn id="10" idx="1"/>
          </p:cNvCxnSpPr>
          <p:nvPr/>
        </p:nvCxnSpPr>
        <p:spPr>
          <a:xfrm>
            <a:off x="2156317" y="2301432"/>
            <a:ext cx="311855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图片 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74869" y="2080032"/>
            <a:ext cx="540000" cy="442800"/>
          </a:xfrm>
          <a:prstGeom prst="rect">
            <a:avLst/>
          </a:prstGeom>
        </p:spPr>
      </p:pic>
      <p:sp>
        <p:nvSpPr>
          <p:cNvPr id="11" name="TextBox 120">
            <a:extLst>
              <a:ext uri="{FF2B5EF4-FFF2-40B4-BE49-F238E27FC236}">
                <a16:creationId xmlns:a16="http://schemas.microsoft.com/office/drawing/2014/main" xmlns="" id="{020D7A1D-EFAD-4C8C-B9DE-D0FAD269B77A}"/>
              </a:ext>
            </a:extLst>
          </p:cNvPr>
          <p:cNvSpPr txBox="1"/>
          <p:nvPr/>
        </p:nvSpPr>
        <p:spPr>
          <a:xfrm>
            <a:off x="479996" y="1593220"/>
            <a:ext cx="827092" cy="307777"/>
          </a:xfrm>
          <a:prstGeom prst="rect">
            <a:avLst/>
          </a:prstGeom>
          <a:noFill/>
          <a:ln>
            <a:noFill/>
          </a:ln>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AS 101</a:t>
            </a:r>
          </a:p>
        </p:txBody>
      </p:sp>
      <p:sp>
        <p:nvSpPr>
          <p:cNvPr id="12" name="TextBox 120">
            <a:extLst>
              <a:ext uri="{FF2B5EF4-FFF2-40B4-BE49-F238E27FC236}">
                <a16:creationId xmlns:a16="http://schemas.microsoft.com/office/drawing/2014/main" xmlns="" id="{020D7A1D-EFAD-4C8C-B9DE-D0FAD269B77A}"/>
              </a:ext>
            </a:extLst>
          </p:cNvPr>
          <p:cNvSpPr txBox="1"/>
          <p:nvPr/>
        </p:nvSpPr>
        <p:spPr>
          <a:xfrm>
            <a:off x="1679385" y="1820407"/>
            <a:ext cx="413864" cy="307777"/>
          </a:xfrm>
          <a:prstGeom prst="rect">
            <a:avLst/>
          </a:prstGeom>
          <a:noFill/>
          <a:ln>
            <a:noFill/>
          </a:ln>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R1</a:t>
            </a:r>
          </a:p>
        </p:txBody>
      </p:sp>
      <p:cxnSp>
        <p:nvCxnSpPr>
          <p:cNvPr id="13" name="直接连接符 12"/>
          <p:cNvCxnSpPr>
            <a:endCxn id="8" idx="1"/>
          </p:cNvCxnSpPr>
          <p:nvPr/>
        </p:nvCxnSpPr>
        <p:spPr>
          <a:xfrm>
            <a:off x="1367474" y="2301432"/>
            <a:ext cx="24884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367474" y="2105470"/>
            <a:ext cx="0" cy="3919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Box 120">
            <a:extLst>
              <a:ext uri="{FF2B5EF4-FFF2-40B4-BE49-F238E27FC236}">
                <a16:creationId xmlns:a16="http://schemas.microsoft.com/office/drawing/2014/main" xmlns="" id="{31930744-3D36-4F81-8426-6F129C1A6804}"/>
              </a:ext>
            </a:extLst>
          </p:cNvPr>
          <p:cNvSpPr txBox="1"/>
          <p:nvPr/>
        </p:nvSpPr>
        <p:spPr>
          <a:xfrm>
            <a:off x="463288" y="2067357"/>
            <a:ext cx="984700" cy="479524"/>
          </a:xfrm>
          <a:prstGeom prst="roundRect">
            <a:avLst>
              <a:gd name="adj" fmla="val 6721"/>
            </a:avLst>
          </a:prstGeom>
          <a:noFill/>
          <a:ln w="12700">
            <a:noFill/>
          </a:ln>
        </p:spPr>
        <p:txBody>
          <a:bodyPr wrap="square" rtlCol="0" anchor="ctr">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10.1.1.1/32</a:t>
            </a:r>
          </a:p>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10.1.2.2/32</a:t>
            </a:r>
          </a:p>
        </p:txBody>
      </p:sp>
      <p:sp>
        <p:nvSpPr>
          <p:cNvPr id="16" name="TextBox 120">
            <a:extLst>
              <a:ext uri="{FF2B5EF4-FFF2-40B4-BE49-F238E27FC236}">
                <a16:creationId xmlns:a16="http://schemas.microsoft.com/office/drawing/2014/main" xmlns="" id="{020D7A1D-EFAD-4C8C-B9DE-D0FAD269B77A}"/>
              </a:ext>
            </a:extLst>
          </p:cNvPr>
          <p:cNvSpPr txBox="1"/>
          <p:nvPr/>
        </p:nvSpPr>
        <p:spPr>
          <a:xfrm>
            <a:off x="5341801" y="1820407"/>
            <a:ext cx="413864" cy="307777"/>
          </a:xfrm>
          <a:prstGeom prst="rect">
            <a:avLst/>
          </a:prstGeom>
          <a:noFill/>
          <a:ln>
            <a:noFill/>
          </a:ln>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R2</a:t>
            </a:r>
          </a:p>
        </p:txBody>
      </p:sp>
      <p:cxnSp>
        <p:nvCxnSpPr>
          <p:cNvPr id="17" name="直接连接符 55"/>
          <p:cNvCxnSpPr/>
          <p:nvPr/>
        </p:nvCxnSpPr>
        <p:spPr bwMode="auto">
          <a:xfrm flipH="1">
            <a:off x="2850606" y="2217431"/>
            <a:ext cx="918225" cy="0"/>
          </a:xfrm>
          <a:prstGeom prst="line">
            <a:avLst/>
          </a:prstGeom>
          <a:solidFill>
            <a:schemeClr val="accent1"/>
          </a:solidFill>
          <a:ln w="38100" cap="flat" cmpd="sng" algn="ctr">
            <a:solidFill>
              <a:schemeClr val="tx1"/>
            </a:solidFill>
            <a:prstDash val="dash"/>
            <a:round/>
            <a:headEnd type="triangle" w="med" len="med"/>
            <a:tailEnd type="none" w="med" len="med"/>
          </a:ln>
          <a:effectLst/>
        </p:spPr>
      </p:cxnSp>
      <p:sp>
        <p:nvSpPr>
          <p:cNvPr id="18" name="TextBox 120">
            <a:extLst>
              <a:ext uri="{FF2B5EF4-FFF2-40B4-BE49-F238E27FC236}">
                <a16:creationId xmlns:a16="http://schemas.microsoft.com/office/drawing/2014/main" xmlns="" id="{020D7A1D-EFAD-4C8C-B9DE-D0FAD269B77A}"/>
              </a:ext>
            </a:extLst>
          </p:cNvPr>
          <p:cNvSpPr txBox="1"/>
          <p:nvPr/>
        </p:nvSpPr>
        <p:spPr>
          <a:xfrm>
            <a:off x="2154740" y="1432413"/>
            <a:ext cx="3432042" cy="738664"/>
          </a:xfrm>
          <a:prstGeom prst="rect">
            <a:avLst/>
          </a:prstGeom>
          <a:noFill/>
          <a:ln>
            <a:no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Route:</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10.1.1.1/32 </a:t>
            </a:r>
            <a:r>
              <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Community = 101:1</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10.1.2.2/32 </a:t>
            </a:r>
            <a:r>
              <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Community = 101:2</a:t>
            </a:r>
          </a:p>
        </p:txBody>
      </p:sp>
      <p:cxnSp>
        <p:nvCxnSpPr>
          <p:cNvPr id="19" name="直接连接符 18"/>
          <p:cNvCxnSpPr>
            <a:stCxn id="10" idx="3"/>
            <a:endCxn id="20" idx="1"/>
          </p:cNvCxnSpPr>
          <p:nvPr/>
        </p:nvCxnSpPr>
        <p:spPr>
          <a:xfrm>
            <a:off x="5814869" y="2301432"/>
            <a:ext cx="156804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0" name="图片 1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382917" y="2080032"/>
            <a:ext cx="540000" cy="442800"/>
          </a:xfrm>
          <a:prstGeom prst="rect">
            <a:avLst/>
          </a:prstGeom>
        </p:spPr>
      </p:pic>
      <p:cxnSp>
        <p:nvCxnSpPr>
          <p:cNvPr id="21" name="直接连接符 55"/>
          <p:cNvCxnSpPr/>
          <p:nvPr/>
        </p:nvCxnSpPr>
        <p:spPr bwMode="auto">
          <a:xfrm flipH="1">
            <a:off x="6060207" y="2217431"/>
            <a:ext cx="918225" cy="0"/>
          </a:xfrm>
          <a:prstGeom prst="line">
            <a:avLst/>
          </a:prstGeom>
          <a:solidFill>
            <a:schemeClr val="accent1"/>
          </a:solidFill>
          <a:ln w="38100" cap="flat" cmpd="sng" algn="ctr">
            <a:solidFill>
              <a:schemeClr val="tx1"/>
            </a:solidFill>
            <a:prstDash val="dash"/>
            <a:round/>
            <a:headEnd type="triangle" w="med" len="med"/>
            <a:tailEnd type="none" w="med" len="med"/>
          </a:ln>
          <a:effectLst/>
        </p:spPr>
      </p:cxnSp>
      <p:sp>
        <p:nvSpPr>
          <p:cNvPr id="23" name="TextBox 120">
            <a:extLst>
              <a:ext uri="{FF2B5EF4-FFF2-40B4-BE49-F238E27FC236}">
                <a16:creationId xmlns:a16="http://schemas.microsoft.com/office/drawing/2014/main" xmlns="" id="{020D7A1D-EFAD-4C8C-B9DE-D0FAD269B77A}"/>
              </a:ext>
            </a:extLst>
          </p:cNvPr>
          <p:cNvSpPr txBox="1"/>
          <p:nvPr/>
        </p:nvSpPr>
        <p:spPr>
          <a:xfrm>
            <a:off x="7445985" y="1820407"/>
            <a:ext cx="413864" cy="307777"/>
          </a:xfrm>
          <a:prstGeom prst="rect">
            <a:avLst/>
          </a:prstGeom>
          <a:noFill/>
          <a:ln>
            <a:noFill/>
          </a:ln>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25" name="文本框 24"/>
          <p:cNvSpPr txBox="1"/>
          <p:nvPr/>
        </p:nvSpPr>
        <p:spPr>
          <a:xfrm>
            <a:off x="755842" y="3804095"/>
            <a:ext cx="5078899" cy="307777"/>
          </a:xfrm>
          <a:prstGeom prst="rect">
            <a:avLst/>
          </a:prstGeom>
          <a:solidFill>
            <a:srgbClr val="F4FBFE"/>
          </a:solidFill>
          <a:ln>
            <a:solidFill>
              <a:srgbClr val="99DFF9"/>
            </a:solidFill>
          </a:ln>
        </p:spPr>
        <p:txBody>
          <a:bodyPr wrap="square" rtlCol="0">
            <a:noAutofit/>
          </a:bodyPr>
          <a:lstStyle/>
          <a:p>
            <a:pPr fontAlgn="ctr">
              <a:spcBef>
                <a:spcPts val="0"/>
              </a:spcBef>
              <a:spcAft>
                <a:spcPts val="0"/>
              </a:spcAft>
            </a:pPr>
            <a:r>
              <a:rPr lang="en-US" sz="1400">
                <a:solidFill>
                  <a:prstClr val="black"/>
                </a:solidFill>
                <a:latin typeface="Huawei Sans" panose="020C0503030203020204" pitchFamily="34" charset="0"/>
                <a:cs typeface="Courier New" panose="02070309020205020404" pitchFamily="49" charset="0"/>
              </a:rPr>
              <a:t>[R2] ip community-filter 1 permit 101:1</a:t>
            </a:r>
          </a:p>
        </p:txBody>
      </p:sp>
      <p:sp>
        <p:nvSpPr>
          <p:cNvPr id="34" name="椭圆 33"/>
          <p:cNvSpPr/>
          <p:nvPr/>
        </p:nvSpPr>
        <p:spPr>
          <a:xfrm>
            <a:off x="5739987" y="2217431"/>
            <a:ext cx="172278" cy="172800"/>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35" name="TextBox 120">
            <a:extLst>
              <a:ext uri="{FF2B5EF4-FFF2-40B4-BE49-F238E27FC236}">
                <a16:creationId xmlns:a16="http://schemas.microsoft.com/office/drawing/2014/main" xmlns="" id="{020D7A1D-EFAD-4C8C-B9DE-D0FAD269B77A}"/>
              </a:ext>
            </a:extLst>
          </p:cNvPr>
          <p:cNvSpPr txBox="1"/>
          <p:nvPr/>
        </p:nvSpPr>
        <p:spPr>
          <a:xfrm>
            <a:off x="2774859" y="2312871"/>
            <a:ext cx="1239372" cy="307777"/>
          </a:xfrm>
          <a:prstGeom prst="rect">
            <a:avLst/>
          </a:prstGeom>
          <a:noFill/>
          <a:ln>
            <a:noFill/>
          </a:ln>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10.1.12.0/24</a:t>
            </a:r>
          </a:p>
        </p:txBody>
      </p:sp>
      <p:sp>
        <p:nvSpPr>
          <p:cNvPr id="36" name="TextBox 120">
            <a:extLst>
              <a:ext uri="{FF2B5EF4-FFF2-40B4-BE49-F238E27FC236}">
                <a16:creationId xmlns:a16="http://schemas.microsoft.com/office/drawing/2014/main" xmlns="" id="{020D7A1D-EFAD-4C8C-B9DE-D0FAD269B77A}"/>
              </a:ext>
            </a:extLst>
          </p:cNvPr>
          <p:cNvSpPr txBox="1"/>
          <p:nvPr/>
        </p:nvSpPr>
        <p:spPr>
          <a:xfrm>
            <a:off x="2100247" y="2264110"/>
            <a:ext cx="422527" cy="307777"/>
          </a:xfrm>
          <a:prstGeom prst="rect">
            <a:avLst/>
          </a:prstGeom>
          <a:noFill/>
          <a:ln>
            <a:noFill/>
          </a:ln>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37" name="TextBox 120">
            <a:extLst>
              <a:ext uri="{FF2B5EF4-FFF2-40B4-BE49-F238E27FC236}">
                <a16:creationId xmlns:a16="http://schemas.microsoft.com/office/drawing/2014/main" xmlns="" id="{020D7A1D-EFAD-4C8C-B9DE-D0FAD269B77A}"/>
              </a:ext>
            </a:extLst>
          </p:cNvPr>
          <p:cNvSpPr txBox="1"/>
          <p:nvPr/>
        </p:nvSpPr>
        <p:spPr>
          <a:xfrm>
            <a:off x="4923418" y="2264110"/>
            <a:ext cx="422527" cy="307777"/>
          </a:xfrm>
          <a:prstGeom prst="rect">
            <a:avLst/>
          </a:prstGeom>
          <a:noFill/>
          <a:ln>
            <a:noFill/>
          </a:ln>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38" name="TextBox 120">
            <a:extLst>
              <a:ext uri="{FF2B5EF4-FFF2-40B4-BE49-F238E27FC236}">
                <a16:creationId xmlns:a16="http://schemas.microsoft.com/office/drawing/2014/main" xmlns="" id="{020D7A1D-EFAD-4C8C-B9DE-D0FAD269B77A}"/>
              </a:ext>
            </a:extLst>
          </p:cNvPr>
          <p:cNvSpPr txBox="1"/>
          <p:nvPr/>
        </p:nvSpPr>
        <p:spPr>
          <a:xfrm>
            <a:off x="5786349" y="2264110"/>
            <a:ext cx="422527" cy="307777"/>
          </a:xfrm>
          <a:prstGeom prst="rect">
            <a:avLst/>
          </a:prstGeom>
          <a:noFill/>
          <a:ln>
            <a:noFill/>
          </a:ln>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39" name="TextBox 120">
            <a:extLst>
              <a:ext uri="{FF2B5EF4-FFF2-40B4-BE49-F238E27FC236}">
                <a16:creationId xmlns:a16="http://schemas.microsoft.com/office/drawing/2014/main" xmlns="" id="{020D7A1D-EFAD-4C8C-B9DE-D0FAD269B77A}"/>
              </a:ext>
            </a:extLst>
          </p:cNvPr>
          <p:cNvSpPr txBox="1"/>
          <p:nvPr/>
        </p:nvSpPr>
        <p:spPr>
          <a:xfrm>
            <a:off x="7051735" y="2264110"/>
            <a:ext cx="422527" cy="307777"/>
          </a:xfrm>
          <a:prstGeom prst="rect">
            <a:avLst/>
          </a:prstGeom>
          <a:noFill/>
          <a:ln>
            <a:noFill/>
          </a:ln>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40" name="TextBox 120">
            <a:extLst>
              <a:ext uri="{FF2B5EF4-FFF2-40B4-BE49-F238E27FC236}">
                <a16:creationId xmlns:a16="http://schemas.microsoft.com/office/drawing/2014/main" xmlns="" id="{020D7A1D-EFAD-4C8C-B9DE-D0FAD269B77A}"/>
              </a:ext>
            </a:extLst>
          </p:cNvPr>
          <p:cNvSpPr txBox="1"/>
          <p:nvPr/>
        </p:nvSpPr>
        <p:spPr>
          <a:xfrm>
            <a:off x="6009661" y="2312871"/>
            <a:ext cx="1239372" cy="307777"/>
          </a:xfrm>
          <a:prstGeom prst="rect">
            <a:avLst/>
          </a:prstGeom>
          <a:noFill/>
          <a:ln>
            <a:noFill/>
          </a:ln>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10.1.23.0/24</a:t>
            </a:r>
          </a:p>
        </p:txBody>
      </p:sp>
      <p:sp>
        <p:nvSpPr>
          <p:cNvPr id="69" name="文本占位符 2"/>
          <p:cNvSpPr txBox="1">
            <a:spLocks/>
          </p:cNvSpPr>
          <p:nvPr/>
        </p:nvSpPr>
        <p:spPr bwMode="auto">
          <a:xfrm>
            <a:off x="8643701" y="1481819"/>
            <a:ext cx="2843735" cy="1306234"/>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l" fontAlgn="ctr">
              <a:lnSpc>
                <a:spcPct val="100000"/>
              </a:lnSpc>
              <a:buNone/>
            </a:pPr>
            <a:r>
              <a:rPr lang="en-US" sz="1600" dirty="0">
                <a:latin typeface="Huawei Sans" panose="020C0503030203020204" pitchFamily="34" charset="0"/>
              </a:rPr>
              <a:t>R2 transmits routes to the EBGP peer R3. Configure a routing policy on R2 to filter out the route carrying the community value 101:1.</a:t>
            </a:r>
          </a:p>
        </p:txBody>
      </p:sp>
      <p:sp>
        <p:nvSpPr>
          <p:cNvPr id="70" name="文本框 69"/>
          <p:cNvSpPr txBox="1"/>
          <p:nvPr/>
        </p:nvSpPr>
        <p:spPr>
          <a:xfrm>
            <a:off x="670882" y="3148845"/>
            <a:ext cx="5241384" cy="338554"/>
          </a:xfrm>
          <a:prstGeom prst="rect">
            <a:avLst/>
          </a:prstGeom>
          <a:noFill/>
        </p:spPr>
        <p:txBody>
          <a:bodyPr wrap="square" rtlCol="0">
            <a:noAutofit/>
          </a:bodyPr>
          <a:lstStyle/>
          <a:p>
            <a:pPr fontAlgn="ctr">
              <a:spcBef>
                <a:spcPts val="0"/>
              </a:spcBef>
              <a:spcAft>
                <a:spcPts val="0"/>
              </a:spcAft>
            </a:pPr>
            <a:r>
              <a:rPr lang="en-US" sz="1600" dirty="0">
                <a:solidFill>
                  <a:prstClr val="black"/>
                </a:solidFill>
                <a:latin typeface="Huawei Sans" panose="020C0503030203020204" pitchFamily="34" charset="0"/>
              </a:rPr>
              <a:t>1. Configure a community filter to match the route carrying the community value 101:1.</a:t>
            </a:r>
          </a:p>
        </p:txBody>
      </p:sp>
      <p:sp>
        <p:nvSpPr>
          <p:cNvPr id="73" name="TextBox 120">
            <a:extLst>
              <a:ext uri="{FF2B5EF4-FFF2-40B4-BE49-F238E27FC236}">
                <a16:creationId xmlns:a16="http://schemas.microsoft.com/office/drawing/2014/main" xmlns="" id="{020D7A1D-EFAD-4C8C-B9DE-D0FAD269B77A}"/>
              </a:ext>
            </a:extLst>
          </p:cNvPr>
          <p:cNvSpPr txBox="1"/>
          <p:nvPr/>
        </p:nvSpPr>
        <p:spPr>
          <a:xfrm>
            <a:off x="5704976" y="1423085"/>
            <a:ext cx="1880810" cy="738664"/>
          </a:xfrm>
          <a:prstGeom prst="rect">
            <a:avLst/>
          </a:prstGeom>
          <a:noFill/>
          <a:ln>
            <a:no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Route</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10.1.2.2/32 </a:t>
            </a:r>
            <a:r>
              <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Community = 101:2</a:t>
            </a:r>
          </a:p>
        </p:txBody>
      </p:sp>
      <p:sp>
        <p:nvSpPr>
          <p:cNvPr id="74" name="椭圆 73"/>
          <p:cNvSpPr/>
          <p:nvPr/>
        </p:nvSpPr>
        <p:spPr>
          <a:xfrm>
            <a:off x="6947060" y="2942904"/>
            <a:ext cx="150125" cy="152230"/>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75" name="TextBox 120">
            <a:extLst>
              <a:ext uri="{FF2B5EF4-FFF2-40B4-BE49-F238E27FC236}">
                <a16:creationId xmlns:a16="http://schemas.microsoft.com/office/drawing/2014/main" xmlns="" id="{020D7A1D-EFAD-4C8C-B9DE-D0FAD269B77A}"/>
              </a:ext>
            </a:extLst>
          </p:cNvPr>
          <p:cNvSpPr txBox="1"/>
          <p:nvPr/>
        </p:nvSpPr>
        <p:spPr>
          <a:xfrm>
            <a:off x="7108597" y="2865133"/>
            <a:ext cx="1513869" cy="261552"/>
          </a:xfrm>
          <a:prstGeom prst="rect">
            <a:avLst/>
          </a:prstGeom>
          <a:noFill/>
          <a:ln>
            <a:no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Route filtering</a:t>
            </a:r>
          </a:p>
        </p:txBody>
      </p:sp>
      <p:sp>
        <p:nvSpPr>
          <p:cNvPr id="76" name="五边形 75"/>
          <p:cNvSpPr/>
          <p:nvPr/>
        </p:nvSpPr>
        <p:spPr bwMode="auto">
          <a:xfrm>
            <a:off x="8622466" y="124239"/>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77" name="燕尾形 76"/>
          <p:cNvSpPr/>
          <p:nvPr/>
        </p:nvSpPr>
        <p:spPr bwMode="auto">
          <a:xfrm>
            <a:off x="9317038" y="124239"/>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AS_Path Filter</a:t>
            </a:r>
          </a:p>
        </p:txBody>
      </p:sp>
      <p:sp>
        <p:nvSpPr>
          <p:cNvPr id="78" name="燕尾形 77"/>
          <p:cNvSpPr/>
          <p:nvPr/>
        </p:nvSpPr>
        <p:spPr bwMode="auto">
          <a:xfrm>
            <a:off x="10490409" y="124239"/>
            <a:ext cx="1548000"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Community Filter</a:t>
            </a:r>
          </a:p>
        </p:txBody>
      </p:sp>
      <p:sp>
        <p:nvSpPr>
          <p:cNvPr id="79" name="文本框 78"/>
          <p:cNvSpPr txBox="1"/>
          <p:nvPr/>
        </p:nvSpPr>
        <p:spPr>
          <a:xfrm>
            <a:off x="758119" y="4773220"/>
            <a:ext cx="5076622" cy="1600438"/>
          </a:xfrm>
          <a:prstGeom prst="rect">
            <a:avLst/>
          </a:prstGeom>
          <a:solidFill>
            <a:srgbClr val="F4FBFE"/>
          </a:solidFill>
          <a:ln>
            <a:solidFill>
              <a:srgbClr val="99DFF9"/>
            </a:solidFill>
          </a:ln>
        </p:spPr>
        <p:txBody>
          <a:bodyPr wrap="square" rtlCol="0">
            <a:noAutofit/>
          </a:bodyPr>
          <a:lstStyle/>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 route-policy Community deny node 10</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[R2-route-policy] if-match community-filter 1</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[R2-route-policy] quit</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 route-policy Community permit node 20</a:t>
            </a:r>
          </a:p>
          <a:p>
            <a:pPr fontAlgn="ctr"/>
            <a:r>
              <a:rPr lang="en-US" sz="1400" dirty="0">
                <a:solidFill>
                  <a:prstClr val="black"/>
                </a:solidFill>
                <a:latin typeface="Huawei Sans" panose="020C0503030203020204" pitchFamily="34" charset="0"/>
                <a:cs typeface="Courier New" panose="02070309020205020404" pitchFamily="49" charset="0"/>
              </a:rPr>
              <a:t>[R2-route-policy] quit</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 </a:t>
            </a:r>
            <a:r>
              <a:rPr lang="en-US" sz="1400" dirty="0" err="1">
                <a:solidFill>
                  <a:prstClr val="black"/>
                </a:solidFill>
                <a:latin typeface="Huawei Sans" panose="020C0503030203020204" pitchFamily="34" charset="0"/>
                <a:cs typeface="Courier New" panose="02070309020205020404" pitchFamily="49" charset="0"/>
              </a:rPr>
              <a:t>bgp</a:t>
            </a:r>
            <a:r>
              <a:rPr lang="en-US" sz="1400" dirty="0">
                <a:solidFill>
                  <a:prstClr val="black"/>
                </a:solidFill>
                <a:latin typeface="Huawei Sans" panose="020C0503030203020204" pitchFamily="34" charset="0"/>
                <a:cs typeface="Courier New" panose="02070309020205020404" pitchFamily="49" charset="0"/>
              </a:rPr>
              <a:t> 102</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[R2-bgp] peer 10.1.23.3 route-policy Community export</a:t>
            </a:r>
          </a:p>
        </p:txBody>
      </p:sp>
      <p:sp>
        <p:nvSpPr>
          <p:cNvPr id="80" name="文本框 79"/>
          <p:cNvSpPr txBox="1"/>
          <p:nvPr/>
        </p:nvSpPr>
        <p:spPr>
          <a:xfrm>
            <a:off x="673909" y="4154021"/>
            <a:ext cx="5425118" cy="338554"/>
          </a:xfrm>
          <a:prstGeom prst="rect">
            <a:avLst/>
          </a:prstGeom>
          <a:noFill/>
        </p:spPr>
        <p:txBody>
          <a:bodyPr wrap="square" rtlCol="0">
            <a:noAutofit/>
          </a:bodyPr>
          <a:lstStyle/>
          <a:p>
            <a:pPr fontAlgn="ctr">
              <a:spcBef>
                <a:spcPts val="0"/>
              </a:spcBef>
              <a:spcAft>
                <a:spcPts val="0"/>
              </a:spcAft>
            </a:pPr>
            <a:r>
              <a:rPr lang="en-US" sz="1600">
                <a:solidFill>
                  <a:prstClr val="black"/>
                </a:solidFill>
                <a:latin typeface="Huawei Sans" panose="020C0503030203020204" pitchFamily="34" charset="0"/>
              </a:rPr>
              <a:t>2. Configure a matching rule that is based on the community filter.</a:t>
            </a:r>
          </a:p>
        </p:txBody>
      </p:sp>
      <p:sp>
        <p:nvSpPr>
          <p:cNvPr id="81" name="文本框 80"/>
          <p:cNvSpPr txBox="1"/>
          <p:nvPr/>
        </p:nvSpPr>
        <p:spPr>
          <a:xfrm>
            <a:off x="6978431" y="3407470"/>
            <a:ext cx="4767481" cy="338554"/>
          </a:xfrm>
          <a:prstGeom prst="rect">
            <a:avLst/>
          </a:prstGeom>
          <a:noFill/>
        </p:spPr>
        <p:txBody>
          <a:bodyPr wrap="square" rtlCol="0">
            <a:noAutofit/>
          </a:bodyPr>
          <a:lstStyle/>
          <a:p>
            <a:pPr fontAlgn="ctr">
              <a:spcBef>
                <a:spcPts val="0"/>
              </a:spcBef>
              <a:spcAft>
                <a:spcPts val="0"/>
              </a:spcAft>
            </a:pPr>
            <a:r>
              <a:rPr lang="en-US" sz="1600" dirty="0">
                <a:solidFill>
                  <a:prstClr val="black"/>
                </a:solidFill>
                <a:latin typeface="Huawei Sans" panose="020C0503030203020204" pitchFamily="34" charset="0"/>
              </a:rPr>
              <a:t>3. Check the community filter information on R2.</a:t>
            </a:r>
          </a:p>
        </p:txBody>
      </p:sp>
      <p:sp>
        <p:nvSpPr>
          <p:cNvPr id="82" name="文本框 81"/>
          <p:cNvSpPr txBox="1"/>
          <p:nvPr/>
        </p:nvSpPr>
        <p:spPr>
          <a:xfrm>
            <a:off x="7087453" y="3804095"/>
            <a:ext cx="4369209" cy="738664"/>
          </a:xfrm>
          <a:prstGeom prst="rect">
            <a:avLst/>
          </a:prstGeom>
          <a:solidFill>
            <a:srgbClr val="F4FBFE"/>
          </a:solidFill>
          <a:ln>
            <a:solidFill>
              <a:srgbClr val="99DFF9"/>
            </a:solidFill>
          </a:ln>
        </p:spPr>
        <p:txBody>
          <a:bodyPr wrap="square" rtlCol="0">
            <a:noAutofit/>
          </a:bodyPr>
          <a:lstStyle/>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[R2]display </a:t>
            </a:r>
            <a:r>
              <a:rPr lang="en-US" sz="1400" dirty="0" err="1">
                <a:solidFill>
                  <a:prstClr val="black"/>
                </a:solidFill>
                <a:latin typeface="Huawei Sans" panose="020C0503030203020204" pitchFamily="34" charset="0"/>
                <a:cs typeface="Courier New" panose="02070309020205020404" pitchFamily="49" charset="0"/>
              </a:rPr>
              <a:t>ip</a:t>
            </a:r>
            <a:r>
              <a:rPr lang="en-US" sz="1400" dirty="0">
                <a:solidFill>
                  <a:prstClr val="black"/>
                </a:solidFill>
                <a:latin typeface="Huawei Sans" panose="020C0503030203020204" pitchFamily="34" charset="0"/>
                <a:cs typeface="Courier New" panose="02070309020205020404" pitchFamily="49" charset="0"/>
              </a:rPr>
              <a:t> community-filter 1</a:t>
            </a:r>
          </a:p>
          <a:p>
            <a:pPr fontAlgn="ctr">
              <a:spcBef>
                <a:spcPts val="0"/>
              </a:spcBef>
              <a:spcAft>
                <a:spcPts val="0"/>
              </a:spcAft>
            </a:pPr>
            <a:r>
              <a:rPr lang="en-US" sz="1400" dirty="0">
                <a:solidFill>
                  <a:srgbClr val="EC7061"/>
                </a:solidFill>
                <a:latin typeface="Huawei Sans" panose="020C0503030203020204" pitchFamily="34" charset="0"/>
                <a:cs typeface="Courier New" panose="02070309020205020404" pitchFamily="49" charset="0"/>
              </a:rPr>
              <a:t>Community filter Number: 1</a:t>
            </a:r>
          </a:p>
          <a:p>
            <a:pPr fontAlgn="ctr">
              <a:spcBef>
                <a:spcPts val="0"/>
              </a:spcBef>
              <a:spcAft>
                <a:spcPts val="0"/>
              </a:spcAft>
            </a:pPr>
            <a:r>
              <a:rPr lang="en-US" sz="1400" dirty="0">
                <a:solidFill>
                  <a:srgbClr val="EC7061"/>
                </a:solidFill>
                <a:latin typeface="Huawei Sans" panose="020C0503030203020204" pitchFamily="34" charset="0"/>
                <a:cs typeface="Courier New" panose="02070309020205020404" pitchFamily="49" charset="0"/>
              </a:rPr>
              <a:t>         permit 101:1</a:t>
            </a:r>
          </a:p>
        </p:txBody>
      </p:sp>
    </p:spTree>
    <p:extLst>
      <p:ext uri="{BB962C8B-B14F-4D97-AF65-F5344CB8AC3E}">
        <p14:creationId xmlns:p14="http://schemas.microsoft.com/office/powerpoint/2010/main" val="20236719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177" y="410400"/>
            <a:ext cx="9827761" cy="640800"/>
          </a:xfrm>
        </p:spPr>
        <p:txBody>
          <a:bodyPr wrap="square">
            <a:noAutofit/>
          </a:bodyPr>
          <a:lstStyle/>
          <a:p>
            <a:pPr fontAlgn="ctr"/>
            <a:r>
              <a:rPr lang="en-US">
                <a:latin typeface="Huawei Sans" panose="020C0503030203020204" pitchFamily="34" charset="0"/>
              </a:rPr>
              <a:t>Configuring a Community Filter (2)</a:t>
            </a:r>
          </a:p>
        </p:txBody>
      </p:sp>
      <p:sp>
        <p:nvSpPr>
          <p:cNvPr id="3" name="任意多边形 2"/>
          <p:cNvSpPr/>
          <p:nvPr/>
        </p:nvSpPr>
        <p:spPr>
          <a:xfrm>
            <a:off x="4820440" y="1559567"/>
            <a:ext cx="1304816" cy="1244051"/>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4FBFE"/>
          </a:solidFill>
          <a:ln w="12700">
            <a:solidFill>
              <a:srgbClr val="99DFF9"/>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TextBox 120">
            <a:extLst>
              <a:ext uri="{FF2B5EF4-FFF2-40B4-BE49-F238E27FC236}">
                <a16:creationId xmlns:a16="http://schemas.microsoft.com/office/drawing/2014/main" xmlns="" id="{020D7A1D-EFAD-4C8C-B9DE-D0FAD269B77A}"/>
              </a:ext>
            </a:extLst>
          </p:cNvPr>
          <p:cNvSpPr txBox="1"/>
          <p:nvPr/>
        </p:nvSpPr>
        <p:spPr>
          <a:xfrm>
            <a:off x="4783790" y="1593220"/>
            <a:ext cx="827092" cy="307777"/>
          </a:xfrm>
          <a:prstGeom prst="rect">
            <a:avLst/>
          </a:prstGeom>
          <a:noFill/>
          <a:ln>
            <a:noFill/>
          </a:ln>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AS 102</a:t>
            </a:r>
          </a:p>
        </p:txBody>
      </p:sp>
      <p:sp>
        <p:nvSpPr>
          <p:cNvPr id="5" name="任意多边形 25"/>
          <p:cNvSpPr/>
          <p:nvPr/>
        </p:nvSpPr>
        <p:spPr>
          <a:xfrm>
            <a:off x="6968115" y="1559567"/>
            <a:ext cx="1304816" cy="1244051"/>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4FBFE"/>
          </a:solidFill>
          <a:ln w="12700">
            <a:solidFill>
              <a:srgbClr val="99DFF9"/>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TextBox 120">
            <a:extLst>
              <a:ext uri="{FF2B5EF4-FFF2-40B4-BE49-F238E27FC236}">
                <a16:creationId xmlns:a16="http://schemas.microsoft.com/office/drawing/2014/main" xmlns="" id="{020D7A1D-EFAD-4C8C-B9DE-D0FAD269B77A}"/>
              </a:ext>
            </a:extLst>
          </p:cNvPr>
          <p:cNvSpPr txBox="1"/>
          <p:nvPr/>
        </p:nvSpPr>
        <p:spPr>
          <a:xfrm>
            <a:off x="6931465" y="1593220"/>
            <a:ext cx="827092" cy="307777"/>
          </a:xfrm>
          <a:prstGeom prst="rect">
            <a:avLst/>
          </a:prstGeom>
          <a:noFill/>
          <a:ln>
            <a:noFill/>
          </a:ln>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AS 103</a:t>
            </a:r>
          </a:p>
        </p:txBody>
      </p:sp>
      <p:sp>
        <p:nvSpPr>
          <p:cNvPr id="7" name="任意多边形 25"/>
          <p:cNvSpPr/>
          <p:nvPr/>
        </p:nvSpPr>
        <p:spPr>
          <a:xfrm>
            <a:off x="516646" y="1559567"/>
            <a:ext cx="1990168" cy="1244051"/>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4FBFE"/>
          </a:solidFill>
          <a:ln w="12700">
            <a:solidFill>
              <a:srgbClr val="99DFF9"/>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616317" y="2080032"/>
            <a:ext cx="540000" cy="442800"/>
          </a:xfrm>
          <a:prstGeom prst="rect">
            <a:avLst/>
          </a:prstGeom>
        </p:spPr>
      </p:pic>
      <p:cxnSp>
        <p:nvCxnSpPr>
          <p:cNvPr id="9" name="直接连接符 8"/>
          <p:cNvCxnSpPr>
            <a:stCxn id="8" idx="3"/>
            <a:endCxn id="10" idx="1"/>
          </p:cNvCxnSpPr>
          <p:nvPr/>
        </p:nvCxnSpPr>
        <p:spPr>
          <a:xfrm>
            <a:off x="2156317" y="2301432"/>
            <a:ext cx="311855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图片 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74869" y="2080032"/>
            <a:ext cx="540000" cy="442800"/>
          </a:xfrm>
          <a:prstGeom prst="rect">
            <a:avLst/>
          </a:prstGeom>
        </p:spPr>
      </p:pic>
      <p:sp>
        <p:nvSpPr>
          <p:cNvPr id="11" name="TextBox 120">
            <a:extLst>
              <a:ext uri="{FF2B5EF4-FFF2-40B4-BE49-F238E27FC236}">
                <a16:creationId xmlns:a16="http://schemas.microsoft.com/office/drawing/2014/main" xmlns="" id="{020D7A1D-EFAD-4C8C-B9DE-D0FAD269B77A}"/>
              </a:ext>
            </a:extLst>
          </p:cNvPr>
          <p:cNvSpPr txBox="1"/>
          <p:nvPr/>
        </p:nvSpPr>
        <p:spPr>
          <a:xfrm>
            <a:off x="479996" y="1593220"/>
            <a:ext cx="827092" cy="307777"/>
          </a:xfrm>
          <a:prstGeom prst="rect">
            <a:avLst/>
          </a:prstGeom>
          <a:noFill/>
          <a:ln>
            <a:noFill/>
          </a:ln>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AS 101</a:t>
            </a:r>
          </a:p>
        </p:txBody>
      </p:sp>
      <p:sp>
        <p:nvSpPr>
          <p:cNvPr id="12" name="TextBox 120">
            <a:extLst>
              <a:ext uri="{FF2B5EF4-FFF2-40B4-BE49-F238E27FC236}">
                <a16:creationId xmlns:a16="http://schemas.microsoft.com/office/drawing/2014/main" xmlns="" id="{020D7A1D-EFAD-4C8C-B9DE-D0FAD269B77A}"/>
              </a:ext>
            </a:extLst>
          </p:cNvPr>
          <p:cNvSpPr txBox="1"/>
          <p:nvPr/>
        </p:nvSpPr>
        <p:spPr>
          <a:xfrm>
            <a:off x="1679385" y="1820407"/>
            <a:ext cx="413864" cy="307777"/>
          </a:xfrm>
          <a:prstGeom prst="rect">
            <a:avLst/>
          </a:prstGeom>
          <a:noFill/>
          <a:ln>
            <a:noFill/>
          </a:ln>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R1</a:t>
            </a:r>
          </a:p>
        </p:txBody>
      </p:sp>
      <p:cxnSp>
        <p:nvCxnSpPr>
          <p:cNvPr id="13" name="直接连接符 12"/>
          <p:cNvCxnSpPr>
            <a:endCxn id="8" idx="1"/>
          </p:cNvCxnSpPr>
          <p:nvPr/>
        </p:nvCxnSpPr>
        <p:spPr>
          <a:xfrm>
            <a:off x="1367474" y="2301432"/>
            <a:ext cx="24884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367474" y="2105470"/>
            <a:ext cx="0" cy="3919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Box 120">
            <a:extLst>
              <a:ext uri="{FF2B5EF4-FFF2-40B4-BE49-F238E27FC236}">
                <a16:creationId xmlns:a16="http://schemas.microsoft.com/office/drawing/2014/main" xmlns="" id="{31930744-3D36-4F81-8426-6F129C1A6804}"/>
              </a:ext>
            </a:extLst>
          </p:cNvPr>
          <p:cNvSpPr txBox="1"/>
          <p:nvPr/>
        </p:nvSpPr>
        <p:spPr>
          <a:xfrm>
            <a:off x="463288" y="2067357"/>
            <a:ext cx="984700" cy="479524"/>
          </a:xfrm>
          <a:prstGeom prst="roundRect">
            <a:avLst>
              <a:gd name="adj" fmla="val 6721"/>
            </a:avLst>
          </a:prstGeom>
          <a:noFill/>
          <a:ln w="12700">
            <a:noFill/>
          </a:ln>
        </p:spPr>
        <p:txBody>
          <a:bodyPr wrap="square" rtlCol="0" anchor="ctr">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10.1.1.1/32</a:t>
            </a:r>
          </a:p>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10.1.2.2/32</a:t>
            </a:r>
          </a:p>
        </p:txBody>
      </p:sp>
      <p:sp>
        <p:nvSpPr>
          <p:cNvPr id="16" name="TextBox 120">
            <a:extLst>
              <a:ext uri="{FF2B5EF4-FFF2-40B4-BE49-F238E27FC236}">
                <a16:creationId xmlns:a16="http://schemas.microsoft.com/office/drawing/2014/main" xmlns="" id="{020D7A1D-EFAD-4C8C-B9DE-D0FAD269B77A}"/>
              </a:ext>
            </a:extLst>
          </p:cNvPr>
          <p:cNvSpPr txBox="1"/>
          <p:nvPr/>
        </p:nvSpPr>
        <p:spPr>
          <a:xfrm>
            <a:off x="5341801" y="1820407"/>
            <a:ext cx="413864" cy="307777"/>
          </a:xfrm>
          <a:prstGeom prst="rect">
            <a:avLst/>
          </a:prstGeom>
          <a:noFill/>
          <a:ln>
            <a:noFill/>
          </a:ln>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R2</a:t>
            </a:r>
          </a:p>
        </p:txBody>
      </p:sp>
      <p:cxnSp>
        <p:nvCxnSpPr>
          <p:cNvPr id="17" name="直接连接符 55"/>
          <p:cNvCxnSpPr/>
          <p:nvPr/>
        </p:nvCxnSpPr>
        <p:spPr bwMode="auto">
          <a:xfrm flipH="1">
            <a:off x="2850606" y="2217431"/>
            <a:ext cx="918225" cy="0"/>
          </a:xfrm>
          <a:prstGeom prst="line">
            <a:avLst/>
          </a:prstGeom>
          <a:solidFill>
            <a:schemeClr val="accent1"/>
          </a:solidFill>
          <a:ln w="38100" cap="flat" cmpd="sng" algn="ctr">
            <a:solidFill>
              <a:schemeClr val="tx1"/>
            </a:solidFill>
            <a:prstDash val="dash"/>
            <a:round/>
            <a:headEnd type="triangle" w="med" len="med"/>
            <a:tailEnd type="none" w="med" len="med"/>
          </a:ln>
          <a:effectLst/>
        </p:spPr>
      </p:cxnSp>
      <p:sp>
        <p:nvSpPr>
          <p:cNvPr id="18" name="TextBox 120">
            <a:extLst>
              <a:ext uri="{FF2B5EF4-FFF2-40B4-BE49-F238E27FC236}">
                <a16:creationId xmlns:a16="http://schemas.microsoft.com/office/drawing/2014/main" xmlns="" id="{020D7A1D-EFAD-4C8C-B9DE-D0FAD269B77A}"/>
              </a:ext>
            </a:extLst>
          </p:cNvPr>
          <p:cNvSpPr txBox="1"/>
          <p:nvPr/>
        </p:nvSpPr>
        <p:spPr>
          <a:xfrm>
            <a:off x="2136078" y="1451075"/>
            <a:ext cx="3432042" cy="738664"/>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Route:</a:t>
            </a:r>
          </a:p>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10.1.1.1/32 </a:t>
            </a:r>
            <a:r>
              <a:rPr lang="en-US" sz="140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Community = 101:1</a:t>
            </a:r>
          </a:p>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10.1.2.2/32 </a:t>
            </a:r>
            <a:r>
              <a:rPr lang="en-US" sz="140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Community = 101:2</a:t>
            </a:r>
          </a:p>
        </p:txBody>
      </p:sp>
      <p:cxnSp>
        <p:nvCxnSpPr>
          <p:cNvPr id="19" name="直接连接符 18"/>
          <p:cNvCxnSpPr>
            <a:stCxn id="10" idx="3"/>
            <a:endCxn id="20" idx="1"/>
          </p:cNvCxnSpPr>
          <p:nvPr/>
        </p:nvCxnSpPr>
        <p:spPr>
          <a:xfrm>
            <a:off x="5814869" y="2301432"/>
            <a:ext cx="156804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0" name="图片 1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382917" y="2080032"/>
            <a:ext cx="540000" cy="442800"/>
          </a:xfrm>
          <a:prstGeom prst="rect">
            <a:avLst/>
          </a:prstGeom>
        </p:spPr>
      </p:pic>
      <p:cxnSp>
        <p:nvCxnSpPr>
          <p:cNvPr id="21" name="直接连接符 55"/>
          <p:cNvCxnSpPr/>
          <p:nvPr/>
        </p:nvCxnSpPr>
        <p:spPr bwMode="auto">
          <a:xfrm flipH="1">
            <a:off x="6060207" y="2217431"/>
            <a:ext cx="918225" cy="0"/>
          </a:xfrm>
          <a:prstGeom prst="line">
            <a:avLst/>
          </a:prstGeom>
          <a:solidFill>
            <a:schemeClr val="accent1"/>
          </a:solidFill>
          <a:ln w="38100" cap="flat" cmpd="sng" algn="ctr">
            <a:solidFill>
              <a:schemeClr val="tx1"/>
            </a:solidFill>
            <a:prstDash val="dash"/>
            <a:round/>
            <a:headEnd type="triangle" w="med" len="med"/>
            <a:tailEnd type="none" w="med" len="med"/>
          </a:ln>
          <a:effectLst/>
        </p:spPr>
      </p:cxnSp>
      <p:sp>
        <p:nvSpPr>
          <p:cNvPr id="23" name="TextBox 120">
            <a:extLst>
              <a:ext uri="{FF2B5EF4-FFF2-40B4-BE49-F238E27FC236}">
                <a16:creationId xmlns:a16="http://schemas.microsoft.com/office/drawing/2014/main" xmlns="" id="{020D7A1D-EFAD-4C8C-B9DE-D0FAD269B77A}"/>
              </a:ext>
            </a:extLst>
          </p:cNvPr>
          <p:cNvSpPr txBox="1"/>
          <p:nvPr/>
        </p:nvSpPr>
        <p:spPr>
          <a:xfrm>
            <a:off x="7445985" y="1820407"/>
            <a:ext cx="413864" cy="307777"/>
          </a:xfrm>
          <a:prstGeom prst="rect">
            <a:avLst/>
          </a:prstGeom>
          <a:noFill/>
          <a:ln>
            <a:noFill/>
          </a:ln>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31" name="文本框 30"/>
          <p:cNvSpPr txBox="1"/>
          <p:nvPr/>
        </p:nvSpPr>
        <p:spPr>
          <a:xfrm>
            <a:off x="689543" y="3095505"/>
            <a:ext cx="6030727" cy="439402"/>
          </a:xfrm>
          <a:prstGeom prst="rect">
            <a:avLst/>
          </a:prstGeom>
          <a:noFill/>
        </p:spPr>
        <p:txBody>
          <a:bodyPr wrap="square" rtlCol="0">
            <a:noAutofit/>
          </a:bodyPr>
          <a:lstStyle/>
          <a:p>
            <a:pPr fontAlgn="ctr">
              <a:spcBef>
                <a:spcPts val="0"/>
              </a:spcBef>
              <a:spcAft>
                <a:spcPts val="0"/>
              </a:spcAft>
            </a:pPr>
            <a:r>
              <a:rPr lang="en-US" sz="1600">
                <a:solidFill>
                  <a:prstClr val="black"/>
                </a:solidFill>
                <a:latin typeface="Huawei Sans" panose="020C0503030203020204" pitchFamily="34" charset="0"/>
              </a:rPr>
              <a:t>4. Check the BGP routing information on R2.</a:t>
            </a:r>
          </a:p>
        </p:txBody>
      </p:sp>
      <p:sp>
        <p:nvSpPr>
          <p:cNvPr id="34" name="椭圆 33"/>
          <p:cNvSpPr/>
          <p:nvPr/>
        </p:nvSpPr>
        <p:spPr>
          <a:xfrm>
            <a:off x="5739987" y="2217431"/>
            <a:ext cx="172278" cy="172800"/>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35" name="TextBox 120">
            <a:extLst>
              <a:ext uri="{FF2B5EF4-FFF2-40B4-BE49-F238E27FC236}">
                <a16:creationId xmlns:a16="http://schemas.microsoft.com/office/drawing/2014/main" xmlns="" id="{020D7A1D-EFAD-4C8C-B9DE-D0FAD269B77A}"/>
              </a:ext>
            </a:extLst>
          </p:cNvPr>
          <p:cNvSpPr txBox="1"/>
          <p:nvPr/>
        </p:nvSpPr>
        <p:spPr>
          <a:xfrm>
            <a:off x="2774859" y="2312871"/>
            <a:ext cx="1239372" cy="307777"/>
          </a:xfrm>
          <a:prstGeom prst="rect">
            <a:avLst/>
          </a:prstGeom>
          <a:noFill/>
          <a:ln>
            <a:noFill/>
          </a:ln>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10.1.12.0/24</a:t>
            </a:r>
          </a:p>
        </p:txBody>
      </p:sp>
      <p:sp>
        <p:nvSpPr>
          <p:cNvPr id="36" name="TextBox 120">
            <a:extLst>
              <a:ext uri="{FF2B5EF4-FFF2-40B4-BE49-F238E27FC236}">
                <a16:creationId xmlns:a16="http://schemas.microsoft.com/office/drawing/2014/main" xmlns="" id="{020D7A1D-EFAD-4C8C-B9DE-D0FAD269B77A}"/>
              </a:ext>
            </a:extLst>
          </p:cNvPr>
          <p:cNvSpPr txBox="1"/>
          <p:nvPr/>
        </p:nvSpPr>
        <p:spPr>
          <a:xfrm>
            <a:off x="2100247" y="2264110"/>
            <a:ext cx="422527" cy="307777"/>
          </a:xfrm>
          <a:prstGeom prst="rect">
            <a:avLst/>
          </a:prstGeom>
          <a:noFill/>
          <a:ln>
            <a:noFill/>
          </a:ln>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37" name="TextBox 120">
            <a:extLst>
              <a:ext uri="{FF2B5EF4-FFF2-40B4-BE49-F238E27FC236}">
                <a16:creationId xmlns:a16="http://schemas.microsoft.com/office/drawing/2014/main" xmlns="" id="{020D7A1D-EFAD-4C8C-B9DE-D0FAD269B77A}"/>
              </a:ext>
            </a:extLst>
          </p:cNvPr>
          <p:cNvSpPr txBox="1"/>
          <p:nvPr/>
        </p:nvSpPr>
        <p:spPr>
          <a:xfrm>
            <a:off x="4923418" y="2264110"/>
            <a:ext cx="422527" cy="307777"/>
          </a:xfrm>
          <a:prstGeom prst="rect">
            <a:avLst/>
          </a:prstGeom>
          <a:noFill/>
          <a:ln>
            <a:noFill/>
          </a:ln>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38" name="TextBox 120">
            <a:extLst>
              <a:ext uri="{FF2B5EF4-FFF2-40B4-BE49-F238E27FC236}">
                <a16:creationId xmlns:a16="http://schemas.microsoft.com/office/drawing/2014/main" xmlns="" id="{020D7A1D-EFAD-4C8C-B9DE-D0FAD269B77A}"/>
              </a:ext>
            </a:extLst>
          </p:cNvPr>
          <p:cNvSpPr txBox="1"/>
          <p:nvPr/>
        </p:nvSpPr>
        <p:spPr>
          <a:xfrm>
            <a:off x="5786349" y="2264110"/>
            <a:ext cx="422527" cy="307777"/>
          </a:xfrm>
          <a:prstGeom prst="rect">
            <a:avLst/>
          </a:prstGeom>
          <a:noFill/>
          <a:ln>
            <a:noFill/>
          </a:ln>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39" name="TextBox 120">
            <a:extLst>
              <a:ext uri="{FF2B5EF4-FFF2-40B4-BE49-F238E27FC236}">
                <a16:creationId xmlns:a16="http://schemas.microsoft.com/office/drawing/2014/main" xmlns="" id="{020D7A1D-EFAD-4C8C-B9DE-D0FAD269B77A}"/>
              </a:ext>
            </a:extLst>
          </p:cNvPr>
          <p:cNvSpPr txBox="1"/>
          <p:nvPr/>
        </p:nvSpPr>
        <p:spPr>
          <a:xfrm>
            <a:off x="7051735" y="2264110"/>
            <a:ext cx="422527" cy="307777"/>
          </a:xfrm>
          <a:prstGeom prst="rect">
            <a:avLst/>
          </a:prstGeom>
          <a:noFill/>
          <a:ln>
            <a:noFill/>
          </a:ln>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40" name="TextBox 120">
            <a:extLst>
              <a:ext uri="{FF2B5EF4-FFF2-40B4-BE49-F238E27FC236}">
                <a16:creationId xmlns:a16="http://schemas.microsoft.com/office/drawing/2014/main" xmlns="" id="{020D7A1D-EFAD-4C8C-B9DE-D0FAD269B77A}"/>
              </a:ext>
            </a:extLst>
          </p:cNvPr>
          <p:cNvSpPr txBox="1"/>
          <p:nvPr/>
        </p:nvSpPr>
        <p:spPr>
          <a:xfrm>
            <a:off x="6009661" y="2312871"/>
            <a:ext cx="1239372" cy="307777"/>
          </a:xfrm>
          <a:prstGeom prst="rect">
            <a:avLst/>
          </a:prstGeom>
          <a:noFill/>
          <a:ln>
            <a:noFill/>
          </a:ln>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10.1.23.0/24</a:t>
            </a:r>
          </a:p>
        </p:txBody>
      </p:sp>
      <p:sp>
        <p:nvSpPr>
          <p:cNvPr id="69" name="文本占位符 2"/>
          <p:cNvSpPr txBox="1">
            <a:spLocks/>
          </p:cNvSpPr>
          <p:nvPr/>
        </p:nvSpPr>
        <p:spPr bwMode="auto">
          <a:xfrm>
            <a:off x="8501514" y="1519143"/>
            <a:ext cx="3128109" cy="1306234"/>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l" fontAlgn="ctr">
              <a:lnSpc>
                <a:spcPct val="100000"/>
              </a:lnSpc>
              <a:buNone/>
            </a:pPr>
            <a:r>
              <a:rPr lang="en-US" sz="1600" dirty="0">
                <a:latin typeface="Huawei Sans" panose="020C0503030203020204" pitchFamily="34" charset="0"/>
              </a:rPr>
              <a:t>R2 transmits routes to the EBGP peer R3. Configure a routing policy on R2 to filter out the route carrying the community value 101:1.</a:t>
            </a:r>
          </a:p>
        </p:txBody>
      </p:sp>
      <p:sp>
        <p:nvSpPr>
          <p:cNvPr id="43" name="文本框 42"/>
          <p:cNvSpPr txBox="1"/>
          <p:nvPr/>
        </p:nvSpPr>
        <p:spPr>
          <a:xfrm>
            <a:off x="1015690" y="3474102"/>
            <a:ext cx="7153482" cy="2893100"/>
          </a:xfrm>
          <a:prstGeom prst="rect">
            <a:avLst/>
          </a:prstGeom>
          <a:solidFill>
            <a:srgbClr val="F4FBFE"/>
          </a:solidFill>
          <a:ln>
            <a:solidFill>
              <a:srgbClr val="99DFF9"/>
            </a:solidFill>
          </a:ln>
        </p:spPr>
        <p:txBody>
          <a:bodyPr wrap="square" rtlCol="0">
            <a:noAutofit/>
          </a:bodyPr>
          <a:lstStyle/>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[R2]dis </a:t>
            </a:r>
            <a:r>
              <a:rPr lang="en-US" sz="1400" dirty="0" err="1">
                <a:solidFill>
                  <a:prstClr val="black"/>
                </a:solidFill>
                <a:latin typeface="Huawei Sans" panose="020C0503030203020204" pitchFamily="34" charset="0"/>
                <a:cs typeface="Courier New" panose="02070309020205020404" pitchFamily="49" charset="0"/>
              </a:rPr>
              <a:t>bgp</a:t>
            </a:r>
            <a:r>
              <a:rPr lang="en-US" sz="1400" dirty="0">
                <a:solidFill>
                  <a:prstClr val="black"/>
                </a:solidFill>
                <a:latin typeface="Huawei Sans" panose="020C0503030203020204" pitchFamily="34" charset="0"/>
                <a:cs typeface="Courier New" panose="02070309020205020404" pitchFamily="49" charset="0"/>
              </a:rPr>
              <a:t> routing-table 10.1.1.1</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 BGP local router ID : 10.1.12.2</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 Local AS number : 102</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 Paths:   1 available, 1 best, 1 select</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 BGP routing table entry information of 10.1.1.1/32:</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 From: 10.1.12.1 (10.1.1.1)</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 Route Duration: 00h13m39s  </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 Direct Out-interface: GigabitEthernet0/0/1</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 Original </a:t>
            </a:r>
            <a:r>
              <a:rPr lang="en-US" sz="1400" dirty="0" err="1">
                <a:solidFill>
                  <a:prstClr val="black"/>
                </a:solidFill>
                <a:latin typeface="Huawei Sans" panose="020C0503030203020204" pitchFamily="34" charset="0"/>
                <a:cs typeface="Courier New" panose="02070309020205020404" pitchFamily="49" charset="0"/>
              </a:rPr>
              <a:t>nexthop</a:t>
            </a:r>
            <a:r>
              <a:rPr lang="en-US" sz="1400" dirty="0">
                <a:solidFill>
                  <a:prstClr val="black"/>
                </a:solidFill>
                <a:latin typeface="Huawei Sans" panose="020C0503030203020204" pitchFamily="34" charset="0"/>
                <a:cs typeface="Courier New" panose="02070309020205020404" pitchFamily="49" charset="0"/>
              </a:rPr>
              <a:t>: 10.1.12.1</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 </a:t>
            </a:r>
            <a:r>
              <a:rPr lang="en-US" sz="1400" dirty="0" err="1">
                <a:solidFill>
                  <a:prstClr val="black"/>
                </a:solidFill>
                <a:latin typeface="Huawei Sans" panose="020C0503030203020204" pitchFamily="34" charset="0"/>
                <a:cs typeface="Courier New" panose="02070309020205020404" pitchFamily="49" charset="0"/>
              </a:rPr>
              <a:t>Qos</a:t>
            </a:r>
            <a:r>
              <a:rPr lang="en-US" sz="1400" dirty="0">
                <a:solidFill>
                  <a:prstClr val="black"/>
                </a:solidFill>
                <a:latin typeface="Huawei Sans" panose="020C0503030203020204" pitchFamily="34" charset="0"/>
                <a:cs typeface="Courier New" panose="02070309020205020404" pitchFamily="49" charset="0"/>
              </a:rPr>
              <a:t> information : 0x0</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 </a:t>
            </a:r>
            <a:r>
              <a:rPr lang="en-US" sz="1400" dirty="0">
                <a:solidFill>
                  <a:srgbClr val="EC7061"/>
                </a:solidFill>
                <a:latin typeface="Huawei Sans" panose="020C0503030203020204" pitchFamily="34" charset="0"/>
                <a:cs typeface="Courier New" panose="02070309020205020404" pitchFamily="49" charset="0"/>
              </a:rPr>
              <a:t>Community:&lt;101:1&gt;</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 AS-path 101, origin </a:t>
            </a:r>
            <a:r>
              <a:rPr lang="en-US" sz="1400" dirty="0" err="1">
                <a:solidFill>
                  <a:prstClr val="black"/>
                </a:solidFill>
                <a:latin typeface="Huawei Sans" panose="020C0503030203020204" pitchFamily="34" charset="0"/>
                <a:cs typeface="Courier New" panose="02070309020205020404" pitchFamily="49" charset="0"/>
              </a:rPr>
              <a:t>igp</a:t>
            </a:r>
            <a:r>
              <a:rPr lang="en-US" sz="1400" dirty="0">
                <a:solidFill>
                  <a:prstClr val="black"/>
                </a:solidFill>
                <a:latin typeface="Huawei Sans" panose="020C0503030203020204" pitchFamily="34" charset="0"/>
                <a:cs typeface="Courier New" panose="02070309020205020404" pitchFamily="49" charset="0"/>
              </a:rPr>
              <a:t>, MED 0, </a:t>
            </a:r>
            <a:r>
              <a:rPr lang="en-US" sz="1400" dirty="0" err="1">
                <a:solidFill>
                  <a:prstClr val="black"/>
                </a:solidFill>
                <a:latin typeface="Huawei Sans" panose="020C0503030203020204" pitchFamily="34" charset="0"/>
                <a:cs typeface="Courier New" panose="02070309020205020404" pitchFamily="49" charset="0"/>
              </a:rPr>
              <a:t>pref-val</a:t>
            </a:r>
            <a:r>
              <a:rPr lang="en-US" sz="1400" dirty="0">
                <a:solidFill>
                  <a:prstClr val="black"/>
                </a:solidFill>
                <a:latin typeface="Huawei Sans" panose="020C0503030203020204" pitchFamily="34" charset="0"/>
                <a:cs typeface="Courier New" panose="02070309020205020404" pitchFamily="49" charset="0"/>
              </a:rPr>
              <a:t> 0, valid, external, best, select, active, pre 255</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 Not advertised to any peer yet</a:t>
            </a:r>
          </a:p>
        </p:txBody>
      </p:sp>
      <p:sp>
        <p:nvSpPr>
          <p:cNvPr id="46" name="TextBox 120">
            <a:extLst>
              <a:ext uri="{FF2B5EF4-FFF2-40B4-BE49-F238E27FC236}">
                <a16:creationId xmlns:a16="http://schemas.microsoft.com/office/drawing/2014/main" xmlns="" id="{020D7A1D-EFAD-4C8C-B9DE-D0FAD269B77A}"/>
              </a:ext>
            </a:extLst>
          </p:cNvPr>
          <p:cNvSpPr txBox="1"/>
          <p:nvPr/>
        </p:nvSpPr>
        <p:spPr>
          <a:xfrm>
            <a:off x="5695647" y="1451075"/>
            <a:ext cx="1904131" cy="738664"/>
          </a:xfrm>
          <a:prstGeom prst="rect">
            <a:avLst/>
          </a:prstGeom>
          <a:noFill/>
          <a:ln>
            <a:no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Route</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10.1.2.2/32 </a:t>
            </a:r>
            <a:r>
              <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Community = 101:2</a:t>
            </a:r>
          </a:p>
        </p:txBody>
      </p:sp>
      <p:sp>
        <p:nvSpPr>
          <p:cNvPr id="47" name="文本占位符 3"/>
          <p:cNvSpPr txBox="1">
            <a:spLocks/>
          </p:cNvSpPr>
          <p:nvPr/>
        </p:nvSpPr>
        <p:spPr bwMode="auto">
          <a:xfrm>
            <a:off x="8501514" y="4916577"/>
            <a:ext cx="2744242" cy="1450625"/>
          </a:xfrm>
          <a:prstGeom prst="rect">
            <a:avLst/>
          </a:prstGeom>
          <a:solidFill>
            <a:srgbClr val="FFFFCC"/>
          </a:solidFill>
          <a:ln w="9525">
            <a:solidFill>
              <a:srgbClr val="FFD17D"/>
            </a:solidFill>
            <a:miter lim="800000"/>
            <a:headEnd/>
            <a:tailEnd/>
          </a:ln>
        </p:spPr>
        <p:txBody>
          <a:bodyPr vert="horz" wrap="square" lIns="108000" tIns="40071" rIns="108000" bIns="40071" numCol="1" anchor="ctr"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l" fontAlgn="ctr">
              <a:lnSpc>
                <a:spcPct val="100000"/>
              </a:lnSpc>
              <a:buNone/>
            </a:pPr>
            <a:r>
              <a:rPr lang="en-US" sz="1400" dirty="0">
                <a:latin typeface="Huawei Sans" panose="020C0503030203020204" pitchFamily="34" charset="0"/>
              </a:rPr>
              <a:t>Check the route 10.1.1.1/32 on R2. The command output shows that the route carries the community value 101:1.</a:t>
            </a:r>
          </a:p>
          <a:p>
            <a:pPr marL="0" indent="0" algn="l" fontAlgn="ctr">
              <a:lnSpc>
                <a:spcPct val="100000"/>
              </a:lnSpc>
              <a:buNone/>
            </a:pPr>
            <a:r>
              <a:rPr lang="en-US" sz="1400" dirty="0">
                <a:latin typeface="Huawei Sans" panose="020C0503030203020204" pitchFamily="34" charset="0"/>
              </a:rPr>
              <a:t>Use the community filter to filter out this route.</a:t>
            </a:r>
          </a:p>
        </p:txBody>
      </p:sp>
      <p:cxnSp>
        <p:nvCxnSpPr>
          <p:cNvPr id="48" name="直接箭头连接符 47"/>
          <p:cNvCxnSpPr>
            <a:stCxn id="47" idx="1"/>
          </p:cNvCxnSpPr>
          <p:nvPr/>
        </p:nvCxnSpPr>
        <p:spPr>
          <a:xfrm flipH="1">
            <a:off x="7674424" y="5641890"/>
            <a:ext cx="827090" cy="0"/>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sp>
        <p:nvSpPr>
          <p:cNvPr id="49" name="椭圆 48"/>
          <p:cNvSpPr/>
          <p:nvPr/>
        </p:nvSpPr>
        <p:spPr>
          <a:xfrm>
            <a:off x="6872414" y="2942904"/>
            <a:ext cx="150125" cy="152230"/>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50" name="TextBox 120">
            <a:extLst>
              <a:ext uri="{FF2B5EF4-FFF2-40B4-BE49-F238E27FC236}">
                <a16:creationId xmlns:a16="http://schemas.microsoft.com/office/drawing/2014/main" xmlns="" id="{020D7A1D-EFAD-4C8C-B9DE-D0FAD269B77A}"/>
              </a:ext>
            </a:extLst>
          </p:cNvPr>
          <p:cNvSpPr txBox="1"/>
          <p:nvPr/>
        </p:nvSpPr>
        <p:spPr>
          <a:xfrm>
            <a:off x="7033951" y="2865132"/>
            <a:ext cx="1392917" cy="307777"/>
          </a:xfrm>
          <a:prstGeom prst="rect">
            <a:avLst/>
          </a:prstGeom>
          <a:noFill/>
          <a:ln>
            <a:no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Route filtering</a:t>
            </a:r>
          </a:p>
        </p:txBody>
      </p:sp>
      <p:sp>
        <p:nvSpPr>
          <p:cNvPr id="51" name="五边形 50"/>
          <p:cNvSpPr/>
          <p:nvPr/>
        </p:nvSpPr>
        <p:spPr bwMode="auto">
          <a:xfrm>
            <a:off x="8622466" y="124239"/>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52" name="燕尾形 51"/>
          <p:cNvSpPr/>
          <p:nvPr/>
        </p:nvSpPr>
        <p:spPr bwMode="auto">
          <a:xfrm>
            <a:off x="9317038" y="124239"/>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AS_Path Filter</a:t>
            </a:r>
          </a:p>
        </p:txBody>
      </p:sp>
      <p:sp>
        <p:nvSpPr>
          <p:cNvPr id="53" name="燕尾形 52"/>
          <p:cNvSpPr/>
          <p:nvPr/>
        </p:nvSpPr>
        <p:spPr bwMode="auto">
          <a:xfrm>
            <a:off x="10490409" y="124239"/>
            <a:ext cx="1548000"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Community Filter</a:t>
            </a:r>
          </a:p>
        </p:txBody>
      </p:sp>
    </p:spTree>
    <p:extLst>
      <p:ext uri="{BB962C8B-B14F-4D97-AF65-F5344CB8AC3E}">
        <p14:creationId xmlns:p14="http://schemas.microsoft.com/office/powerpoint/2010/main" val="386629502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文本框 42"/>
          <p:cNvSpPr txBox="1"/>
          <p:nvPr/>
        </p:nvSpPr>
        <p:spPr>
          <a:xfrm>
            <a:off x="1094401" y="3474102"/>
            <a:ext cx="7153482" cy="1815882"/>
          </a:xfrm>
          <a:prstGeom prst="rect">
            <a:avLst/>
          </a:prstGeom>
          <a:solidFill>
            <a:srgbClr val="F4FBFE"/>
          </a:solidFill>
          <a:ln>
            <a:solidFill>
              <a:srgbClr val="99DFF9"/>
            </a:solidFill>
          </a:ln>
        </p:spPr>
        <p:txBody>
          <a:bodyPr wrap="square" rtlCol="0">
            <a:noAutofit/>
          </a:bodyPr>
          <a:lstStyle/>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[R3]display </a:t>
            </a:r>
            <a:r>
              <a:rPr lang="en-US" sz="1400" dirty="0" err="1">
                <a:solidFill>
                  <a:prstClr val="black"/>
                </a:solidFill>
                <a:latin typeface="Huawei Sans" panose="020C0503030203020204" pitchFamily="34" charset="0"/>
                <a:cs typeface="Courier New" panose="02070309020205020404" pitchFamily="49" charset="0"/>
              </a:rPr>
              <a:t>bgp</a:t>
            </a:r>
            <a:r>
              <a:rPr lang="en-US" sz="1400" dirty="0">
                <a:solidFill>
                  <a:prstClr val="black"/>
                </a:solidFill>
                <a:latin typeface="Huawei Sans" panose="020C0503030203020204" pitchFamily="34" charset="0"/>
                <a:cs typeface="Courier New" panose="02070309020205020404" pitchFamily="49" charset="0"/>
              </a:rPr>
              <a:t> routing-table </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 BGP Local router ID is 10.1.23.3 </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 Status codes: * - valid, &gt; - best, d - damped,</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               h - history,  </a:t>
            </a:r>
            <a:r>
              <a:rPr lang="en-US" sz="1400" dirty="0" err="1">
                <a:solidFill>
                  <a:prstClr val="black"/>
                </a:solidFill>
                <a:latin typeface="Huawei Sans" panose="020C0503030203020204" pitchFamily="34" charset="0"/>
                <a:cs typeface="Courier New" panose="02070309020205020404" pitchFamily="49" charset="0"/>
              </a:rPr>
              <a:t>i</a:t>
            </a:r>
            <a:r>
              <a:rPr lang="en-US" sz="1400" dirty="0">
                <a:solidFill>
                  <a:prstClr val="black"/>
                </a:solidFill>
                <a:latin typeface="Huawei Sans" panose="020C0503030203020204" pitchFamily="34" charset="0"/>
                <a:cs typeface="Courier New" panose="02070309020205020404" pitchFamily="49" charset="0"/>
              </a:rPr>
              <a:t> - internal, s - suppressed, S - Stale</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               Origin : </a:t>
            </a:r>
            <a:r>
              <a:rPr lang="en-US" sz="1400" dirty="0" err="1">
                <a:solidFill>
                  <a:prstClr val="black"/>
                </a:solidFill>
                <a:latin typeface="Huawei Sans" panose="020C0503030203020204" pitchFamily="34" charset="0"/>
                <a:cs typeface="Courier New" panose="02070309020205020404" pitchFamily="49" charset="0"/>
              </a:rPr>
              <a:t>i</a:t>
            </a:r>
            <a:r>
              <a:rPr lang="en-US" sz="1400" dirty="0">
                <a:solidFill>
                  <a:prstClr val="black"/>
                </a:solidFill>
                <a:latin typeface="Huawei Sans" panose="020C0503030203020204" pitchFamily="34" charset="0"/>
                <a:cs typeface="Courier New" panose="02070309020205020404" pitchFamily="49" charset="0"/>
              </a:rPr>
              <a:t> - IGP, e - EGP, ? - incomplete</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 Total Number of Routes: 1</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       Network        </a:t>
            </a:r>
            <a:r>
              <a:rPr lang="en-US" sz="1400" dirty="0" err="1">
                <a:solidFill>
                  <a:prstClr val="black"/>
                </a:solidFill>
                <a:latin typeface="Huawei Sans" panose="020C0503030203020204" pitchFamily="34" charset="0"/>
                <a:cs typeface="Courier New" panose="02070309020205020404" pitchFamily="49" charset="0"/>
              </a:rPr>
              <a:t>NextHop</a:t>
            </a:r>
            <a:r>
              <a:rPr lang="en-US" sz="1400" dirty="0">
                <a:solidFill>
                  <a:prstClr val="black"/>
                </a:solidFill>
                <a:latin typeface="Huawei Sans" panose="020C0503030203020204" pitchFamily="34" charset="0"/>
                <a:cs typeface="Courier New" panose="02070309020205020404" pitchFamily="49" charset="0"/>
              </a:rPr>
              <a:t>      MED     </a:t>
            </a:r>
            <a:r>
              <a:rPr lang="en-US" sz="1400" dirty="0" err="1">
                <a:solidFill>
                  <a:prstClr val="black"/>
                </a:solidFill>
                <a:latin typeface="Huawei Sans" panose="020C0503030203020204" pitchFamily="34" charset="0"/>
                <a:cs typeface="Courier New" panose="02070309020205020404" pitchFamily="49" charset="0"/>
              </a:rPr>
              <a:t>LocPrf</a:t>
            </a:r>
            <a:r>
              <a:rPr lang="en-US" sz="1400" dirty="0">
                <a:solidFill>
                  <a:prstClr val="black"/>
                </a:solidFill>
                <a:latin typeface="Huawei Sans" panose="020C0503030203020204" pitchFamily="34" charset="0"/>
                <a:cs typeface="Courier New" panose="02070309020205020404" pitchFamily="49" charset="0"/>
              </a:rPr>
              <a:t>    </a:t>
            </a:r>
            <a:r>
              <a:rPr lang="en-US" sz="1400" dirty="0" err="1">
                <a:solidFill>
                  <a:prstClr val="black"/>
                </a:solidFill>
                <a:latin typeface="Huawei Sans" panose="020C0503030203020204" pitchFamily="34" charset="0"/>
                <a:cs typeface="Courier New" panose="02070309020205020404" pitchFamily="49" charset="0"/>
              </a:rPr>
              <a:t>PrefVal</a:t>
            </a:r>
            <a:r>
              <a:rPr lang="en-US" sz="1400" dirty="0">
                <a:solidFill>
                  <a:prstClr val="black"/>
                </a:solidFill>
                <a:latin typeface="Huawei Sans" panose="020C0503030203020204" pitchFamily="34" charset="0"/>
                <a:cs typeface="Courier New" panose="02070309020205020404" pitchFamily="49" charset="0"/>
              </a:rPr>
              <a:t>  Path/</a:t>
            </a:r>
            <a:r>
              <a:rPr lang="en-US" sz="1400" dirty="0" err="1">
                <a:solidFill>
                  <a:prstClr val="black"/>
                </a:solidFill>
                <a:latin typeface="Huawei Sans" panose="020C0503030203020204" pitchFamily="34" charset="0"/>
                <a:cs typeface="Courier New" panose="02070309020205020404" pitchFamily="49" charset="0"/>
              </a:rPr>
              <a:t>Ogn</a:t>
            </a:r>
            <a:endParaRPr lang="en-US" sz="1400" dirty="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 *&gt;  10.1.2.2/32    10.1.23.2		      0      	  102 101i</a:t>
            </a:r>
          </a:p>
        </p:txBody>
      </p:sp>
      <p:sp>
        <p:nvSpPr>
          <p:cNvPr id="2" name="标题 1"/>
          <p:cNvSpPr>
            <a:spLocks noGrp="1"/>
          </p:cNvSpPr>
          <p:nvPr>
            <p:ph type="title"/>
          </p:nvPr>
        </p:nvSpPr>
        <p:spPr>
          <a:xfrm>
            <a:off x="1594177" y="410400"/>
            <a:ext cx="9827761" cy="640800"/>
          </a:xfrm>
        </p:spPr>
        <p:txBody>
          <a:bodyPr wrap="square">
            <a:noAutofit/>
          </a:bodyPr>
          <a:lstStyle/>
          <a:p>
            <a:pPr fontAlgn="ctr"/>
            <a:r>
              <a:rPr lang="en-US">
                <a:latin typeface="Huawei Sans" panose="020C0503030203020204" pitchFamily="34" charset="0"/>
              </a:rPr>
              <a:t>Configuring a Community Filter (3)</a:t>
            </a:r>
          </a:p>
        </p:txBody>
      </p:sp>
      <p:sp>
        <p:nvSpPr>
          <p:cNvPr id="3" name="任意多边形 2"/>
          <p:cNvSpPr/>
          <p:nvPr/>
        </p:nvSpPr>
        <p:spPr>
          <a:xfrm>
            <a:off x="4820440" y="1559567"/>
            <a:ext cx="1304816" cy="1244051"/>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4FBFE"/>
          </a:solidFill>
          <a:ln w="12700">
            <a:solidFill>
              <a:srgbClr val="99DFF9"/>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TextBox 120">
            <a:extLst>
              <a:ext uri="{FF2B5EF4-FFF2-40B4-BE49-F238E27FC236}">
                <a16:creationId xmlns:a16="http://schemas.microsoft.com/office/drawing/2014/main" xmlns="" id="{020D7A1D-EFAD-4C8C-B9DE-D0FAD269B77A}"/>
              </a:ext>
            </a:extLst>
          </p:cNvPr>
          <p:cNvSpPr txBox="1"/>
          <p:nvPr/>
        </p:nvSpPr>
        <p:spPr>
          <a:xfrm>
            <a:off x="4783790" y="1593220"/>
            <a:ext cx="827092" cy="307777"/>
          </a:xfrm>
          <a:prstGeom prst="rect">
            <a:avLst/>
          </a:prstGeom>
          <a:noFill/>
          <a:ln>
            <a:noFill/>
          </a:ln>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AS 102</a:t>
            </a:r>
          </a:p>
        </p:txBody>
      </p:sp>
      <p:sp>
        <p:nvSpPr>
          <p:cNvPr id="5" name="任意多边形 25"/>
          <p:cNvSpPr/>
          <p:nvPr/>
        </p:nvSpPr>
        <p:spPr>
          <a:xfrm>
            <a:off x="6968115" y="1559567"/>
            <a:ext cx="1304816" cy="1244051"/>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4FBFE"/>
          </a:solidFill>
          <a:ln w="12700">
            <a:solidFill>
              <a:srgbClr val="99DFF9"/>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TextBox 120">
            <a:extLst>
              <a:ext uri="{FF2B5EF4-FFF2-40B4-BE49-F238E27FC236}">
                <a16:creationId xmlns:a16="http://schemas.microsoft.com/office/drawing/2014/main" xmlns="" id="{020D7A1D-EFAD-4C8C-B9DE-D0FAD269B77A}"/>
              </a:ext>
            </a:extLst>
          </p:cNvPr>
          <p:cNvSpPr txBox="1"/>
          <p:nvPr/>
        </p:nvSpPr>
        <p:spPr>
          <a:xfrm>
            <a:off x="6931465" y="1593220"/>
            <a:ext cx="827092" cy="307777"/>
          </a:xfrm>
          <a:prstGeom prst="rect">
            <a:avLst/>
          </a:prstGeom>
          <a:noFill/>
          <a:ln>
            <a:noFill/>
          </a:ln>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AS 103</a:t>
            </a:r>
          </a:p>
        </p:txBody>
      </p:sp>
      <p:sp>
        <p:nvSpPr>
          <p:cNvPr id="7" name="任意多边形 25"/>
          <p:cNvSpPr/>
          <p:nvPr/>
        </p:nvSpPr>
        <p:spPr>
          <a:xfrm>
            <a:off x="516646" y="1559567"/>
            <a:ext cx="1990168" cy="1244051"/>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4FBFE"/>
          </a:solidFill>
          <a:ln w="12700">
            <a:solidFill>
              <a:srgbClr val="99DFF9"/>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616317" y="2080032"/>
            <a:ext cx="540000" cy="442800"/>
          </a:xfrm>
          <a:prstGeom prst="rect">
            <a:avLst/>
          </a:prstGeom>
        </p:spPr>
      </p:pic>
      <p:cxnSp>
        <p:nvCxnSpPr>
          <p:cNvPr id="9" name="直接连接符 8"/>
          <p:cNvCxnSpPr>
            <a:stCxn id="8" idx="3"/>
            <a:endCxn id="10" idx="1"/>
          </p:cNvCxnSpPr>
          <p:nvPr/>
        </p:nvCxnSpPr>
        <p:spPr>
          <a:xfrm>
            <a:off x="2156317" y="2301432"/>
            <a:ext cx="311855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图片 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74869" y="2080032"/>
            <a:ext cx="540000" cy="442800"/>
          </a:xfrm>
          <a:prstGeom prst="rect">
            <a:avLst/>
          </a:prstGeom>
        </p:spPr>
      </p:pic>
      <p:sp>
        <p:nvSpPr>
          <p:cNvPr id="11" name="TextBox 120">
            <a:extLst>
              <a:ext uri="{FF2B5EF4-FFF2-40B4-BE49-F238E27FC236}">
                <a16:creationId xmlns:a16="http://schemas.microsoft.com/office/drawing/2014/main" xmlns="" id="{020D7A1D-EFAD-4C8C-B9DE-D0FAD269B77A}"/>
              </a:ext>
            </a:extLst>
          </p:cNvPr>
          <p:cNvSpPr txBox="1"/>
          <p:nvPr/>
        </p:nvSpPr>
        <p:spPr>
          <a:xfrm>
            <a:off x="479996" y="1593220"/>
            <a:ext cx="827092" cy="307777"/>
          </a:xfrm>
          <a:prstGeom prst="rect">
            <a:avLst/>
          </a:prstGeom>
          <a:noFill/>
          <a:ln>
            <a:noFill/>
          </a:ln>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AS 101</a:t>
            </a:r>
          </a:p>
        </p:txBody>
      </p:sp>
      <p:sp>
        <p:nvSpPr>
          <p:cNvPr id="12" name="TextBox 120">
            <a:extLst>
              <a:ext uri="{FF2B5EF4-FFF2-40B4-BE49-F238E27FC236}">
                <a16:creationId xmlns:a16="http://schemas.microsoft.com/office/drawing/2014/main" xmlns="" id="{020D7A1D-EFAD-4C8C-B9DE-D0FAD269B77A}"/>
              </a:ext>
            </a:extLst>
          </p:cNvPr>
          <p:cNvSpPr txBox="1"/>
          <p:nvPr/>
        </p:nvSpPr>
        <p:spPr>
          <a:xfrm>
            <a:off x="1679385" y="1820407"/>
            <a:ext cx="413864" cy="307777"/>
          </a:xfrm>
          <a:prstGeom prst="rect">
            <a:avLst/>
          </a:prstGeom>
          <a:noFill/>
          <a:ln>
            <a:noFill/>
          </a:ln>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R1</a:t>
            </a:r>
          </a:p>
        </p:txBody>
      </p:sp>
      <p:cxnSp>
        <p:nvCxnSpPr>
          <p:cNvPr id="13" name="直接连接符 12"/>
          <p:cNvCxnSpPr>
            <a:endCxn id="8" idx="1"/>
          </p:cNvCxnSpPr>
          <p:nvPr/>
        </p:nvCxnSpPr>
        <p:spPr>
          <a:xfrm>
            <a:off x="1367474" y="2301432"/>
            <a:ext cx="24884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367474" y="2105470"/>
            <a:ext cx="0" cy="3919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Box 120">
            <a:extLst>
              <a:ext uri="{FF2B5EF4-FFF2-40B4-BE49-F238E27FC236}">
                <a16:creationId xmlns:a16="http://schemas.microsoft.com/office/drawing/2014/main" xmlns="" id="{31930744-3D36-4F81-8426-6F129C1A6804}"/>
              </a:ext>
            </a:extLst>
          </p:cNvPr>
          <p:cNvSpPr txBox="1"/>
          <p:nvPr/>
        </p:nvSpPr>
        <p:spPr>
          <a:xfrm>
            <a:off x="463288" y="2067357"/>
            <a:ext cx="984700" cy="479524"/>
          </a:xfrm>
          <a:prstGeom prst="roundRect">
            <a:avLst>
              <a:gd name="adj" fmla="val 6721"/>
            </a:avLst>
          </a:prstGeom>
          <a:noFill/>
          <a:ln w="12700">
            <a:noFill/>
          </a:ln>
        </p:spPr>
        <p:txBody>
          <a:bodyPr wrap="square" rtlCol="0" anchor="ctr">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10.1.1.1/32</a:t>
            </a:r>
          </a:p>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10.1.2.2/32</a:t>
            </a:r>
          </a:p>
        </p:txBody>
      </p:sp>
      <p:sp>
        <p:nvSpPr>
          <p:cNvPr id="16" name="TextBox 120">
            <a:extLst>
              <a:ext uri="{FF2B5EF4-FFF2-40B4-BE49-F238E27FC236}">
                <a16:creationId xmlns:a16="http://schemas.microsoft.com/office/drawing/2014/main" xmlns="" id="{020D7A1D-EFAD-4C8C-B9DE-D0FAD269B77A}"/>
              </a:ext>
            </a:extLst>
          </p:cNvPr>
          <p:cNvSpPr txBox="1"/>
          <p:nvPr/>
        </p:nvSpPr>
        <p:spPr>
          <a:xfrm>
            <a:off x="5341801" y="1820407"/>
            <a:ext cx="413864" cy="307777"/>
          </a:xfrm>
          <a:prstGeom prst="rect">
            <a:avLst/>
          </a:prstGeom>
          <a:noFill/>
          <a:ln>
            <a:noFill/>
          </a:ln>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R2</a:t>
            </a:r>
          </a:p>
        </p:txBody>
      </p:sp>
      <p:cxnSp>
        <p:nvCxnSpPr>
          <p:cNvPr id="17" name="直接连接符 55"/>
          <p:cNvCxnSpPr/>
          <p:nvPr/>
        </p:nvCxnSpPr>
        <p:spPr bwMode="auto">
          <a:xfrm flipH="1">
            <a:off x="2850606" y="2217431"/>
            <a:ext cx="918225" cy="0"/>
          </a:xfrm>
          <a:prstGeom prst="line">
            <a:avLst/>
          </a:prstGeom>
          <a:solidFill>
            <a:schemeClr val="accent1"/>
          </a:solidFill>
          <a:ln w="38100" cap="flat" cmpd="sng" algn="ctr">
            <a:solidFill>
              <a:schemeClr val="tx1"/>
            </a:solidFill>
            <a:prstDash val="dash"/>
            <a:round/>
            <a:headEnd type="triangle" w="med" len="med"/>
            <a:tailEnd type="none" w="med" len="med"/>
          </a:ln>
          <a:effectLst/>
        </p:spPr>
      </p:cxnSp>
      <p:sp>
        <p:nvSpPr>
          <p:cNvPr id="18" name="TextBox 120">
            <a:extLst>
              <a:ext uri="{FF2B5EF4-FFF2-40B4-BE49-F238E27FC236}">
                <a16:creationId xmlns:a16="http://schemas.microsoft.com/office/drawing/2014/main" xmlns="" id="{020D7A1D-EFAD-4C8C-B9DE-D0FAD269B77A}"/>
              </a:ext>
            </a:extLst>
          </p:cNvPr>
          <p:cNvSpPr txBox="1"/>
          <p:nvPr/>
        </p:nvSpPr>
        <p:spPr>
          <a:xfrm>
            <a:off x="2136078" y="1451075"/>
            <a:ext cx="3432042" cy="738664"/>
          </a:xfrm>
          <a:prstGeom prst="rect">
            <a:avLst/>
          </a:prstGeom>
          <a:noFill/>
          <a:ln>
            <a:no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Route:</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10.1.1.1/32 </a:t>
            </a:r>
            <a:r>
              <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Community = 101:1</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10.1.2.2/32 </a:t>
            </a:r>
            <a:r>
              <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Community = 101:2</a:t>
            </a:r>
          </a:p>
        </p:txBody>
      </p:sp>
      <p:cxnSp>
        <p:nvCxnSpPr>
          <p:cNvPr id="19" name="直接连接符 18"/>
          <p:cNvCxnSpPr>
            <a:stCxn id="10" idx="3"/>
            <a:endCxn id="20" idx="1"/>
          </p:cNvCxnSpPr>
          <p:nvPr/>
        </p:nvCxnSpPr>
        <p:spPr>
          <a:xfrm>
            <a:off x="5814869" y="2301432"/>
            <a:ext cx="156804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0" name="图片 1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382917" y="2080032"/>
            <a:ext cx="540000" cy="442800"/>
          </a:xfrm>
          <a:prstGeom prst="rect">
            <a:avLst/>
          </a:prstGeom>
        </p:spPr>
      </p:pic>
      <p:cxnSp>
        <p:nvCxnSpPr>
          <p:cNvPr id="21" name="直接连接符 55"/>
          <p:cNvCxnSpPr/>
          <p:nvPr/>
        </p:nvCxnSpPr>
        <p:spPr bwMode="auto">
          <a:xfrm flipH="1">
            <a:off x="6060207" y="2217431"/>
            <a:ext cx="918225" cy="0"/>
          </a:xfrm>
          <a:prstGeom prst="line">
            <a:avLst/>
          </a:prstGeom>
          <a:solidFill>
            <a:schemeClr val="accent1"/>
          </a:solidFill>
          <a:ln w="38100" cap="flat" cmpd="sng" algn="ctr">
            <a:solidFill>
              <a:schemeClr val="tx1"/>
            </a:solidFill>
            <a:prstDash val="dash"/>
            <a:round/>
            <a:headEnd type="triangle" w="med" len="med"/>
            <a:tailEnd type="none" w="med" len="med"/>
          </a:ln>
          <a:effectLst/>
        </p:spPr>
      </p:cxnSp>
      <p:sp>
        <p:nvSpPr>
          <p:cNvPr id="23" name="TextBox 120">
            <a:extLst>
              <a:ext uri="{FF2B5EF4-FFF2-40B4-BE49-F238E27FC236}">
                <a16:creationId xmlns:a16="http://schemas.microsoft.com/office/drawing/2014/main" xmlns="" id="{020D7A1D-EFAD-4C8C-B9DE-D0FAD269B77A}"/>
              </a:ext>
            </a:extLst>
          </p:cNvPr>
          <p:cNvSpPr txBox="1"/>
          <p:nvPr/>
        </p:nvSpPr>
        <p:spPr>
          <a:xfrm>
            <a:off x="7445985" y="1820407"/>
            <a:ext cx="413864" cy="307777"/>
          </a:xfrm>
          <a:prstGeom prst="rect">
            <a:avLst/>
          </a:prstGeom>
          <a:noFill/>
          <a:ln>
            <a:noFill/>
          </a:ln>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34" name="椭圆 33"/>
          <p:cNvSpPr/>
          <p:nvPr/>
        </p:nvSpPr>
        <p:spPr>
          <a:xfrm>
            <a:off x="5739987" y="2217431"/>
            <a:ext cx="172278" cy="172800"/>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35" name="TextBox 120">
            <a:extLst>
              <a:ext uri="{FF2B5EF4-FFF2-40B4-BE49-F238E27FC236}">
                <a16:creationId xmlns:a16="http://schemas.microsoft.com/office/drawing/2014/main" xmlns="" id="{020D7A1D-EFAD-4C8C-B9DE-D0FAD269B77A}"/>
              </a:ext>
            </a:extLst>
          </p:cNvPr>
          <p:cNvSpPr txBox="1"/>
          <p:nvPr/>
        </p:nvSpPr>
        <p:spPr>
          <a:xfrm>
            <a:off x="2774859" y="2312871"/>
            <a:ext cx="1239372" cy="307777"/>
          </a:xfrm>
          <a:prstGeom prst="rect">
            <a:avLst/>
          </a:prstGeom>
          <a:noFill/>
          <a:ln>
            <a:noFill/>
          </a:ln>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10.1.12.0/24</a:t>
            </a:r>
          </a:p>
        </p:txBody>
      </p:sp>
      <p:sp>
        <p:nvSpPr>
          <p:cNvPr id="36" name="TextBox 120">
            <a:extLst>
              <a:ext uri="{FF2B5EF4-FFF2-40B4-BE49-F238E27FC236}">
                <a16:creationId xmlns:a16="http://schemas.microsoft.com/office/drawing/2014/main" xmlns="" id="{020D7A1D-EFAD-4C8C-B9DE-D0FAD269B77A}"/>
              </a:ext>
            </a:extLst>
          </p:cNvPr>
          <p:cNvSpPr txBox="1"/>
          <p:nvPr/>
        </p:nvSpPr>
        <p:spPr>
          <a:xfrm>
            <a:off x="2100247" y="2264110"/>
            <a:ext cx="422527" cy="307777"/>
          </a:xfrm>
          <a:prstGeom prst="rect">
            <a:avLst/>
          </a:prstGeom>
          <a:noFill/>
          <a:ln>
            <a:noFill/>
          </a:ln>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37" name="TextBox 120">
            <a:extLst>
              <a:ext uri="{FF2B5EF4-FFF2-40B4-BE49-F238E27FC236}">
                <a16:creationId xmlns:a16="http://schemas.microsoft.com/office/drawing/2014/main" xmlns="" id="{020D7A1D-EFAD-4C8C-B9DE-D0FAD269B77A}"/>
              </a:ext>
            </a:extLst>
          </p:cNvPr>
          <p:cNvSpPr txBox="1"/>
          <p:nvPr/>
        </p:nvSpPr>
        <p:spPr>
          <a:xfrm>
            <a:off x="4923418" y="2264110"/>
            <a:ext cx="422527" cy="307777"/>
          </a:xfrm>
          <a:prstGeom prst="rect">
            <a:avLst/>
          </a:prstGeom>
          <a:noFill/>
          <a:ln>
            <a:noFill/>
          </a:ln>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38" name="TextBox 120">
            <a:extLst>
              <a:ext uri="{FF2B5EF4-FFF2-40B4-BE49-F238E27FC236}">
                <a16:creationId xmlns:a16="http://schemas.microsoft.com/office/drawing/2014/main" xmlns="" id="{020D7A1D-EFAD-4C8C-B9DE-D0FAD269B77A}"/>
              </a:ext>
            </a:extLst>
          </p:cNvPr>
          <p:cNvSpPr txBox="1"/>
          <p:nvPr/>
        </p:nvSpPr>
        <p:spPr>
          <a:xfrm>
            <a:off x="5786349" y="2264110"/>
            <a:ext cx="422527" cy="307777"/>
          </a:xfrm>
          <a:prstGeom prst="rect">
            <a:avLst/>
          </a:prstGeom>
          <a:noFill/>
          <a:ln>
            <a:noFill/>
          </a:ln>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39" name="TextBox 120">
            <a:extLst>
              <a:ext uri="{FF2B5EF4-FFF2-40B4-BE49-F238E27FC236}">
                <a16:creationId xmlns:a16="http://schemas.microsoft.com/office/drawing/2014/main" xmlns="" id="{020D7A1D-EFAD-4C8C-B9DE-D0FAD269B77A}"/>
              </a:ext>
            </a:extLst>
          </p:cNvPr>
          <p:cNvSpPr txBox="1"/>
          <p:nvPr/>
        </p:nvSpPr>
        <p:spPr>
          <a:xfrm>
            <a:off x="7051735" y="2264110"/>
            <a:ext cx="422527" cy="307777"/>
          </a:xfrm>
          <a:prstGeom prst="rect">
            <a:avLst/>
          </a:prstGeom>
          <a:noFill/>
          <a:ln>
            <a:noFill/>
          </a:ln>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40" name="TextBox 120">
            <a:extLst>
              <a:ext uri="{FF2B5EF4-FFF2-40B4-BE49-F238E27FC236}">
                <a16:creationId xmlns:a16="http://schemas.microsoft.com/office/drawing/2014/main" xmlns="" id="{020D7A1D-EFAD-4C8C-B9DE-D0FAD269B77A}"/>
              </a:ext>
            </a:extLst>
          </p:cNvPr>
          <p:cNvSpPr txBox="1"/>
          <p:nvPr/>
        </p:nvSpPr>
        <p:spPr>
          <a:xfrm>
            <a:off x="6009661" y="2312871"/>
            <a:ext cx="1239372" cy="307777"/>
          </a:xfrm>
          <a:prstGeom prst="rect">
            <a:avLst/>
          </a:prstGeom>
          <a:noFill/>
          <a:ln>
            <a:noFill/>
          </a:ln>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10.1.23.0/24</a:t>
            </a:r>
          </a:p>
        </p:txBody>
      </p:sp>
      <p:sp>
        <p:nvSpPr>
          <p:cNvPr id="69" name="文本占位符 2"/>
          <p:cNvSpPr txBox="1">
            <a:spLocks/>
          </p:cNvSpPr>
          <p:nvPr/>
        </p:nvSpPr>
        <p:spPr bwMode="auto">
          <a:xfrm>
            <a:off x="8501514" y="1550525"/>
            <a:ext cx="3128109" cy="1187485"/>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l" fontAlgn="ctr">
              <a:lnSpc>
                <a:spcPct val="100000"/>
              </a:lnSpc>
              <a:buNone/>
            </a:pPr>
            <a:r>
              <a:rPr lang="en-US" sz="1600" dirty="0">
                <a:latin typeface="Huawei Sans" panose="020C0503030203020204" pitchFamily="34" charset="0"/>
              </a:rPr>
              <a:t>R2 transmits routes to the EBGP peer R3. Configure a routing policy on R2 to filter out the route carrying the community value 101:1.</a:t>
            </a:r>
          </a:p>
        </p:txBody>
      </p:sp>
      <p:sp>
        <p:nvSpPr>
          <p:cNvPr id="42" name="文本框 41"/>
          <p:cNvSpPr txBox="1"/>
          <p:nvPr/>
        </p:nvSpPr>
        <p:spPr>
          <a:xfrm>
            <a:off x="745529" y="3086176"/>
            <a:ext cx="5425118" cy="338554"/>
          </a:xfrm>
          <a:prstGeom prst="rect">
            <a:avLst/>
          </a:prstGeom>
          <a:noFill/>
        </p:spPr>
        <p:txBody>
          <a:bodyPr wrap="square" rtlCol="0">
            <a:noAutofit/>
          </a:bodyPr>
          <a:lstStyle/>
          <a:p>
            <a:pPr fontAlgn="ctr">
              <a:spcBef>
                <a:spcPts val="0"/>
              </a:spcBef>
              <a:spcAft>
                <a:spcPts val="0"/>
              </a:spcAft>
            </a:pPr>
            <a:r>
              <a:rPr lang="en-US" sz="1600">
                <a:solidFill>
                  <a:prstClr val="black"/>
                </a:solidFill>
                <a:latin typeface="Huawei Sans" panose="020C0503030203020204" pitchFamily="34" charset="0"/>
              </a:rPr>
              <a:t>5. Check the BGP routing table on R3.</a:t>
            </a:r>
          </a:p>
        </p:txBody>
      </p:sp>
      <p:sp>
        <p:nvSpPr>
          <p:cNvPr id="44" name="TextBox 120">
            <a:extLst>
              <a:ext uri="{FF2B5EF4-FFF2-40B4-BE49-F238E27FC236}">
                <a16:creationId xmlns:a16="http://schemas.microsoft.com/office/drawing/2014/main" xmlns="" id="{020D7A1D-EFAD-4C8C-B9DE-D0FAD269B77A}"/>
              </a:ext>
            </a:extLst>
          </p:cNvPr>
          <p:cNvSpPr txBox="1"/>
          <p:nvPr/>
        </p:nvSpPr>
        <p:spPr>
          <a:xfrm>
            <a:off x="5704979" y="1423082"/>
            <a:ext cx="1843485" cy="738664"/>
          </a:xfrm>
          <a:prstGeom prst="rect">
            <a:avLst/>
          </a:prstGeom>
          <a:noFill/>
          <a:ln>
            <a:no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Route</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10.1.2.2/32 </a:t>
            </a:r>
            <a:r>
              <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Community = 101:2</a:t>
            </a:r>
          </a:p>
        </p:txBody>
      </p:sp>
      <p:sp>
        <p:nvSpPr>
          <p:cNvPr id="45" name="文本占位符 3"/>
          <p:cNvSpPr txBox="1">
            <a:spLocks/>
          </p:cNvSpPr>
          <p:nvPr/>
        </p:nvSpPr>
        <p:spPr bwMode="auto">
          <a:xfrm>
            <a:off x="1075738" y="5763207"/>
            <a:ext cx="4251545" cy="509150"/>
          </a:xfrm>
          <a:prstGeom prst="rect">
            <a:avLst/>
          </a:prstGeom>
          <a:solidFill>
            <a:srgbClr val="FFFFCC"/>
          </a:solidFill>
          <a:ln w="9525">
            <a:solidFill>
              <a:srgbClr val="FFD17D"/>
            </a:solidFill>
            <a:miter lim="800000"/>
            <a:headEnd/>
            <a:tailEnd/>
          </a:ln>
        </p:spPr>
        <p:txBody>
          <a:bodyPr vert="horz" wrap="square" lIns="108000" tIns="40071" rIns="108000" bIns="40071" numCol="1" anchor="ctr"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l" fontAlgn="ctr">
              <a:lnSpc>
                <a:spcPct val="100000"/>
              </a:lnSpc>
              <a:buNone/>
            </a:pPr>
            <a:r>
              <a:rPr lang="en-US" sz="1400" dirty="0">
                <a:latin typeface="Huawei Sans" panose="020C0503030203020204" pitchFamily="34" charset="0"/>
              </a:rPr>
              <a:t>R3 does not receive the BGP route 10.1.1.1/32.</a:t>
            </a:r>
          </a:p>
        </p:txBody>
      </p:sp>
      <p:cxnSp>
        <p:nvCxnSpPr>
          <p:cNvPr id="46" name="直接箭头连接符 45"/>
          <p:cNvCxnSpPr>
            <a:stCxn id="45" idx="0"/>
          </p:cNvCxnSpPr>
          <p:nvPr/>
        </p:nvCxnSpPr>
        <p:spPr>
          <a:xfrm flipH="1" flipV="1">
            <a:off x="3046451" y="5261991"/>
            <a:ext cx="0" cy="501216"/>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sp>
        <p:nvSpPr>
          <p:cNvPr id="47" name="椭圆 46"/>
          <p:cNvSpPr/>
          <p:nvPr/>
        </p:nvSpPr>
        <p:spPr>
          <a:xfrm>
            <a:off x="6947060" y="2942904"/>
            <a:ext cx="150125" cy="152230"/>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48" name="TextBox 120">
            <a:extLst>
              <a:ext uri="{FF2B5EF4-FFF2-40B4-BE49-F238E27FC236}">
                <a16:creationId xmlns:a16="http://schemas.microsoft.com/office/drawing/2014/main" xmlns="" id="{020D7A1D-EFAD-4C8C-B9DE-D0FAD269B77A}"/>
              </a:ext>
            </a:extLst>
          </p:cNvPr>
          <p:cNvSpPr txBox="1"/>
          <p:nvPr/>
        </p:nvSpPr>
        <p:spPr>
          <a:xfrm>
            <a:off x="7108597" y="2865133"/>
            <a:ext cx="1513869" cy="258366"/>
          </a:xfrm>
          <a:prstGeom prst="rect">
            <a:avLst/>
          </a:prstGeom>
          <a:noFill/>
          <a:ln>
            <a:no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Route filtering</a:t>
            </a:r>
          </a:p>
        </p:txBody>
      </p:sp>
      <p:sp>
        <p:nvSpPr>
          <p:cNvPr id="49" name="五边形 48"/>
          <p:cNvSpPr/>
          <p:nvPr/>
        </p:nvSpPr>
        <p:spPr bwMode="auto">
          <a:xfrm>
            <a:off x="8622466" y="124239"/>
            <a:ext cx="781200"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50" name="燕尾形 49"/>
          <p:cNvSpPr/>
          <p:nvPr/>
        </p:nvSpPr>
        <p:spPr bwMode="auto">
          <a:xfrm>
            <a:off x="9317038" y="124239"/>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AS_Path Filter</a:t>
            </a:r>
          </a:p>
        </p:txBody>
      </p:sp>
      <p:sp>
        <p:nvSpPr>
          <p:cNvPr id="51" name="燕尾形 50"/>
          <p:cNvSpPr/>
          <p:nvPr/>
        </p:nvSpPr>
        <p:spPr bwMode="auto">
          <a:xfrm>
            <a:off x="10490409" y="124239"/>
            <a:ext cx="1548000"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Community Filter</a:t>
            </a:r>
          </a:p>
        </p:txBody>
      </p:sp>
    </p:spTree>
    <p:extLst>
      <p:ext uri="{BB962C8B-B14F-4D97-AF65-F5344CB8AC3E}">
        <p14:creationId xmlns:p14="http://schemas.microsoft.com/office/powerpoint/2010/main" val="322197631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fontAlgn="ctr"/>
            <a:r>
              <a:rPr lang="en-US">
                <a:solidFill>
                  <a:schemeClr val="bg1">
                    <a:lumMod val="50000"/>
                  </a:schemeClr>
                </a:solidFill>
                <a:latin typeface="Huawei Sans" panose="020C0503030203020204" pitchFamily="34" charset="0"/>
              </a:rPr>
              <a:t>BGP Route Control</a:t>
            </a:r>
          </a:p>
          <a:p>
            <a:pPr fontAlgn="ctr"/>
            <a:r>
              <a:rPr lang="en-US" b="1">
                <a:latin typeface="Huawei Sans" panose="020C0503030203020204" pitchFamily="34" charset="0"/>
              </a:rPr>
              <a:t>Introduction to BGP Features</a:t>
            </a:r>
          </a:p>
          <a:p>
            <a:pPr fontAlgn="ctr"/>
            <a:r>
              <a:rPr lang="en-US">
                <a:solidFill>
                  <a:schemeClr val="bg1">
                    <a:lumMod val="50000"/>
                  </a:schemeClr>
                </a:solidFill>
                <a:latin typeface="Huawei Sans" panose="020C0503030203020204" pitchFamily="34" charset="0"/>
              </a:rPr>
              <a:t>Networking Modes of BGP RRs</a:t>
            </a:r>
          </a:p>
        </p:txBody>
      </p:sp>
    </p:spTree>
    <p:extLst>
      <p:ext uri="{BB962C8B-B14F-4D97-AF65-F5344CB8AC3E}">
        <p14:creationId xmlns:p14="http://schemas.microsoft.com/office/powerpoint/2010/main" val="255603079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69565" y="1233488"/>
            <a:ext cx="11274935" cy="4679788"/>
          </a:xfrm>
        </p:spPr>
        <p:txBody>
          <a:bodyPr wrap="square">
            <a:noAutofit/>
          </a:bodyPr>
          <a:lstStyle/>
          <a:p>
            <a:pPr fontAlgn="ctr"/>
            <a:r>
              <a:rPr lang="en-US" sz="2000" dirty="0">
                <a:latin typeface="Huawei Sans" panose="020C0503030203020204" pitchFamily="34" charset="0"/>
              </a:rPr>
              <a:t>Border Gateway Protocol (BGP) is usually deployed on large-scale networks. Compared with an Interior Gateway Protocol (IGP), BGP has more flexible route control capabilities. Each BGP route can carry multiple path attributes. Special route matching tools, such as </a:t>
            </a:r>
            <a:r>
              <a:rPr lang="en-US" sz="2000" dirty="0" err="1">
                <a:latin typeface="Huawei Sans" panose="020C0503030203020204" pitchFamily="34" charset="0"/>
              </a:rPr>
              <a:t>AS_Path</a:t>
            </a:r>
            <a:r>
              <a:rPr lang="en-US" sz="2000" dirty="0">
                <a:latin typeface="Huawei Sans" panose="020C0503030203020204" pitchFamily="34" charset="0"/>
              </a:rPr>
              <a:t> and community filters, are available for matching the route attributes. Routing policies can be used to control route advertisement and acceptance according to the actual networking requirements.</a:t>
            </a:r>
          </a:p>
          <a:p>
            <a:pPr fontAlgn="ctr"/>
            <a:r>
              <a:rPr lang="en-US" sz="2000" dirty="0">
                <a:latin typeface="Huawei Sans" panose="020C0503030203020204" pitchFamily="34" charset="0"/>
              </a:rPr>
              <a:t>In addition, BGP provides various advanced features and networking deployment solutions to improve network performance.</a:t>
            </a:r>
          </a:p>
          <a:p>
            <a:pPr fontAlgn="ctr"/>
            <a:r>
              <a:rPr lang="en-US" sz="2000" dirty="0">
                <a:latin typeface="Huawei Sans" panose="020C0503030203020204" pitchFamily="34" charset="0"/>
              </a:rPr>
              <a:t>This course describes the fundamentals and configurations of BGP route control, common advanced BGP features, such as ORF, peer group, and security, as well as the networking modes of BGP route reflectors (RRs).</a:t>
            </a:r>
          </a:p>
          <a:p>
            <a:pPr fontAlgn="ctr"/>
            <a:endParaRPr lang="en-US" altLang="zh-CN" sz="2000" dirty="0">
              <a:latin typeface="Huawei Sans" panose="020C0503030203020204" pitchFamily="34" charset="0"/>
            </a:endParaRPr>
          </a:p>
        </p:txBody>
      </p:sp>
    </p:spTree>
    <p:extLst>
      <p:ext uri="{BB962C8B-B14F-4D97-AF65-F5344CB8AC3E}">
        <p14:creationId xmlns:p14="http://schemas.microsoft.com/office/powerpoint/2010/main" val="362523827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任意多边形 12"/>
          <p:cNvSpPr/>
          <p:nvPr/>
        </p:nvSpPr>
        <p:spPr>
          <a:xfrm>
            <a:off x="6893538" y="2637551"/>
            <a:ext cx="1304816" cy="1078788"/>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4FBFE"/>
          </a:solidFill>
          <a:ln w="12700">
            <a:solidFill>
              <a:srgbClr val="99DFF9"/>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任意多边形 25"/>
          <p:cNvSpPr/>
          <p:nvPr/>
        </p:nvSpPr>
        <p:spPr>
          <a:xfrm>
            <a:off x="3137472" y="2637551"/>
            <a:ext cx="1990168" cy="1078788"/>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4FBFE"/>
          </a:solidFill>
          <a:ln w="12700">
            <a:solidFill>
              <a:srgbClr val="99DFF9"/>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TextBox 120">
            <a:extLst>
              <a:ext uri="{FF2B5EF4-FFF2-40B4-BE49-F238E27FC236}">
                <a16:creationId xmlns:a16="http://schemas.microsoft.com/office/drawing/2014/main" xmlns="" id="{020D7A1D-EFAD-4C8C-B9DE-D0FAD269B77A}"/>
              </a:ext>
            </a:extLst>
          </p:cNvPr>
          <p:cNvSpPr txBox="1"/>
          <p:nvPr/>
        </p:nvSpPr>
        <p:spPr>
          <a:xfrm>
            <a:off x="3079543" y="2645646"/>
            <a:ext cx="827092" cy="307777"/>
          </a:xfrm>
          <a:prstGeom prst="rect">
            <a:avLst/>
          </a:prstGeom>
          <a:noFill/>
          <a:ln>
            <a:noFill/>
          </a:ln>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AS 101</a:t>
            </a:r>
          </a:p>
        </p:txBody>
      </p:sp>
      <p:cxnSp>
        <p:nvCxnSpPr>
          <p:cNvPr id="16" name="直接连接符 15"/>
          <p:cNvCxnSpPr/>
          <p:nvPr/>
        </p:nvCxnSpPr>
        <p:spPr>
          <a:xfrm>
            <a:off x="4132556" y="3246895"/>
            <a:ext cx="24884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4132556" y="3050933"/>
            <a:ext cx="0" cy="3919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20">
            <a:extLst>
              <a:ext uri="{FF2B5EF4-FFF2-40B4-BE49-F238E27FC236}">
                <a16:creationId xmlns:a16="http://schemas.microsoft.com/office/drawing/2014/main" xmlns="" id="{31930744-3D36-4F81-8426-6F129C1A6804}"/>
              </a:ext>
            </a:extLst>
          </p:cNvPr>
          <p:cNvSpPr txBox="1"/>
          <p:nvPr/>
        </p:nvSpPr>
        <p:spPr>
          <a:xfrm>
            <a:off x="3228370" y="3012820"/>
            <a:ext cx="984700" cy="479524"/>
          </a:xfrm>
          <a:prstGeom prst="roundRect">
            <a:avLst>
              <a:gd name="adj" fmla="val 6721"/>
            </a:avLst>
          </a:prstGeom>
          <a:noFill/>
          <a:ln w="12700">
            <a:noFill/>
          </a:ln>
        </p:spPr>
        <p:txBody>
          <a:bodyPr wrap="square" rtlCol="0" anchor="ctr">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10.1.1.1/32</a:t>
            </a:r>
          </a:p>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10.1.2.2/32</a:t>
            </a:r>
          </a:p>
        </p:txBody>
      </p:sp>
      <p:sp>
        <p:nvSpPr>
          <p:cNvPr id="4" name="文本占位符 3"/>
          <p:cNvSpPr>
            <a:spLocks noGrp="1"/>
          </p:cNvSpPr>
          <p:nvPr>
            <p:ph type="body" sz="quarter" idx="10"/>
          </p:nvPr>
        </p:nvSpPr>
        <p:spPr>
          <a:xfrm>
            <a:off x="468317" y="1233488"/>
            <a:ext cx="11276183" cy="1350686"/>
          </a:xfrm>
        </p:spPr>
        <p:txBody>
          <a:bodyPr wrap="square">
            <a:noAutofit/>
          </a:bodyPr>
          <a:lstStyle/>
          <a:p>
            <a:pPr fontAlgn="ctr">
              <a:lnSpc>
                <a:spcPct val="100000"/>
              </a:lnSpc>
            </a:pPr>
            <a:r>
              <a:rPr lang="en-US" sz="1800" dirty="0">
                <a:latin typeface="Huawei Sans" panose="020C0503030203020204" pitchFamily="34" charset="0"/>
              </a:rPr>
              <a:t>If a device expects to receive only required routes from a remote device, and the remote device cannot maintain a separate outbound routing policy for each connected peer, you can configure a prefix-based outbound route filter (ORF) to implement on-demand route advertisement.</a:t>
            </a:r>
          </a:p>
        </p:txBody>
      </p:sp>
      <p:sp>
        <p:nvSpPr>
          <p:cNvPr id="3" name="标题 2"/>
          <p:cNvSpPr>
            <a:spLocks noGrp="1"/>
          </p:cNvSpPr>
          <p:nvPr>
            <p:ph type="title"/>
          </p:nvPr>
        </p:nvSpPr>
        <p:spPr>
          <a:xfrm>
            <a:off x="1484449" y="397519"/>
            <a:ext cx="10597823" cy="640800"/>
          </a:xfrm>
        </p:spPr>
        <p:txBody>
          <a:bodyPr wrap="square">
            <a:noAutofit/>
          </a:bodyPr>
          <a:lstStyle/>
          <a:p>
            <a:pPr fontAlgn="ctr"/>
            <a:r>
              <a:rPr lang="en-US" dirty="0">
                <a:latin typeface="Huawei Sans" panose="020C0503030203020204" pitchFamily="34" charset="0"/>
              </a:rPr>
              <a:t>On-Demand Route Advertisement by BGP Peers</a:t>
            </a:r>
          </a:p>
        </p:txBody>
      </p:sp>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333013" y="3038176"/>
            <a:ext cx="540000" cy="442800"/>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169930" y="3038176"/>
            <a:ext cx="540000" cy="442800"/>
          </a:xfrm>
          <a:prstGeom prst="rect">
            <a:avLst/>
          </a:prstGeom>
        </p:spPr>
      </p:pic>
      <p:sp>
        <p:nvSpPr>
          <p:cNvPr id="8" name="TextBox 120">
            <a:extLst>
              <a:ext uri="{FF2B5EF4-FFF2-40B4-BE49-F238E27FC236}">
                <a16:creationId xmlns:a16="http://schemas.microsoft.com/office/drawing/2014/main" xmlns="" id="{020D7A1D-EFAD-4C8C-B9DE-D0FAD269B77A}"/>
              </a:ext>
            </a:extLst>
          </p:cNvPr>
          <p:cNvSpPr txBox="1"/>
          <p:nvPr/>
        </p:nvSpPr>
        <p:spPr>
          <a:xfrm>
            <a:off x="4396081" y="2744885"/>
            <a:ext cx="413864" cy="307777"/>
          </a:xfrm>
          <a:prstGeom prst="rect">
            <a:avLst/>
          </a:prstGeom>
          <a:noFill/>
          <a:ln>
            <a:noFill/>
          </a:ln>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9" name="TextBox 120">
            <a:extLst>
              <a:ext uri="{FF2B5EF4-FFF2-40B4-BE49-F238E27FC236}">
                <a16:creationId xmlns:a16="http://schemas.microsoft.com/office/drawing/2014/main" xmlns="" id="{020D7A1D-EFAD-4C8C-B9DE-D0FAD269B77A}"/>
              </a:ext>
            </a:extLst>
          </p:cNvPr>
          <p:cNvSpPr txBox="1"/>
          <p:nvPr/>
        </p:nvSpPr>
        <p:spPr>
          <a:xfrm>
            <a:off x="7232998" y="2744885"/>
            <a:ext cx="413864" cy="307777"/>
          </a:xfrm>
          <a:prstGeom prst="rect">
            <a:avLst/>
          </a:prstGeom>
          <a:noFill/>
          <a:ln>
            <a:noFill/>
          </a:ln>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R2</a:t>
            </a:r>
          </a:p>
        </p:txBody>
      </p:sp>
      <p:cxnSp>
        <p:nvCxnSpPr>
          <p:cNvPr id="11" name="直接连接符 10"/>
          <p:cNvCxnSpPr>
            <a:stCxn id="5" idx="3"/>
            <a:endCxn id="6" idx="1"/>
          </p:cNvCxnSpPr>
          <p:nvPr/>
        </p:nvCxnSpPr>
        <p:spPr>
          <a:xfrm>
            <a:off x="4873013" y="3259576"/>
            <a:ext cx="229691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20">
            <a:extLst>
              <a:ext uri="{FF2B5EF4-FFF2-40B4-BE49-F238E27FC236}">
                <a16:creationId xmlns:a16="http://schemas.microsoft.com/office/drawing/2014/main" xmlns="" id="{020D7A1D-EFAD-4C8C-B9DE-D0FAD269B77A}"/>
              </a:ext>
            </a:extLst>
          </p:cNvPr>
          <p:cNvSpPr txBox="1"/>
          <p:nvPr/>
        </p:nvSpPr>
        <p:spPr>
          <a:xfrm>
            <a:off x="7488797" y="2645646"/>
            <a:ext cx="827092" cy="307777"/>
          </a:xfrm>
          <a:prstGeom prst="rect">
            <a:avLst/>
          </a:prstGeom>
          <a:noFill/>
          <a:ln>
            <a:noFill/>
          </a:ln>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AS 102</a:t>
            </a:r>
          </a:p>
        </p:txBody>
      </p:sp>
      <p:cxnSp>
        <p:nvCxnSpPr>
          <p:cNvPr id="20" name="直接连接符 55"/>
          <p:cNvCxnSpPr/>
          <p:nvPr/>
        </p:nvCxnSpPr>
        <p:spPr bwMode="auto">
          <a:xfrm flipH="1">
            <a:off x="5374380" y="3132194"/>
            <a:ext cx="918225" cy="0"/>
          </a:xfrm>
          <a:prstGeom prst="line">
            <a:avLst/>
          </a:prstGeom>
          <a:solidFill>
            <a:schemeClr val="accent1"/>
          </a:solidFill>
          <a:ln w="38100" cap="flat" cmpd="sng" algn="ctr">
            <a:solidFill>
              <a:schemeClr val="tx1"/>
            </a:solidFill>
            <a:prstDash val="dash"/>
            <a:round/>
            <a:headEnd type="triangle" w="med" len="med"/>
            <a:tailEnd type="none" w="med" len="med"/>
          </a:ln>
          <a:effectLst/>
        </p:spPr>
      </p:cxnSp>
      <p:sp>
        <p:nvSpPr>
          <p:cNvPr id="21" name="TextBox 120">
            <a:extLst>
              <a:ext uri="{FF2B5EF4-FFF2-40B4-BE49-F238E27FC236}">
                <a16:creationId xmlns:a16="http://schemas.microsoft.com/office/drawing/2014/main" xmlns="" id="{020D7A1D-EFAD-4C8C-B9DE-D0FAD269B77A}"/>
              </a:ext>
            </a:extLst>
          </p:cNvPr>
          <p:cNvSpPr txBox="1"/>
          <p:nvPr/>
        </p:nvSpPr>
        <p:spPr>
          <a:xfrm>
            <a:off x="5268996" y="2156026"/>
            <a:ext cx="1629647" cy="738664"/>
          </a:xfrm>
          <a:prstGeom prst="rect">
            <a:avLst/>
          </a:prstGeom>
          <a:noFill/>
          <a:ln>
            <a:noFill/>
          </a:ln>
        </p:spPr>
        <p:txBody>
          <a:bodyPr wrap="square" rtlCol="0">
            <a:noAutofit/>
          </a:bodyPr>
          <a:lstStyle/>
          <a:p>
            <a:pP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BGP route advertisement:</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10.1.1.1/32</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10.1.2.2/32</a:t>
            </a:r>
          </a:p>
        </p:txBody>
      </p:sp>
      <p:sp>
        <p:nvSpPr>
          <p:cNvPr id="22" name="椭圆 21"/>
          <p:cNvSpPr/>
          <p:nvPr/>
        </p:nvSpPr>
        <p:spPr>
          <a:xfrm>
            <a:off x="7082873" y="3183461"/>
            <a:ext cx="150125" cy="152230"/>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cxnSp>
        <p:nvCxnSpPr>
          <p:cNvPr id="26" name="直接箭头连接符 25"/>
          <p:cNvCxnSpPr/>
          <p:nvPr/>
        </p:nvCxnSpPr>
        <p:spPr>
          <a:xfrm flipV="1">
            <a:off x="7169930" y="3532537"/>
            <a:ext cx="0" cy="535880"/>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sp>
        <p:nvSpPr>
          <p:cNvPr id="24" name="文本占位符 3"/>
          <p:cNvSpPr txBox="1">
            <a:spLocks/>
          </p:cNvSpPr>
          <p:nvPr/>
        </p:nvSpPr>
        <p:spPr bwMode="auto">
          <a:xfrm>
            <a:off x="6893537" y="3957716"/>
            <a:ext cx="4852375" cy="1294740"/>
          </a:xfrm>
          <a:prstGeom prst="rect">
            <a:avLst/>
          </a:prstGeom>
          <a:solidFill>
            <a:srgbClr val="FFFFCC"/>
          </a:solidFill>
          <a:ln w="9525">
            <a:solidFill>
              <a:srgbClr val="FFD17D"/>
            </a:solidFill>
            <a:miter lim="800000"/>
            <a:headEnd/>
            <a:tailEnd/>
          </a:ln>
        </p:spPr>
        <p:txBody>
          <a:bodyPr vert="horz" wrap="square" lIns="108000" tIns="40071" rIns="108000" bIns="40071" numCol="1" anchor="ctr"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fontAlgn="ctr">
              <a:lnSpc>
                <a:spcPct val="100000"/>
              </a:lnSpc>
              <a:buNone/>
            </a:pPr>
            <a:r>
              <a:rPr lang="en-US" sz="1400" dirty="0">
                <a:latin typeface="Huawei Sans" panose="020C0503030203020204" pitchFamily="34" charset="0"/>
              </a:rPr>
              <a:t>R2 filters routes on the inbound interface and accepts only the route 10.1.1.1/32.</a:t>
            </a:r>
          </a:p>
          <a:p>
            <a:pPr marL="0" indent="0" fontAlgn="ctr">
              <a:lnSpc>
                <a:spcPct val="100000"/>
              </a:lnSpc>
              <a:buNone/>
            </a:pPr>
            <a:r>
              <a:rPr lang="en-US" sz="1400" dirty="0">
                <a:latin typeface="Huawei Sans" panose="020C0503030203020204" pitchFamily="34" charset="0"/>
              </a:rPr>
              <a:t>For the routes that are filtered out (for example, route 10.1.2.2/32), actually R1 does not need to advertise them to R2.</a:t>
            </a:r>
          </a:p>
        </p:txBody>
      </p:sp>
      <p:sp>
        <p:nvSpPr>
          <p:cNvPr id="29" name="椭圆 28"/>
          <p:cNvSpPr/>
          <p:nvPr/>
        </p:nvSpPr>
        <p:spPr>
          <a:xfrm>
            <a:off x="8489821" y="3512350"/>
            <a:ext cx="150125" cy="152230"/>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30" name="TextBox 120">
            <a:extLst>
              <a:ext uri="{FF2B5EF4-FFF2-40B4-BE49-F238E27FC236}">
                <a16:creationId xmlns:a16="http://schemas.microsoft.com/office/drawing/2014/main" xmlns="" id="{020D7A1D-EFAD-4C8C-B9DE-D0FAD269B77A}"/>
              </a:ext>
            </a:extLst>
          </p:cNvPr>
          <p:cNvSpPr txBox="1"/>
          <p:nvPr/>
        </p:nvSpPr>
        <p:spPr>
          <a:xfrm>
            <a:off x="8651358" y="3434579"/>
            <a:ext cx="1671766" cy="281760"/>
          </a:xfrm>
          <a:prstGeom prst="rect">
            <a:avLst/>
          </a:prstGeom>
          <a:noFill/>
          <a:ln>
            <a:no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Route filtering</a:t>
            </a:r>
          </a:p>
        </p:txBody>
      </p:sp>
      <p:sp>
        <p:nvSpPr>
          <p:cNvPr id="31" name="文本占位符 3"/>
          <p:cNvSpPr txBox="1">
            <a:spLocks/>
          </p:cNvSpPr>
          <p:nvPr/>
        </p:nvSpPr>
        <p:spPr bwMode="auto">
          <a:xfrm>
            <a:off x="468317" y="4194906"/>
            <a:ext cx="6131266" cy="2186844"/>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gn="l" fontAlgn="ctr">
              <a:lnSpc>
                <a:spcPct val="100000"/>
              </a:lnSpc>
            </a:pPr>
            <a:r>
              <a:rPr lang="en-US" sz="1400" dirty="0">
                <a:latin typeface="Huawei Sans" panose="020C0503030203020204" pitchFamily="34" charset="0"/>
              </a:rPr>
              <a:t>Prefix-based ORF enables a device to send locally configured prefix-based import policies to its BGP peers through Route-refresh messages. The BGP peers construct export policies based on the received policies (in Route-refresh messages) to filter routes to be advertised.</a:t>
            </a:r>
          </a:p>
          <a:p>
            <a:pPr algn="l" fontAlgn="ctr">
              <a:lnSpc>
                <a:spcPct val="100000"/>
              </a:lnSpc>
            </a:pPr>
            <a:r>
              <a:rPr lang="en-US" sz="1400" dirty="0">
                <a:latin typeface="Huawei Sans" panose="020C0503030203020204" pitchFamily="34" charset="0"/>
              </a:rPr>
              <a:t>This prevents the local device from receiving a large number of unwanted routes, lowers the CPU usage of the local device, reduces the configuration workload on BGP peers, and lowers the link bandwidth usage.</a:t>
            </a:r>
          </a:p>
        </p:txBody>
      </p:sp>
      <p:grpSp>
        <p:nvGrpSpPr>
          <p:cNvPr id="2" name="组合 1"/>
          <p:cNvGrpSpPr/>
          <p:nvPr/>
        </p:nvGrpSpPr>
        <p:grpSpPr>
          <a:xfrm>
            <a:off x="9500483" y="124239"/>
            <a:ext cx="2638164" cy="213120"/>
            <a:chOff x="9500483" y="124239"/>
            <a:chExt cx="2638164" cy="213120"/>
          </a:xfrm>
        </p:grpSpPr>
        <p:sp>
          <p:nvSpPr>
            <p:cNvPr id="32" name="五边形 31"/>
            <p:cNvSpPr/>
            <p:nvPr/>
          </p:nvSpPr>
          <p:spPr bwMode="auto">
            <a:xfrm>
              <a:off x="9500483" y="124239"/>
              <a:ext cx="720000"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ORF</a:t>
              </a:r>
            </a:p>
          </p:txBody>
        </p:sp>
        <p:sp>
          <p:nvSpPr>
            <p:cNvPr id="33" name="燕尾形 32"/>
            <p:cNvSpPr/>
            <p:nvPr/>
          </p:nvSpPr>
          <p:spPr bwMode="auto">
            <a:xfrm>
              <a:off x="10145285" y="124239"/>
              <a:ext cx="113256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Peer Group</a:t>
              </a:r>
            </a:p>
          </p:txBody>
        </p:sp>
        <p:sp>
          <p:nvSpPr>
            <p:cNvPr id="34" name="燕尾形 33"/>
            <p:cNvSpPr/>
            <p:nvPr/>
          </p:nvSpPr>
          <p:spPr bwMode="auto">
            <a:xfrm>
              <a:off x="11202647" y="124239"/>
              <a:ext cx="936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Security</a:t>
              </a:r>
            </a:p>
          </p:txBody>
        </p:sp>
      </p:grpSp>
    </p:spTree>
    <p:extLst>
      <p:ext uri="{BB962C8B-B14F-4D97-AF65-F5344CB8AC3E}">
        <p14:creationId xmlns:p14="http://schemas.microsoft.com/office/powerpoint/2010/main" val="256041189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177" y="410400"/>
            <a:ext cx="9827761" cy="640800"/>
          </a:xfrm>
        </p:spPr>
        <p:txBody>
          <a:bodyPr wrap="square">
            <a:noAutofit/>
          </a:bodyPr>
          <a:lstStyle/>
          <a:p>
            <a:pPr fontAlgn="ctr"/>
            <a:r>
              <a:rPr lang="en-US">
                <a:latin typeface="Huawei Sans" panose="020C0503030203020204" pitchFamily="34" charset="0"/>
              </a:rPr>
              <a:t>Basic ORF Configuration Commands</a:t>
            </a:r>
          </a:p>
        </p:txBody>
      </p:sp>
      <p:sp>
        <p:nvSpPr>
          <p:cNvPr id="4" name="矩形 3"/>
          <p:cNvSpPr/>
          <p:nvPr/>
        </p:nvSpPr>
        <p:spPr>
          <a:xfrm>
            <a:off x="1031917" y="1797459"/>
            <a:ext cx="10608699"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cs typeface="Courier New" panose="02070309020205020404" pitchFamily="49" charset="0"/>
              </a:rPr>
              <a:t>[Huawei-bgp-af-ipv4] </a:t>
            </a:r>
            <a:r>
              <a:rPr lang="en-US" sz="1600" b="1">
                <a:latin typeface="Huawei Sans" panose="020C0503030203020204" pitchFamily="34" charset="0"/>
              </a:rPr>
              <a:t>peer</a:t>
            </a:r>
            <a:r>
              <a:rPr lang="en-US" sz="1600">
                <a:latin typeface="Huawei Sans" panose="020C0503030203020204" pitchFamily="34" charset="0"/>
              </a:rPr>
              <a:t> { </a:t>
            </a:r>
            <a:r>
              <a:rPr lang="en-US" sz="1600" i="1">
                <a:latin typeface="Huawei Sans" panose="020C0503030203020204" pitchFamily="34" charset="0"/>
              </a:rPr>
              <a:t>group-name</a:t>
            </a:r>
            <a:r>
              <a:rPr lang="en-US" sz="1600">
                <a:latin typeface="Huawei Sans" panose="020C0503030203020204" pitchFamily="34" charset="0"/>
              </a:rPr>
              <a:t> | </a:t>
            </a:r>
            <a:r>
              <a:rPr lang="en-US" sz="1600" i="1">
                <a:latin typeface="Huawei Sans" panose="020C0503030203020204" pitchFamily="34" charset="0"/>
              </a:rPr>
              <a:t>ipv4-address</a:t>
            </a:r>
            <a:r>
              <a:rPr lang="en-US" sz="1600">
                <a:latin typeface="Huawei Sans" panose="020C0503030203020204" pitchFamily="34" charset="0"/>
              </a:rPr>
              <a:t> } </a:t>
            </a:r>
            <a:r>
              <a:rPr lang="en-US" sz="1600" b="1">
                <a:latin typeface="Huawei Sans" panose="020C0503030203020204" pitchFamily="34" charset="0"/>
              </a:rPr>
              <a:t>ip-prefix</a:t>
            </a:r>
            <a:r>
              <a:rPr lang="en-US" sz="1600">
                <a:latin typeface="Huawei Sans" panose="020C0503030203020204" pitchFamily="34" charset="0"/>
              </a:rPr>
              <a:t> </a:t>
            </a:r>
            <a:r>
              <a:rPr lang="en-US" sz="1600" i="1">
                <a:latin typeface="Huawei Sans" panose="020C0503030203020204" pitchFamily="34" charset="0"/>
              </a:rPr>
              <a:t>ip-prefix-name</a:t>
            </a:r>
            <a:r>
              <a:rPr lang="en-US" sz="1600">
                <a:latin typeface="Huawei Sans" panose="020C0503030203020204" pitchFamily="34" charset="0"/>
              </a:rPr>
              <a:t> { </a:t>
            </a:r>
            <a:r>
              <a:rPr lang="en-US" sz="1600" b="1">
                <a:latin typeface="Huawei Sans" panose="020C0503030203020204" pitchFamily="34" charset="0"/>
              </a:rPr>
              <a:t>import</a:t>
            </a:r>
            <a:r>
              <a:rPr lang="en-US" sz="1600">
                <a:latin typeface="Huawei Sans" panose="020C0503030203020204" pitchFamily="34" charset="0"/>
              </a:rPr>
              <a:t> | </a:t>
            </a:r>
            <a:r>
              <a:rPr lang="en-US" sz="1600" b="1">
                <a:latin typeface="Huawei Sans" panose="020C0503030203020204" pitchFamily="34" charset="0"/>
              </a:rPr>
              <a:t>export</a:t>
            </a:r>
            <a:r>
              <a:rPr lang="en-US" sz="1600">
                <a:latin typeface="Huawei Sans" panose="020C0503030203020204" pitchFamily="34" charset="0"/>
              </a:rPr>
              <a:t> }</a:t>
            </a:r>
          </a:p>
        </p:txBody>
      </p:sp>
      <p:sp>
        <p:nvSpPr>
          <p:cNvPr id="5" name="矩形 4"/>
          <p:cNvSpPr/>
          <p:nvPr/>
        </p:nvSpPr>
        <p:spPr>
          <a:xfrm>
            <a:off x="551384" y="1365312"/>
            <a:ext cx="11089232" cy="338554"/>
          </a:xfrm>
          <a:prstGeom prst="rect">
            <a:avLst/>
          </a:prstGeom>
        </p:spPr>
        <p:txBody>
          <a:bodyPr wrap="square">
            <a:noAutofit/>
          </a:bodyPr>
          <a:lstStyle/>
          <a:p>
            <a:pPr marL="342900" indent="-342900" fontAlgn="ctr">
              <a:buFont typeface="+mj-lt"/>
              <a:buAutoNum type="arabicPeriod"/>
            </a:pPr>
            <a:r>
              <a:rPr lang="en-US" sz="1600">
                <a:latin typeface="Huawei Sans" panose="020C0503030203020204" pitchFamily="34" charset="0"/>
                <a:cs typeface="Courier New" panose="02070309020205020404" pitchFamily="49" charset="0"/>
              </a:rPr>
              <a:t>Configure a routing policy based on an IP prefix list to be associated with a specified peer or peer group.</a:t>
            </a:r>
          </a:p>
        </p:txBody>
      </p:sp>
      <p:sp>
        <p:nvSpPr>
          <p:cNvPr id="9" name="矩形 8"/>
          <p:cNvSpPr/>
          <p:nvPr/>
        </p:nvSpPr>
        <p:spPr>
          <a:xfrm>
            <a:off x="1031917" y="3123553"/>
            <a:ext cx="10608699" cy="584775"/>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cs typeface="Courier New" panose="02070309020205020404" pitchFamily="49" charset="0"/>
              </a:rPr>
              <a:t>[Huawei-bgp] </a:t>
            </a:r>
            <a:r>
              <a:rPr lang="en-US" sz="1600" b="1">
                <a:latin typeface="Huawei Sans" panose="020C0503030203020204" pitchFamily="34" charset="0"/>
              </a:rPr>
              <a:t>peer</a:t>
            </a:r>
            <a:r>
              <a:rPr lang="en-US" sz="1600">
                <a:latin typeface="Huawei Sans" panose="020C0503030203020204" pitchFamily="34" charset="0"/>
              </a:rPr>
              <a:t> { </a:t>
            </a:r>
            <a:r>
              <a:rPr lang="en-US" sz="1600" i="1">
                <a:latin typeface="Huawei Sans" panose="020C0503030203020204" pitchFamily="34" charset="0"/>
              </a:rPr>
              <a:t>group-name</a:t>
            </a:r>
            <a:r>
              <a:rPr lang="en-US" sz="1600">
                <a:latin typeface="Huawei Sans" panose="020C0503030203020204" pitchFamily="34" charset="0"/>
              </a:rPr>
              <a:t> | </a:t>
            </a:r>
            <a:r>
              <a:rPr lang="en-US" sz="1600" i="1">
                <a:latin typeface="Huawei Sans" panose="020C0503030203020204" pitchFamily="34" charset="0"/>
              </a:rPr>
              <a:t>ipv4-address</a:t>
            </a:r>
            <a:r>
              <a:rPr lang="en-US" sz="1600">
                <a:latin typeface="Huawei Sans" panose="020C0503030203020204" pitchFamily="34" charset="0"/>
              </a:rPr>
              <a:t> } </a:t>
            </a:r>
            <a:r>
              <a:rPr lang="en-US" sz="1600" b="1">
                <a:latin typeface="Huawei Sans" panose="020C0503030203020204" pitchFamily="34" charset="0"/>
              </a:rPr>
              <a:t>capability-advertise orf</a:t>
            </a:r>
            <a:r>
              <a:rPr lang="en-US" sz="1600">
                <a:latin typeface="Huawei Sans" panose="020C0503030203020204" pitchFamily="34" charset="0"/>
              </a:rPr>
              <a:t> [ </a:t>
            </a:r>
            <a:r>
              <a:rPr lang="en-US" sz="1600" b="1">
                <a:latin typeface="Huawei Sans" panose="020C0503030203020204" pitchFamily="34" charset="0"/>
              </a:rPr>
              <a:t>non-standard-compatible</a:t>
            </a:r>
            <a:r>
              <a:rPr lang="en-US" sz="1600">
                <a:latin typeface="Huawei Sans" panose="020C0503030203020204" pitchFamily="34" charset="0"/>
              </a:rPr>
              <a:t> ] </a:t>
            </a:r>
            <a:r>
              <a:rPr lang="en-US" sz="1600" b="1">
                <a:latin typeface="Huawei Sans" panose="020C0503030203020204" pitchFamily="34" charset="0"/>
              </a:rPr>
              <a:t>ip-prefix</a:t>
            </a:r>
            <a:r>
              <a:rPr lang="en-US" sz="1600">
                <a:latin typeface="Huawei Sans" panose="020C0503030203020204" pitchFamily="34" charset="0"/>
              </a:rPr>
              <a:t> { </a:t>
            </a:r>
            <a:r>
              <a:rPr lang="en-US" sz="1600" b="1">
                <a:latin typeface="Huawei Sans" panose="020C0503030203020204" pitchFamily="34" charset="0"/>
              </a:rPr>
              <a:t>both</a:t>
            </a:r>
            <a:r>
              <a:rPr lang="en-US" sz="1600">
                <a:latin typeface="Huawei Sans" panose="020C0503030203020204" pitchFamily="34" charset="0"/>
              </a:rPr>
              <a:t> | </a:t>
            </a:r>
            <a:r>
              <a:rPr lang="en-US" sz="1600" b="1">
                <a:latin typeface="Huawei Sans" panose="020C0503030203020204" pitchFamily="34" charset="0"/>
              </a:rPr>
              <a:t>receive</a:t>
            </a:r>
            <a:r>
              <a:rPr lang="en-US" sz="1600">
                <a:latin typeface="Huawei Sans" panose="020C0503030203020204" pitchFamily="34" charset="0"/>
              </a:rPr>
              <a:t> | </a:t>
            </a:r>
            <a:r>
              <a:rPr lang="en-US" sz="1600" b="1">
                <a:latin typeface="Huawei Sans" panose="020C0503030203020204" pitchFamily="34" charset="0"/>
              </a:rPr>
              <a:t>send</a:t>
            </a:r>
            <a:r>
              <a:rPr lang="en-US" sz="1600">
                <a:latin typeface="Huawei Sans" panose="020C0503030203020204" pitchFamily="34" charset="0"/>
              </a:rPr>
              <a:t> } [ </a:t>
            </a:r>
            <a:r>
              <a:rPr lang="en-US" sz="1600" b="1">
                <a:latin typeface="Huawei Sans" panose="020C0503030203020204" pitchFamily="34" charset="0"/>
              </a:rPr>
              <a:t>standard-match</a:t>
            </a:r>
            <a:r>
              <a:rPr lang="en-US" sz="1600">
                <a:latin typeface="Huawei Sans" panose="020C0503030203020204" pitchFamily="34" charset="0"/>
              </a:rPr>
              <a:t> ]</a:t>
            </a:r>
          </a:p>
        </p:txBody>
      </p:sp>
      <p:sp>
        <p:nvSpPr>
          <p:cNvPr id="10" name="矩形 9"/>
          <p:cNvSpPr/>
          <p:nvPr/>
        </p:nvSpPr>
        <p:spPr>
          <a:xfrm>
            <a:off x="551384" y="2691406"/>
            <a:ext cx="11089232" cy="338554"/>
          </a:xfrm>
          <a:prstGeom prst="rect">
            <a:avLst/>
          </a:prstGeom>
        </p:spPr>
        <p:txBody>
          <a:bodyPr wrap="square">
            <a:noAutofit/>
          </a:bodyPr>
          <a:lstStyle/>
          <a:p>
            <a:pPr marL="342900" indent="-342900" fontAlgn="ctr">
              <a:buFont typeface="+mj-lt"/>
              <a:buAutoNum type="arabicPeriod" startAt="2"/>
            </a:pPr>
            <a:r>
              <a:rPr lang="en-US" sz="1600">
                <a:latin typeface="Huawei Sans" panose="020C0503030203020204" pitchFamily="34" charset="0"/>
                <a:cs typeface="Courier New" panose="02070309020205020404" pitchFamily="49" charset="0"/>
              </a:rPr>
              <a:t>Enable the prefix-based ORF capability on the local device for the peer or peer group.</a:t>
            </a:r>
          </a:p>
        </p:txBody>
      </p:sp>
      <p:sp>
        <p:nvSpPr>
          <p:cNvPr id="12" name="矩形 11"/>
          <p:cNvSpPr/>
          <p:nvPr/>
        </p:nvSpPr>
        <p:spPr>
          <a:xfrm>
            <a:off x="1031917" y="3750609"/>
            <a:ext cx="10608699" cy="400110"/>
          </a:xfrm>
          <a:prstGeom prst="rect">
            <a:avLst/>
          </a:prstGeom>
        </p:spPr>
        <p:txBody>
          <a:bodyPr wrap="square">
            <a:noAutofit/>
          </a:bodyPr>
          <a:lstStyle/>
          <a:p>
            <a:pPr fontAlgn="ctr">
              <a:lnSpc>
                <a:spcPts val="2400"/>
              </a:lnSpc>
            </a:pPr>
            <a:r>
              <a:rPr lang="en-US" sz="1600" dirty="0">
                <a:latin typeface="Huawei Sans" panose="020C0503030203020204" pitchFamily="34" charset="0"/>
                <a:cs typeface="Courier New" panose="02070309020205020404" pitchFamily="49" charset="0"/>
              </a:rPr>
              <a:t>Note: The ORF function must be enabled on both ends of a peer relationship.</a:t>
            </a:r>
          </a:p>
        </p:txBody>
      </p:sp>
      <p:grpSp>
        <p:nvGrpSpPr>
          <p:cNvPr id="11" name="组合 10"/>
          <p:cNvGrpSpPr/>
          <p:nvPr/>
        </p:nvGrpSpPr>
        <p:grpSpPr>
          <a:xfrm>
            <a:off x="9500483" y="124239"/>
            <a:ext cx="2638164" cy="213120"/>
            <a:chOff x="9500483" y="124239"/>
            <a:chExt cx="2638164" cy="213120"/>
          </a:xfrm>
        </p:grpSpPr>
        <p:sp>
          <p:nvSpPr>
            <p:cNvPr id="13" name="五边形 12"/>
            <p:cNvSpPr/>
            <p:nvPr/>
          </p:nvSpPr>
          <p:spPr bwMode="auto">
            <a:xfrm>
              <a:off x="9500483" y="124239"/>
              <a:ext cx="720000"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ORF</a:t>
              </a:r>
            </a:p>
          </p:txBody>
        </p:sp>
        <p:sp>
          <p:nvSpPr>
            <p:cNvPr id="15" name="燕尾形 14"/>
            <p:cNvSpPr/>
            <p:nvPr/>
          </p:nvSpPr>
          <p:spPr bwMode="auto">
            <a:xfrm>
              <a:off x="10145285" y="124239"/>
              <a:ext cx="113256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Peer Group</a:t>
              </a:r>
            </a:p>
          </p:txBody>
        </p:sp>
        <p:sp>
          <p:nvSpPr>
            <p:cNvPr id="16" name="燕尾形 15"/>
            <p:cNvSpPr/>
            <p:nvPr/>
          </p:nvSpPr>
          <p:spPr bwMode="auto">
            <a:xfrm>
              <a:off x="11202647" y="124239"/>
              <a:ext cx="936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Security</a:t>
              </a:r>
            </a:p>
          </p:txBody>
        </p:sp>
      </p:grpSp>
    </p:spTree>
    <p:extLst>
      <p:ext uri="{BB962C8B-B14F-4D97-AF65-F5344CB8AC3E}">
        <p14:creationId xmlns:p14="http://schemas.microsoft.com/office/powerpoint/2010/main" val="233053206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177" y="410400"/>
            <a:ext cx="9827761" cy="640800"/>
          </a:xfrm>
        </p:spPr>
        <p:txBody>
          <a:bodyPr wrap="square">
            <a:noAutofit/>
          </a:bodyPr>
          <a:lstStyle/>
          <a:p>
            <a:pPr fontAlgn="ctr"/>
            <a:r>
              <a:rPr lang="en-US">
                <a:latin typeface="Huawei Sans" panose="020C0503030203020204" pitchFamily="34" charset="0"/>
              </a:rPr>
              <a:t>Example for Configuring ORF</a:t>
            </a:r>
          </a:p>
        </p:txBody>
      </p:sp>
      <p:sp>
        <p:nvSpPr>
          <p:cNvPr id="24" name="文本框 23"/>
          <p:cNvSpPr txBox="1"/>
          <p:nvPr/>
        </p:nvSpPr>
        <p:spPr>
          <a:xfrm>
            <a:off x="6338670" y="2217564"/>
            <a:ext cx="5407243" cy="1169551"/>
          </a:xfrm>
          <a:prstGeom prst="rect">
            <a:avLst/>
          </a:prstGeom>
          <a:solidFill>
            <a:srgbClr val="F4FBFE"/>
          </a:solidFill>
          <a:ln>
            <a:solidFill>
              <a:srgbClr val="99DFF9"/>
            </a:solidFill>
          </a:ln>
        </p:spPr>
        <p:txBody>
          <a:bodyPr wrap="square" rtlCol="0">
            <a:noAutofit/>
          </a:bodyPr>
          <a:lstStyle/>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 </a:t>
            </a:r>
            <a:r>
              <a:rPr lang="en-US" sz="1400" dirty="0" err="1">
                <a:solidFill>
                  <a:prstClr val="black"/>
                </a:solidFill>
                <a:latin typeface="Huawei Sans" panose="020C0503030203020204" pitchFamily="34" charset="0"/>
                <a:cs typeface="Courier New" panose="02070309020205020404" pitchFamily="49" charset="0"/>
              </a:rPr>
              <a:t>ip</a:t>
            </a:r>
            <a:r>
              <a:rPr lang="en-US" sz="1400" dirty="0">
                <a:solidFill>
                  <a:prstClr val="black"/>
                </a:solidFill>
                <a:latin typeface="Huawei Sans" panose="020C0503030203020204" pitchFamily="34" charset="0"/>
                <a:cs typeface="Courier New" panose="02070309020205020404" pitchFamily="49" charset="0"/>
              </a:rPr>
              <a:t> </a:t>
            </a:r>
            <a:r>
              <a:rPr lang="en-US" sz="1400" dirty="0" err="1">
                <a:solidFill>
                  <a:prstClr val="black"/>
                </a:solidFill>
                <a:latin typeface="Huawei Sans" panose="020C0503030203020204" pitchFamily="34" charset="0"/>
                <a:cs typeface="Courier New" panose="02070309020205020404" pitchFamily="49" charset="0"/>
              </a:rPr>
              <a:t>ip</a:t>
            </a:r>
            <a:r>
              <a:rPr lang="en-US" sz="1400" dirty="0">
                <a:solidFill>
                  <a:prstClr val="black"/>
                </a:solidFill>
                <a:latin typeface="Huawei Sans" panose="020C0503030203020204" pitchFamily="34" charset="0"/>
                <a:cs typeface="Courier New" panose="02070309020205020404" pitchFamily="49" charset="0"/>
              </a:rPr>
              <a:t>-prefix 1 permit 10.1.1.1 32</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 </a:t>
            </a:r>
            <a:r>
              <a:rPr lang="en-US" sz="1400" dirty="0" err="1">
                <a:solidFill>
                  <a:prstClr val="black"/>
                </a:solidFill>
                <a:latin typeface="Huawei Sans" panose="020C0503030203020204" pitchFamily="34" charset="0"/>
                <a:cs typeface="Courier New" panose="02070309020205020404" pitchFamily="49" charset="0"/>
              </a:rPr>
              <a:t>bgp</a:t>
            </a:r>
            <a:r>
              <a:rPr lang="en-US" sz="1400" dirty="0">
                <a:solidFill>
                  <a:prstClr val="black"/>
                </a:solidFill>
                <a:latin typeface="Huawei Sans" panose="020C0503030203020204" pitchFamily="34" charset="0"/>
                <a:cs typeface="Courier New" panose="02070309020205020404" pitchFamily="49" charset="0"/>
              </a:rPr>
              <a:t> 102</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[R2-bgp] peer 10.1.12.1 as-number 101</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[R2-bgp] </a:t>
            </a:r>
            <a:r>
              <a:rPr lang="en-US" sz="1400" dirty="0">
                <a:solidFill>
                  <a:srgbClr val="EC7061"/>
                </a:solidFill>
                <a:latin typeface="Huawei Sans" panose="020C0503030203020204" pitchFamily="34" charset="0"/>
                <a:cs typeface="Courier New" panose="02070309020205020404" pitchFamily="49" charset="0"/>
              </a:rPr>
              <a:t>peer 10.1.12.1 </a:t>
            </a:r>
            <a:r>
              <a:rPr lang="en-US" sz="1400" dirty="0" err="1">
                <a:solidFill>
                  <a:srgbClr val="EC7061"/>
                </a:solidFill>
                <a:latin typeface="Huawei Sans" panose="020C0503030203020204" pitchFamily="34" charset="0"/>
                <a:cs typeface="Courier New" panose="02070309020205020404" pitchFamily="49" charset="0"/>
              </a:rPr>
              <a:t>ip</a:t>
            </a:r>
            <a:r>
              <a:rPr lang="en-US" sz="1400" dirty="0">
                <a:solidFill>
                  <a:srgbClr val="EC7061"/>
                </a:solidFill>
                <a:latin typeface="Huawei Sans" panose="020C0503030203020204" pitchFamily="34" charset="0"/>
                <a:cs typeface="Courier New" panose="02070309020205020404" pitchFamily="49" charset="0"/>
              </a:rPr>
              <a:t>-prefix 1 import</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[R2-bgp] </a:t>
            </a:r>
            <a:r>
              <a:rPr lang="en-US" sz="1400" dirty="0">
                <a:solidFill>
                  <a:srgbClr val="EC7061"/>
                </a:solidFill>
                <a:latin typeface="Huawei Sans" panose="020C0503030203020204" pitchFamily="34" charset="0"/>
                <a:cs typeface="Courier New" panose="02070309020205020404" pitchFamily="49" charset="0"/>
              </a:rPr>
              <a:t>peer 10.1.12.1 capability-advertise </a:t>
            </a:r>
            <a:r>
              <a:rPr lang="en-US" sz="1400" dirty="0" err="1">
                <a:solidFill>
                  <a:srgbClr val="EC7061"/>
                </a:solidFill>
                <a:latin typeface="Huawei Sans" panose="020C0503030203020204" pitchFamily="34" charset="0"/>
                <a:cs typeface="Courier New" panose="02070309020205020404" pitchFamily="49" charset="0"/>
              </a:rPr>
              <a:t>orf</a:t>
            </a:r>
            <a:r>
              <a:rPr lang="en-US" sz="1400" dirty="0">
                <a:solidFill>
                  <a:srgbClr val="EC7061"/>
                </a:solidFill>
                <a:latin typeface="Huawei Sans" panose="020C0503030203020204" pitchFamily="34" charset="0"/>
                <a:cs typeface="Courier New" panose="02070309020205020404" pitchFamily="49" charset="0"/>
              </a:rPr>
              <a:t> </a:t>
            </a:r>
            <a:r>
              <a:rPr lang="en-US" sz="1400" dirty="0" err="1">
                <a:solidFill>
                  <a:srgbClr val="EC7061"/>
                </a:solidFill>
                <a:latin typeface="Huawei Sans" panose="020C0503030203020204" pitchFamily="34" charset="0"/>
                <a:cs typeface="Courier New" panose="02070309020205020404" pitchFamily="49" charset="0"/>
              </a:rPr>
              <a:t>ip</a:t>
            </a:r>
            <a:r>
              <a:rPr lang="en-US" sz="1400" dirty="0">
                <a:solidFill>
                  <a:srgbClr val="EC7061"/>
                </a:solidFill>
                <a:latin typeface="Huawei Sans" panose="020C0503030203020204" pitchFamily="34" charset="0"/>
                <a:cs typeface="Courier New" panose="02070309020205020404" pitchFamily="49" charset="0"/>
              </a:rPr>
              <a:t>-prefix send </a:t>
            </a:r>
          </a:p>
        </p:txBody>
      </p:sp>
      <p:sp>
        <p:nvSpPr>
          <p:cNvPr id="58" name="文本框 57"/>
          <p:cNvSpPr txBox="1"/>
          <p:nvPr/>
        </p:nvSpPr>
        <p:spPr>
          <a:xfrm>
            <a:off x="6338670" y="1326810"/>
            <a:ext cx="5407243" cy="584775"/>
          </a:xfrm>
          <a:prstGeom prst="rect">
            <a:avLst/>
          </a:prstGeom>
          <a:noFill/>
        </p:spPr>
        <p:txBody>
          <a:bodyPr wrap="square" rtlCol="0">
            <a:noAutofit/>
          </a:bodyPr>
          <a:lstStyle/>
          <a:p>
            <a:pPr fontAlgn="ctr">
              <a:spcBef>
                <a:spcPts val="0"/>
              </a:spcBef>
              <a:spcAft>
                <a:spcPts val="0"/>
              </a:spcAft>
            </a:pPr>
            <a:r>
              <a:rPr lang="en-US" sz="1600">
                <a:solidFill>
                  <a:prstClr val="black"/>
                </a:solidFill>
                <a:latin typeface="Huawei Sans" panose="020C0503030203020204" pitchFamily="34" charset="0"/>
              </a:rPr>
              <a:t>1. Configure a routing policy on R2 to filter the route 10.1.1.1/32, and enable ORF on R2 to allow R2 to send ORF packets.</a:t>
            </a:r>
          </a:p>
        </p:txBody>
      </p:sp>
      <p:sp>
        <p:nvSpPr>
          <p:cNvPr id="61" name="任意多边形 25"/>
          <p:cNvSpPr/>
          <p:nvPr/>
        </p:nvSpPr>
        <p:spPr>
          <a:xfrm>
            <a:off x="4414280" y="1516987"/>
            <a:ext cx="1282895" cy="1350517"/>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4FBFE"/>
          </a:solidFill>
          <a:ln w="19050">
            <a:solidFill>
              <a:srgbClr val="99DFF9"/>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endParaRPr lang="zh-CN" altLang="en-US" sz="1600" b="1">
              <a:solidFill>
                <a:schemeClr val="tx1"/>
              </a:solidFill>
              <a:latin typeface="Huawei Sans" panose="020C0503030203020204" pitchFamily="34" charset="0"/>
              <a:sym typeface="Huawei Sans" panose="020C0503030203020204" pitchFamily="34" charset="0"/>
            </a:endParaRPr>
          </a:p>
        </p:txBody>
      </p:sp>
      <p:pic>
        <p:nvPicPr>
          <p:cNvPr id="67" name="图片 6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849002" y="2057865"/>
            <a:ext cx="540000" cy="442800"/>
          </a:xfrm>
          <a:prstGeom prst="rect">
            <a:avLst/>
          </a:prstGeom>
        </p:spPr>
      </p:pic>
      <p:sp>
        <p:nvSpPr>
          <p:cNvPr id="70" name="任意多边形 25"/>
          <p:cNvSpPr/>
          <p:nvPr/>
        </p:nvSpPr>
        <p:spPr>
          <a:xfrm>
            <a:off x="522288" y="1516987"/>
            <a:ext cx="2208768" cy="1350517"/>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4FBFE"/>
          </a:solidFill>
          <a:ln w="19050">
            <a:solidFill>
              <a:srgbClr val="99DFF9"/>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endParaRPr lang="zh-CN" altLang="en-US" sz="1600" b="1">
              <a:solidFill>
                <a:schemeClr val="tx1"/>
              </a:solidFill>
              <a:latin typeface="Huawei Sans" panose="020C0503030203020204" pitchFamily="34" charset="0"/>
              <a:sym typeface="Huawei Sans" panose="020C0503030203020204" pitchFamily="34" charset="0"/>
            </a:endParaRPr>
          </a:p>
        </p:txBody>
      </p:sp>
      <p:pic>
        <p:nvPicPr>
          <p:cNvPr id="71" name="图片 7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886222" y="2057865"/>
            <a:ext cx="540000" cy="442800"/>
          </a:xfrm>
          <a:prstGeom prst="rect">
            <a:avLst/>
          </a:prstGeom>
        </p:spPr>
      </p:pic>
      <p:sp>
        <p:nvSpPr>
          <p:cNvPr id="72" name="TextBox 120">
            <a:extLst>
              <a:ext uri="{FF2B5EF4-FFF2-40B4-BE49-F238E27FC236}">
                <a16:creationId xmlns:a16="http://schemas.microsoft.com/office/drawing/2014/main" xmlns="" id="{020D7A1D-EFAD-4C8C-B9DE-D0FAD269B77A}"/>
              </a:ext>
            </a:extLst>
          </p:cNvPr>
          <p:cNvSpPr txBox="1"/>
          <p:nvPr/>
        </p:nvSpPr>
        <p:spPr>
          <a:xfrm>
            <a:off x="482039" y="1515848"/>
            <a:ext cx="827092" cy="307777"/>
          </a:xfrm>
          <a:prstGeom prst="rect">
            <a:avLst/>
          </a:prstGeom>
          <a:noFill/>
          <a:ln>
            <a:noFill/>
          </a:ln>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AS 101</a:t>
            </a:r>
          </a:p>
        </p:txBody>
      </p:sp>
      <p:sp>
        <p:nvSpPr>
          <p:cNvPr id="73" name="TextBox 120">
            <a:extLst>
              <a:ext uri="{FF2B5EF4-FFF2-40B4-BE49-F238E27FC236}">
                <a16:creationId xmlns:a16="http://schemas.microsoft.com/office/drawing/2014/main" xmlns="" id="{020D7A1D-EFAD-4C8C-B9DE-D0FAD269B77A}"/>
              </a:ext>
            </a:extLst>
          </p:cNvPr>
          <p:cNvSpPr txBox="1"/>
          <p:nvPr/>
        </p:nvSpPr>
        <p:spPr>
          <a:xfrm>
            <a:off x="4404337" y="1515848"/>
            <a:ext cx="827092" cy="307777"/>
          </a:xfrm>
          <a:prstGeom prst="rect">
            <a:avLst/>
          </a:prstGeom>
          <a:noFill/>
          <a:ln>
            <a:noFill/>
          </a:ln>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AS 102</a:t>
            </a:r>
          </a:p>
        </p:txBody>
      </p:sp>
      <p:cxnSp>
        <p:nvCxnSpPr>
          <p:cNvPr id="74" name="直接连接符 73"/>
          <p:cNvCxnSpPr>
            <a:stCxn id="71" idx="3"/>
            <a:endCxn id="67" idx="1"/>
          </p:cNvCxnSpPr>
          <p:nvPr/>
        </p:nvCxnSpPr>
        <p:spPr>
          <a:xfrm>
            <a:off x="2426222" y="2279265"/>
            <a:ext cx="242278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endCxn id="71" idx="1"/>
          </p:cNvCxnSpPr>
          <p:nvPr/>
        </p:nvCxnSpPr>
        <p:spPr>
          <a:xfrm>
            <a:off x="1771624" y="2276188"/>
            <a:ext cx="114598" cy="30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1760895" y="2165488"/>
            <a:ext cx="0" cy="2214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8" name="TextBox 120">
            <a:extLst>
              <a:ext uri="{FF2B5EF4-FFF2-40B4-BE49-F238E27FC236}">
                <a16:creationId xmlns:a16="http://schemas.microsoft.com/office/drawing/2014/main" xmlns="" id="{020D7A1D-EFAD-4C8C-B9DE-D0FAD269B77A}"/>
              </a:ext>
            </a:extLst>
          </p:cNvPr>
          <p:cNvSpPr txBox="1"/>
          <p:nvPr/>
        </p:nvSpPr>
        <p:spPr>
          <a:xfrm>
            <a:off x="1735183" y="1808361"/>
            <a:ext cx="827092" cy="307777"/>
          </a:xfrm>
          <a:prstGeom prst="rect">
            <a:avLst/>
          </a:prstGeom>
          <a:noFill/>
          <a:ln>
            <a:noFill/>
          </a:ln>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79" name="TextBox 120">
            <a:extLst>
              <a:ext uri="{FF2B5EF4-FFF2-40B4-BE49-F238E27FC236}">
                <a16:creationId xmlns:a16="http://schemas.microsoft.com/office/drawing/2014/main" xmlns="" id="{020D7A1D-EFAD-4C8C-B9DE-D0FAD269B77A}"/>
              </a:ext>
            </a:extLst>
          </p:cNvPr>
          <p:cNvSpPr txBox="1"/>
          <p:nvPr/>
        </p:nvSpPr>
        <p:spPr>
          <a:xfrm>
            <a:off x="4714604" y="1808361"/>
            <a:ext cx="827092" cy="307777"/>
          </a:xfrm>
          <a:prstGeom prst="rect">
            <a:avLst/>
          </a:prstGeom>
          <a:noFill/>
          <a:ln>
            <a:noFill/>
          </a:ln>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R2</a:t>
            </a:r>
          </a:p>
        </p:txBody>
      </p:sp>
      <p:cxnSp>
        <p:nvCxnSpPr>
          <p:cNvPr id="82" name="直接箭头连接符 81"/>
          <p:cNvCxnSpPr/>
          <p:nvPr/>
        </p:nvCxnSpPr>
        <p:spPr>
          <a:xfrm flipV="1">
            <a:off x="2809886" y="2511649"/>
            <a:ext cx="990470" cy="1"/>
          </a:xfrm>
          <a:prstGeom prst="straightConnector1">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83" name="TextBox 120">
            <a:extLst>
              <a:ext uri="{FF2B5EF4-FFF2-40B4-BE49-F238E27FC236}">
                <a16:creationId xmlns:a16="http://schemas.microsoft.com/office/drawing/2014/main" xmlns="" id="{020D7A1D-EFAD-4C8C-B9DE-D0FAD269B77A}"/>
              </a:ext>
            </a:extLst>
          </p:cNvPr>
          <p:cNvSpPr txBox="1"/>
          <p:nvPr/>
        </p:nvSpPr>
        <p:spPr>
          <a:xfrm>
            <a:off x="2801692" y="2508807"/>
            <a:ext cx="1211167" cy="523220"/>
          </a:xfrm>
          <a:prstGeom prst="rect">
            <a:avLst/>
          </a:prstGeom>
          <a:noFill/>
          <a:ln>
            <a:noFill/>
          </a:ln>
        </p:spPr>
        <p:txBody>
          <a:bodyPr wrap="square" rtlCol="0">
            <a:noAutofit/>
          </a:bodyPr>
          <a:lstStyle/>
          <a:p>
            <a:pPr fontAlgn="ctr"/>
            <a:r>
              <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Route:</a:t>
            </a:r>
          </a:p>
          <a:p>
            <a:pPr fontAlgn="ctr"/>
            <a:r>
              <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10.1.1.1/32</a:t>
            </a:r>
          </a:p>
        </p:txBody>
      </p:sp>
      <p:sp>
        <p:nvSpPr>
          <p:cNvPr id="87" name="TextBox 120">
            <a:extLst>
              <a:ext uri="{FF2B5EF4-FFF2-40B4-BE49-F238E27FC236}">
                <a16:creationId xmlns:a16="http://schemas.microsoft.com/office/drawing/2014/main" xmlns="" id="{020D7A1D-EFAD-4C8C-B9DE-D0FAD269B77A}"/>
              </a:ext>
            </a:extLst>
          </p:cNvPr>
          <p:cNvSpPr txBox="1"/>
          <p:nvPr/>
        </p:nvSpPr>
        <p:spPr>
          <a:xfrm>
            <a:off x="714128" y="1903137"/>
            <a:ext cx="1169713" cy="738664"/>
          </a:xfrm>
          <a:prstGeom prst="rect">
            <a:avLst/>
          </a:prstGeom>
          <a:noFill/>
          <a:ln>
            <a:no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10.1.1.1/32</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10.1.2.2/32</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10.1.3.3/32</a:t>
            </a:r>
          </a:p>
        </p:txBody>
      </p:sp>
      <p:sp>
        <p:nvSpPr>
          <p:cNvPr id="88" name="TextBox 120">
            <a:extLst>
              <a:ext uri="{FF2B5EF4-FFF2-40B4-BE49-F238E27FC236}">
                <a16:creationId xmlns:a16="http://schemas.microsoft.com/office/drawing/2014/main" xmlns="" id="{020D7A1D-EFAD-4C8C-B9DE-D0FAD269B77A}"/>
              </a:ext>
            </a:extLst>
          </p:cNvPr>
          <p:cNvSpPr txBox="1"/>
          <p:nvPr/>
        </p:nvSpPr>
        <p:spPr>
          <a:xfrm>
            <a:off x="3013210" y="2018914"/>
            <a:ext cx="1281582"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10.1.12.0/24</a:t>
            </a:r>
          </a:p>
        </p:txBody>
      </p:sp>
      <p:sp>
        <p:nvSpPr>
          <p:cNvPr id="89" name="TextBox 120">
            <a:extLst>
              <a:ext uri="{FF2B5EF4-FFF2-40B4-BE49-F238E27FC236}">
                <a16:creationId xmlns:a16="http://schemas.microsoft.com/office/drawing/2014/main" xmlns="" id="{020D7A1D-EFAD-4C8C-B9DE-D0FAD269B77A}"/>
              </a:ext>
            </a:extLst>
          </p:cNvPr>
          <p:cNvSpPr txBox="1"/>
          <p:nvPr/>
        </p:nvSpPr>
        <p:spPr>
          <a:xfrm>
            <a:off x="2401750" y="2264002"/>
            <a:ext cx="389999"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90" name="TextBox 120">
            <a:extLst>
              <a:ext uri="{FF2B5EF4-FFF2-40B4-BE49-F238E27FC236}">
                <a16:creationId xmlns:a16="http://schemas.microsoft.com/office/drawing/2014/main" xmlns="" id="{020D7A1D-EFAD-4C8C-B9DE-D0FAD269B77A}"/>
              </a:ext>
            </a:extLst>
          </p:cNvPr>
          <p:cNvSpPr txBox="1"/>
          <p:nvPr/>
        </p:nvSpPr>
        <p:spPr>
          <a:xfrm>
            <a:off x="4592857" y="2264002"/>
            <a:ext cx="389999"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98" name="文本占位符 2"/>
          <p:cNvSpPr txBox="1">
            <a:spLocks/>
          </p:cNvSpPr>
          <p:nvPr/>
        </p:nvSpPr>
        <p:spPr bwMode="auto">
          <a:xfrm>
            <a:off x="472593" y="4108174"/>
            <a:ext cx="4621922" cy="1298713"/>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l" fontAlgn="ctr">
              <a:buNone/>
            </a:pPr>
            <a:r>
              <a:rPr lang="en-US" sz="1800" dirty="0">
                <a:latin typeface="Huawei Sans" panose="020C0503030203020204" pitchFamily="34" charset="0"/>
              </a:rPr>
              <a:t>R2 expects R1 to only advertise the route 10.1.1.1/32, and sends an ORF packet to R1 to meet this expectation.</a:t>
            </a:r>
          </a:p>
        </p:txBody>
      </p:sp>
      <p:sp>
        <p:nvSpPr>
          <p:cNvPr id="34" name="文本框 33"/>
          <p:cNvSpPr txBox="1"/>
          <p:nvPr/>
        </p:nvSpPr>
        <p:spPr>
          <a:xfrm>
            <a:off x="6338670" y="4018970"/>
            <a:ext cx="5407243" cy="1384995"/>
          </a:xfrm>
          <a:prstGeom prst="rect">
            <a:avLst/>
          </a:prstGeom>
          <a:solidFill>
            <a:srgbClr val="F4FBFE"/>
          </a:solidFill>
          <a:ln>
            <a:solidFill>
              <a:srgbClr val="99DFF9"/>
            </a:solidFill>
          </a:ln>
        </p:spPr>
        <p:txBody>
          <a:bodyPr wrap="square" rtlCol="0">
            <a:noAutofit/>
          </a:bodyPr>
          <a:lstStyle/>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[R1] </a:t>
            </a:r>
            <a:r>
              <a:rPr lang="en-US" sz="1400" dirty="0" err="1">
                <a:solidFill>
                  <a:prstClr val="black"/>
                </a:solidFill>
                <a:latin typeface="Huawei Sans" panose="020C0503030203020204" pitchFamily="34" charset="0"/>
                <a:cs typeface="Courier New" panose="02070309020205020404" pitchFamily="49" charset="0"/>
              </a:rPr>
              <a:t>bgp</a:t>
            </a:r>
            <a:r>
              <a:rPr lang="en-US" sz="1400" dirty="0">
                <a:solidFill>
                  <a:prstClr val="black"/>
                </a:solidFill>
                <a:latin typeface="Huawei Sans" panose="020C0503030203020204" pitchFamily="34" charset="0"/>
                <a:cs typeface="Courier New" panose="02070309020205020404" pitchFamily="49" charset="0"/>
              </a:rPr>
              <a:t> 101</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[R1-bgp] peer 10.1.12.2 as-number 102</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[R1-bgp] </a:t>
            </a:r>
            <a:r>
              <a:rPr lang="en-US" sz="1400" dirty="0">
                <a:solidFill>
                  <a:srgbClr val="EC7061"/>
                </a:solidFill>
                <a:latin typeface="Huawei Sans" panose="020C0503030203020204" pitchFamily="34" charset="0"/>
                <a:cs typeface="Courier New" panose="02070309020205020404" pitchFamily="49" charset="0"/>
              </a:rPr>
              <a:t>peer 10.1.12.2 capability-advertise </a:t>
            </a:r>
            <a:r>
              <a:rPr lang="en-US" sz="1400" dirty="0" err="1">
                <a:solidFill>
                  <a:srgbClr val="EC7061"/>
                </a:solidFill>
                <a:latin typeface="Huawei Sans" panose="020C0503030203020204" pitchFamily="34" charset="0"/>
                <a:cs typeface="Courier New" panose="02070309020205020404" pitchFamily="49" charset="0"/>
              </a:rPr>
              <a:t>orf</a:t>
            </a:r>
            <a:r>
              <a:rPr lang="en-US" sz="1400" dirty="0">
                <a:solidFill>
                  <a:srgbClr val="EC7061"/>
                </a:solidFill>
                <a:latin typeface="Huawei Sans" panose="020C0503030203020204" pitchFamily="34" charset="0"/>
                <a:cs typeface="Courier New" panose="02070309020205020404" pitchFamily="49" charset="0"/>
              </a:rPr>
              <a:t> </a:t>
            </a:r>
            <a:r>
              <a:rPr lang="en-US" sz="1400" dirty="0" err="1">
                <a:solidFill>
                  <a:srgbClr val="EC7061"/>
                </a:solidFill>
                <a:latin typeface="Huawei Sans" panose="020C0503030203020204" pitchFamily="34" charset="0"/>
                <a:cs typeface="Courier New" panose="02070309020205020404" pitchFamily="49" charset="0"/>
              </a:rPr>
              <a:t>ip</a:t>
            </a:r>
            <a:r>
              <a:rPr lang="en-US" sz="1400" dirty="0">
                <a:solidFill>
                  <a:srgbClr val="EC7061"/>
                </a:solidFill>
                <a:latin typeface="Huawei Sans" panose="020C0503030203020204" pitchFamily="34" charset="0"/>
                <a:cs typeface="Courier New" panose="02070309020205020404" pitchFamily="49" charset="0"/>
              </a:rPr>
              <a:t>-prefix receive</a:t>
            </a:r>
          </a:p>
          <a:p>
            <a:pPr fontAlgn="ctr"/>
            <a:r>
              <a:rPr lang="en-US" sz="1400" dirty="0">
                <a:solidFill>
                  <a:prstClr val="black"/>
                </a:solidFill>
                <a:latin typeface="Huawei Sans" panose="020C0503030203020204" pitchFamily="34" charset="0"/>
                <a:cs typeface="Courier New" panose="02070309020205020404" pitchFamily="49" charset="0"/>
              </a:rPr>
              <a:t>[R1-bgp] network 10.1.1.1 32</a:t>
            </a:r>
          </a:p>
          <a:p>
            <a:pPr fontAlgn="ctr"/>
            <a:r>
              <a:rPr lang="en-US" sz="1400" dirty="0">
                <a:solidFill>
                  <a:prstClr val="black"/>
                </a:solidFill>
                <a:latin typeface="Huawei Sans" panose="020C0503030203020204" pitchFamily="34" charset="0"/>
                <a:cs typeface="Courier New" panose="02070309020205020404" pitchFamily="49" charset="0"/>
              </a:rPr>
              <a:t>[R1-bgp] network 10.1.2.2 32</a:t>
            </a:r>
            <a:r>
              <a:rPr lang="en-US" sz="1400" dirty="0">
                <a:solidFill>
                  <a:srgbClr val="EC7061"/>
                </a:solidFill>
                <a:latin typeface="Huawei Sans" panose="020C0503030203020204" pitchFamily="34" charset="0"/>
                <a:cs typeface="Courier New" panose="02070309020205020404" pitchFamily="49" charset="0"/>
              </a:rPr>
              <a:t> </a:t>
            </a:r>
          </a:p>
          <a:p>
            <a:pPr fontAlgn="ctr"/>
            <a:r>
              <a:rPr lang="en-US" sz="1400" dirty="0">
                <a:solidFill>
                  <a:prstClr val="black"/>
                </a:solidFill>
                <a:latin typeface="Huawei Sans" panose="020C0503030203020204" pitchFamily="34" charset="0"/>
                <a:cs typeface="Courier New" panose="02070309020205020404" pitchFamily="49" charset="0"/>
              </a:rPr>
              <a:t>[R1-bgp] network 10.1.3.3 32</a:t>
            </a:r>
            <a:r>
              <a:rPr lang="en-US" sz="1400" dirty="0">
                <a:solidFill>
                  <a:srgbClr val="EC7061"/>
                </a:solidFill>
                <a:latin typeface="Huawei Sans" panose="020C0503030203020204" pitchFamily="34" charset="0"/>
                <a:cs typeface="Courier New" panose="02070309020205020404" pitchFamily="49" charset="0"/>
              </a:rPr>
              <a:t> </a:t>
            </a:r>
          </a:p>
        </p:txBody>
      </p:sp>
      <p:sp>
        <p:nvSpPr>
          <p:cNvPr id="35" name="文本框 34"/>
          <p:cNvSpPr txBox="1"/>
          <p:nvPr/>
        </p:nvSpPr>
        <p:spPr>
          <a:xfrm>
            <a:off x="6338670" y="3607840"/>
            <a:ext cx="5407243" cy="338554"/>
          </a:xfrm>
          <a:prstGeom prst="rect">
            <a:avLst/>
          </a:prstGeom>
          <a:noFill/>
        </p:spPr>
        <p:txBody>
          <a:bodyPr wrap="square" rtlCol="0">
            <a:noAutofit/>
          </a:bodyPr>
          <a:lstStyle/>
          <a:p>
            <a:pPr fontAlgn="ctr">
              <a:spcBef>
                <a:spcPts val="0"/>
              </a:spcBef>
              <a:spcAft>
                <a:spcPts val="0"/>
              </a:spcAft>
            </a:pPr>
            <a:r>
              <a:rPr lang="en-US" sz="1600">
                <a:solidFill>
                  <a:prstClr val="black"/>
                </a:solidFill>
                <a:latin typeface="Huawei Sans" panose="020C0503030203020204" pitchFamily="34" charset="0"/>
              </a:rPr>
              <a:t>2. Enable ORF on R1 to allow R1 to accept ORF packets.</a:t>
            </a:r>
          </a:p>
        </p:txBody>
      </p:sp>
      <p:cxnSp>
        <p:nvCxnSpPr>
          <p:cNvPr id="36" name="直接箭头连接符 35"/>
          <p:cNvCxnSpPr/>
          <p:nvPr/>
        </p:nvCxnSpPr>
        <p:spPr>
          <a:xfrm flipH="1" flipV="1">
            <a:off x="3307413" y="1911625"/>
            <a:ext cx="990470" cy="1"/>
          </a:xfrm>
          <a:prstGeom prst="straightConnector1">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37" name="Oval 4"/>
          <p:cNvSpPr>
            <a:spLocks noChangeAspect="1"/>
          </p:cNvSpPr>
          <p:nvPr/>
        </p:nvSpPr>
        <p:spPr>
          <a:xfrm>
            <a:off x="4178735" y="1821625"/>
            <a:ext cx="180000" cy="180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38" name="TextBox 120">
            <a:extLst>
              <a:ext uri="{FF2B5EF4-FFF2-40B4-BE49-F238E27FC236}">
                <a16:creationId xmlns:a16="http://schemas.microsoft.com/office/drawing/2014/main" xmlns="" id="{020D7A1D-EFAD-4C8C-B9DE-D0FAD269B77A}"/>
              </a:ext>
            </a:extLst>
          </p:cNvPr>
          <p:cNvSpPr txBox="1"/>
          <p:nvPr/>
        </p:nvSpPr>
        <p:spPr>
          <a:xfrm>
            <a:off x="3587234" y="1626115"/>
            <a:ext cx="541508" cy="307777"/>
          </a:xfrm>
          <a:prstGeom prst="rect">
            <a:avLst/>
          </a:prstGeom>
          <a:noFill/>
          <a:ln>
            <a:noFill/>
          </a:ln>
        </p:spPr>
        <p:txBody>
          <a:bodyPr wrap="square" rtlCol="0">
            <a:noAutofit/>
          </a:bodyPr>
          <a:lstStyle/>
          <a:p>
            <a:pPr fontAlgn="ctr"/>
            <a:r>
              <a:rPr lang="en-US" sz="140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ORF</a:t>
            </a:r>
          </a:p>
        </p:txBody>
      </p:sp>
      <p:sp>
        <p:nvSpPr>
          <p:cNvPr id="39" name="Oval 4"/>
          <p:cNvSpPr>
            <a:spLocks noChangeAspect="1"/>
          </p:cNvSpPr>
          <p:nvPr/>
        </p:nvSpPr>
        <p:spPr>
          <a:xfrm>
            <a:off x="2689014" y="2417761"/>
            <a:ext cx="180000" cy="180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grpSp>
        <p:nvGrpSpPr>
          <p:cNvPr id="32" name="组合 31"/>
          <p:cNvGrpSpPr/>
          <p:nvPr/>
        </p:nvGrpSpPr>
        <p:grpSpPr>
          <a:xfrm>
            <a:off x="9500483" y="124239"/>
            <a:ext cx="2638164" cy="213120"/>
            <a:chOff x="9500483" y="124239"/>
            <a:chExt cx="2638164" cy="213120"/>
          </a:xfrm>
        </p:grpSpPr>
        <p:sp>
          <p:nvSpPr>
            <p:cNvPr id="33" name="五边形 32"/>
            <p:cNvSpPr/>
            <p:nvPr/>
          </p:nvSpPr>
          <p:spPr bwMode="auto">
            <a:xfrm>
              <a:off x="9500483" y="124239"/>
              <a:ext cx="720000"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ORF</a:t>
              </a:r>
            </a:p>
          </p:txBody>
        </p:sp>
        <p:sp>
          <p:nvSpPr>
            <p:cNvPr id="43" name="燕尾形 42"/>
            <p:cNvSpPr/>
            <p:nvPr/>
          </p:nvSpPr>
          <p:spPr bwMode="auto">
            <a:xfrm>
              <a:off x="10145285" y="124239"/>
              <a:ext cx="113256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Peer Group</a:t>
              </a:r>
            </a:p>
          </p:txBody>
        </p:sp>
        <p:sp>
          <p:nvSpPr>
            <p:cNvPr id="44" name="燕尾形 43"/>
            <p:cNvSpPr/>
            <p:nvPr/>
          </p:nvSpPr>
          <p:spPr bwMode="auto">
            <a:xfrm>
              <a:off x="11202647" y="124239"/>
              <a:ext cx="936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Security</a:t>
              </a:r>
            </a:p>
          </p:txBody>
        </p:sp>
      </p:grpSp>
    </p:spTree>
    <p:extLst>
      <p:ext uri="{BB962C8B-B14F-4D97-AF65-F5344CB8AC3E}">
        <p14:creationId xmlns:p14="http://schemas.microsoft.com/office/powerpoint/2010/main" val="385629654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177" y="410400"/>
            <a:ext cx="9827761" cy="640800"/>
          </a:xfrm>
        </p:spPr>
        <p:txBody>
          <a:bodyPr wrap="square">
            <a:noAutofit/>
          </a:bodyPr>
          <a:lstStyle/>
          <a:p>
            <a:pPr fontAlgn="ctr"/>
            <a:r>
              <a:rPr lang="en-US">
                <a:latin typeface="Huawei Sans" panose="020C0503030203020204" pitchFamily="34" charset="0"/>
              </a:rPr>
              <a:t>Verifying the ORF Configuration</a:t>
            </a:r>
          </a:p>
        </p:txBody>
      </p:sp>
      <p:sp>
        <p:nvSpPr>
          <p:cNvPr id="24" name="文本框 23"/>
          <p:cNvSpPr txBox="1"/>
          <p:nvPr/>
        </p:nvSpPr>
        <p:spPr>
          <a:xfrm>
            <a:off x="6096000" y="1665364"/>
            <a:ext cx="5649913" cy="954107"/>
          </a:xfrm>
          <a:prstGeom prst="rect">
            <a:avLst/>
          </a:prstGeom>
          <a:solidFill>
            <a:srgbClr val="F4FBFE"/>
          </a:solidFill>
          <a:ln>
            <a:solidFill>
              <a:srgbClr val="99DFF9"/>
            </a:solidFill>
          </a:ln>
        </p:spPr>
        <p:txBody>
          <a:bodyPr wrap="square" rtlCol="0">
            <a:noAutofit/>
          </a:bodyPr>
          <a:lstStyle/>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[R1]display </a:t>
            </a:r>
            <a:r>
              <a:rPr lang="en-US" sz="1400" dirty="0" err="1">
                <a:solidFill>
                  <a:prstClr val="black"/>
                </a:solidFill>
                <a:latin typeface="Huawei Sans" panose="020C0503030203020204" pitchFamily="34" charset="0"/>
                <a:cs typeface="Courier New" panose="02070309020205020404" pitchFamily="49" charset="0"/>
              </a:rPr>
              <a:t>bgp</a:t>
            </a:r>
            <a:r>
              <a:rPr lang="en-US" sz="1400" dirty="0">
                <a:solidFill>
                  <a:prstClr val="black"/>
                </a:solidFill>
                <a:latin typeface="Huawei Sans" panose="020C0503030203020204" pitchFamily="34" charset="0"/>
                <a:cs typeface="Courier New" panose="02070309020205020404" pitchFamily="49" charset="0"/>
              </a:rPr>
              <a:t> peer 10.1.12.2 </a:t>
            </a:r>
            <a:r>
              <a:rPr lang="en-US" sz="1400" dirty="0" err="1">
                <a:solidFill>
                  <a:prstClr val="black"/>
                </a:solidFill>
                <a:latin typeface="Huawei Sans" panose="020C0503030203020204" pitchFamily="34" charset="0"/>
                <a:cs typeface="Courier New" panose="02070309020205020404" pitchFamily="49" charset="0"/>
              </a:rPr>
              <a:t>orf</a:t>
            </a:r>
            <a:r>
              <a:rPr lang="en-US" sz="1400" dirty="0">
                <a:solidFill>
                  <a:prstClr val="black"/>
                </a:solidFill>
                <a:latin typeface="Huawei Sans" panose="020C0503030203020204" pitchFamily="34" charset="0"/>
                <a:cs typeface="Courier New" panose="02070309020205020404" pitchFamily="49" charset="0"/>
              </a:rPr>
              <a:t> </a:t>
            </a:r>
            <a:r>
              <a:rPr lang="en-US" sz="1400" dirty="0" err="1">
                <a:solidFill>
                  <a:prstClr val="black"/>
                </a:solidFill>
                <a:latin typeface="Huawei Sans" panose="020C0503030203020204" pitchFamily="34" charset="0"/>
                <a:cs typeface="Courier New" panose="02070309020205020404" pitchFamily="49" charset="0"/>
              </a:rPr>
              <a:t>ip</a:t>
            </a:r>
            <a:r>
              <a:rPr lang="en-US" sz="1400" dirty="0">
                <a:solidFill>
                  <a:prstClr val="black"/>
                </a:solidFill>
                <a:latin typeface="Huawei Sans" panose="020C0503030203020204" pitchFamily="34" charset="0"/>
                <a:cs typeface="Courier New" panose="02070309020205020404" pitchFamily="49" charset="0"/>
              </a:rPr>
              <a:t>-prefix </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 Total number of </a:t>
            </a:r>
            <a:r>
              <a:rPr lang="en-US" sz="1400" dirty="0" err="1">
                <a:solidFill>
                  <a:prstClr val="black"/>
                </a:solidFill>
                <a:latin typeface="Huawei Sans" panose="020C0503030203020204" pitchFamily="34" charset="0"/>
                <a:cs typeface="Courier New" panose="02070309020205020404" pitchFamily="49" charset="0"/>
              </a:rPr>
              <a:t>ip</a:t>
            </a:r>
            <a:r>
              <a:rPr lang="en-US" sz="1400" dirty="0">
                <a:solidFill>
                  <a:prstClr val="black"/>
                </a:solidFill>
                <a:latin typeface="Huawei Sans" panose="020C0503030203020204" pitchFamily="34" charset="0"/>
                <a:cs typeface="Courier New" panose="02070309020205020404" pitchFamily="49" charset="0"/>
              </a:rPr>
              <a:t>-prefix received: 1</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 Index	Action	Prefix           </a:t>
            </a:r>
            <a:r>
              <a:rPr lang="en-US" sz="1400" dirty="0" err="1">
                <a:solidFill>
                  <a:prstClr val="black"/>
                </a:solidFill>
                <a:latin typeface="Huawei Sans" panose="020C0503030203020204" pitchFamily="34" charset="0"/>
                <a:cs typeface="Courier New" panose="02070309020205020404" pitchFamily="49" charset="0"/>
              </a:rPr>
              <a:t>MaskLen</a:t>
            </a:r>
            <a:r>
              <a:rPr lang="en-US" sz="1400" dirty="0">
                <a:solidFill>
                  <a:prstClr val="black"/>
                </a:solidFill>
                <a:latin typeface="Huawei Sans" panose="020C0503030203020204" pitchFamily="34" charset="0"/>
                <a:cs typeface="Courier New" panose="02070309020205020404" pitchFamily="49" charset="0"/>
              </a:rPr>
              <a:t>  </a:t>
            </a:r>
            <a:r>
              <a:rPr lang="en-US" sz="1400" dirty="0" err="1">
                <a:solidFill>
                  <a:prstClr val="black"/>
                </a:solidFill>
                <a:latin typeface="Huawei Sans" panose="020C0503030203020204" pitchFamily="34" charset="0"/>
                <a:cs typeface="Courier New" panose="02070309020205020404" pitchFamily="49" charset="0"/>
              </a:rPr>
              <a:t>MinLen</a:t>
            </a:r>
            <a:r>
              <a:rPr lang="en-US" sz="1400" dirty="0">
                <a:solidFill>
                  <a:prstClr val="black"/>
                </a:solidFill>
                <a:latin typeface="Huawei Sans" panose="020C0503030203020204" pitchFamily="34" charset="0"/>
                <a:cs typeface="Courier New" panose="02070309020205020404" pitchFamily="49" charset="0"/>
              </a:rPr>
              <a:t>  </a:t>
            </a:r>
            <a:r>
              <a:rPr lang="en-US" sz="1400" dirty="0" err="1">
                <a:solidFill>
                  <a:prstClr val="black"/>
                </a:solidFill>
                <a:latin typeface="Huawei Sans" panose="020C0503030203020204" pitchFamily="34" charset="0"/>
                <a:cs typeface="Courier New" panose="02070309020205020404" pitchFamily="49" charset="0"/>
              </a:rPr>
              <a:t>MaxLen</a:t>
            </a:r>
            <a:endParaRPr lang="en-US" sz="1400" dirty="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400" dirty="0">
                <a:solidFill>
                  <a:srgbClr val="EC7061"/>
                </a:solidFill>
                <a:latin typeface="Huawei Sans" panose="020C0503030203020204" pitchFamily="34" charset="0"/>
                <a:cs typeface="Courier New" panose="02070309020205020404" pitchFamily="49" charset="0"/>
              </a:rPr>
              <a:t> 10	Permit  	10.1.1.1         32 </a:t>
            </a:r>
          </a:p>
        </p:txBody>
      </p:sp>
      <p:sp>
        <p:nvSpPr>
          <p:cNvPr id="58" name="文本框 57"/>
          <p:cNvSpPr txBox="1"/>
          <p:nvPr/>
        </p:nvSpPr>
        <p:spPr>
          <a:xfrm>
            <a:off x="5924937" y="1298817"/>
            <a:ext cx="5924939" cy="338554"/>
          </a:xfrm>
          <a:prstGeom prst="rect">
            <a:avLst/>
          </a:prstGeom>
          <a:noFill/>
        </p:spPr>
        <p:txBody>
          <a:bodyPr wrap="square" rtlCol="0">
            <a:noAutofit/>
          </a:bodyPr>
          <a:lstStyle/>
          <a:p>
            <a:pPr fontAlgn="ctr">
              <a:spcBef>
                <a:spcPts val="0"/>
              </a:spcBef>
              <a:spcAft>
                <a:spcPts val="0"/>
              </a:spcAft>
            </a:pPr>
            <a:r>
              <a:rPr lang="en-US" sz="1600">
                <a:solidFill>
                  <a:prstClr val="black"/>
                </a:solidFill>
                <a:latin typeface="Huawei Sans" panose="020C0503030203020204" pitchFamily="34" charset="0"/>
              </a:rPr>
              <a:t>1. On R1, check the prefix-based ORF information sent by R2.</a:t>
            </a:r>
          </a:p>
        </p:txBody>
      </p:sp>
      <p:sp>
        <p:nvSpPr>
          <p:cNvPr id="61" name="任意多边形 25"/>
          <p:cNvSpPr/>
          <p:nvPr/>
        </p:nvSpPr>
        <p:spPr>
          <a:xfrm>
            <a:off x="4414280" y="1516987"/>
            <a:ext cx="1282895" cy="1350517"/>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4FBFE"/>
          </a:solidFill>
          <a:ln w="19050">
            <a:solidFill>
              <a:srgbClr val="99DFF9"/>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endParaRPr lang="zh-CN" altLang="en-US" sz="1600" b="1">
              <a:solidFill>
                <a:schemeClr val="tx1"/>
              </a:solidFill>
              <a:latin typeface="Huawei Sans" panose="020C0503030203020204" pitchFamily="34" charset="0"/>
              <a:sym typeface="Huawei Sans" panose="020C0503030203020204" pitchFamily="34" charset="0"/>
            </a:endParaRPr>
          </a:p>
        </p:txBody>
      </p:sp>
      <p:pic>
        <p:nvPicPr>
          <p:cNvPr id="67" name="图片 6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849002" y="2057865"/>
            <a:ext cx="540000" cy="442800"/>
          </a:xfrm>
          <a:prstGeom prst="rect">
            <a:avLst/>
          </a:prstGeom>
        </p:spPr>
      </p:pic>
      <p:sp>
        <p:nvSpPr>
          <p:cNvPr id="70" name="任意多边形 25"/>
          <p:cNvSpPr/>
          <p:nvPr/>
        </p:nvSpPr>
        <p:spPr>
          <a:xfrm>
            <a:off x="522288" y="1516987"/>
            <a:ext cx="2208768" cy="1350517"/>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4FBFE"/>
          </a:solidFill>
          <a:ln w="19050">
            <a:solidFill>
              <a:srgbClr val="99DFF9"/>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endParaRPr lang="zh-CN" altLang="en-US" sz="1600" b="1">
              <a:solidFill>
                <a:schemeClr val="tx1"/>
              </a:solidFill>
              <a:latin typeface="Huawei Sans" panose="020C0503030203020204" pitchFamily="34" charset="0"/>
              <a:sym typeface="Huawei Sans" panose="020C0503030203020204" pitchFamily="34" charset="0"/>
            </a:endParaRPr>
          </a:p>
        </p:txBody>
      </p:sp>
      <p:pic>
        <p:nvPicPr>
          <p:cNvPr id="71" name="图片 7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886222" y="2057865"/>
            <a:ext cx="540000" cy="442800"/>
          </a:xfrm>
          <a:prstGeom prst="rect">
            <a:avLst/>
          </a:prstGeom>
        </p:spPr>
      </p:pic>
      <p:sp>
        <p:nvSpPr>
          <p:cNvPr id="72" name="TextBox 120">
            <a:extLst>
              <a:ext uri="{FF2B5EF4-FFF2-40B4-BE49-F238E27FC236}">
                <a16:creationId xmlns:a16="http://schemas.microsoft.com/office/drawing/2014/main" xmlns="" id="{020D7A1D-EFAD-4C8C-B9DE-D0FAD269B77A}"/>
              </a:ext>
            </a:extLst>
          </p:cNvPr>
          <p:cNvSpPr txBox="1"/>
          <p:nvPr/>
        </p:nvSpPr>
        <p:spPr>
          <a:xfrm>
            <a:off x="482039" y="1515848"/>
            <a:ext cx="827092" cy="307777"/>
          </a:xfrm>
          <a:prstGeom prst="rect">
            <a:avLst/>
          </a:prstGeom>
          <a:noFill/>
          <a:ln>
            <a:noFill/>
          </a:ln>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AS 101</a:t>
            </a:r>
          </a:p>
        </p:txBody>
      </p:sp>
      <p:sp>
        <p:nvSpPr>
          <p:cNvPr id="73" name="TextBox 120">
            <a:extLst>
              <a:ext uri="{FF2B5EF4-FFF2-40B4-BE49-F238E27FC236}">
                <a16:creationId xmlns:a16="http://schemas.microsoft.com/office/drawing/2014/main" xmlns="" id="{020D7A1D-EFAD-4C8C-B9DE-D0FAD269B77A}"/>
              </a:ext>
            </a:extLst>
          </p:cNvPr>
          <p:cNvSpPr txBox="1"/>
          <p:nvPr/>
        </p:nvSpPr>
        <p:spPr>
          <a:xfrm>
            <a:off x="4404337" y="1515848"/>
            <a:ext cx="827092" cy="307777"/>
          </a:xfrm>
          <a:prstGeom prst="rect">
            <a:avLst/>
          </a:prstGeom>
          <a:noFill/>
          <a:ln>
            <a:noFill/>
          </a:ln>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AS 102</a:t>
            </a:r>
          </a:p>
        </p:txBody>
      </p:sp>
      <p:cxnSp>
        <p:nvCxnSpPr>
          <p:cNvPr id="74" name="直接连接符 73"/>
          <p:cNvCxnSpPr>
            <a:stCxn id="71" idx="3"/>
            <a:endCxn id="67" idx="1"/>
          </p:cNvCxnSpPr>
          <p:nvPr/>
        </p:nvCxnSpPr>
        <p:spPr>
          <a:xfrm>
            <a:off x="2426222" y="2279265"/>
            <a:ext cx="242278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endCxn id="71" idx="1"/>
          </p:cNvCxnSpPr>
          <p:nvPr/>
        </p:nvCxnSpPr>
        <p:spPr>
          <a:xfrm>
            <a:off x="1771624" y="2276188"/>
            <a:ext cx="114598" cy="30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1760895" y="2165488"/>
            <a:ext cx="0" cy="2214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8" name="TextBox 120">
            <a:extLst>
              <a:ext uri="{FF2B5EF4-FFF2-40B4-BE49-F238E27FC236}">
                <a16:creationId xmlns:a16="http://schemas.microsoft.com/office/drawing/2014/main" xmlns="" id="{020D7A1D-EFAD-4C8C-B9DE-D0FAD269B77A}"/>
              </a:ext>
            </a:extLst>
          </p:cNvPr>
          <p:cNvSpPr txBox="1"/>
          <p:nvPr/>
        </p:nvSpPr>
        <p:spPr>
          <a:xfrm>
            <a:off x="1735183" y="1808361"/>
            <a:ext cx="827092" cy="307777"/>
          </a:xfrm>
          <a:prstGeom prst="rect">
            <a:avLst/>
          </a:prstGeom>
          <a:noFill/>
          <a:ln>
            <a:noFill/>
          </a:ln>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79" name="TextBox 120">
            <a:extLst>
              <a:ext uri="{FF2B5EF4-FFF2-40B4-BE49-F238E27FC236}">
                <a16:creationId xmlns:a16="http://schemas.microsoft.com/office/drawing/2014/main" xmlns="" id="{020D7A1D-EFAD-4C8C-B9DE-D0FAD269B77A}"/>
              </a:ext>
            </a:extLst>
          </p:cNvPr>
          <p:cNvSpPr txBox="1"/>
          <p:nvPr/>
        </p:nvSpPr>
        <p:spPr>
          <a:xfrm>
            <a:off x="4714604" y="1808361"/>
            <a:ext cx="827092" cy="307777"/>
          </a:xfrm>
          <a:prstGeom prst="rect">
            <a:avLst/>
          </a:prstGeom>
          <a:noFill/>
          <a:ln>
            <a:noFill/>
          </a:ln>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R2</a:t>
            </a:r>
          </a:p>
        </p:txBody>
      </p:sp>
      <p:cxnSp>
        <p:nvCxnSpPr>
          <p:cNvPr id="82" name="直接箭头连接符 81"/>
          <p:cNvCxnSpPr/>
          <p:nvPr/>
        </p:nvCxnSpPr>
        <p:spPr>
          <a:xfrm flipV="1">
            <a:off x="2809886" y="2511649"/>
            <a:ext cx="990470" cy="1"/>
          </a:xfrm>
          <a:prstGeom prst="straightConnector1">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83" name="TextBox 120">
            <a:extLst>
              <a:ext uri="{FF2B5EF4-FFF2-40B4-BE49-F238E27FC236}">
                <a16:creationId xmlns:a16="http://schemas.microsoft.com/office/drawing/2014/main" xmlns="" id="{020D7A1D-EFAD-4C8C-B9DE-D0FAD269B77A}"/>
              </a:ext>
            </a:extLst>
          </p:cNvPr>
          <p:cNvSpPr txBox="1"/>
          <p:nvPr/>
        </p:nvSpPr>
        <p:spPr>
          <a:xfrm>
            <a:off x="2801692" y="2508807"/>
            <a:ext cx="1211167" cy="523220"/>
          </a:xfrm>
          <a:prstGeom prst="rect">
            <a:avLst/>
          </a:prstGeom>
          <a:noFill/>
          <a:ln>
            <a:noFill/>
          </a:ln>
        </p:spPr>
        <p:txBody>
          <a:bodyPr wrap="square" rtlCol="0">
            <a:noAutofit/>
          </a:bodyPr>
          <a:lstStyle/>
          <a:p>
            <a:pPr fontAlgn="ctr"/>
            <a:r>
              <a:rPr lang="en-US" sz="140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Route:</a:t>
            </a:r>
          </a:p>
          <a:p>
            <a:pPr fontAlgn="ctr"/>
            <a:r>
              <a:rPr lang="en-US" sz="140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10.1.1.1/32</a:t>
            </a:r>
          </a:p>
        </p:txBody>
      </p:sp>
      <p:sp>
        <p:nvSpPr>
          <p:cNvPr id="87" name="TextBox 120">
            <a:extLst>
              <a:ext uri="{FF2B5EF4-FFF2-40B4-BE49-F238E27FC236}">
                <a16:creationId xmlns:a16="http://schemas.microsoft.com/office/drawing/2014/main" xmlns="" id="{020D7A1D-EFAD-4C8C-B9DE-D0FAD269B77A}"/>
              </a:ext>
            </a:extLst>
          </p:cNvPr>
          <p:cNvSpPr txBox="1"/>
          <p:nvPr/>
        </p:nvSpPr>
        <p:spPr>
          <a:xfrm>
            <a:off x="714128" y="1903137"/>
            <a:ext cx="1169713" cy="738664"/>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10.1.1.1/32</a:t>
            </a:r>
          </a:p>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10.1.2.2/32</a:t>
            </a:r>
          </a:p>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10.1.3.3/32</a:t>
            </a:r>
          </a:p>
        </p:txBody>
      </p:sp>
      <p:sp>
        <p:nvSpPr>
          <p:cNvPr id="88" name="TextBox 120">
            <a:extLst>
              <a:ext uri="{FF2B5EF4-FFF2-40B4-BE49-F238E27FC236}">
                <a16:creationId xmlns:a16="http://schemas.microsoft.com/office/drawing/2014/main" xmlns="" id="{020D7A1D-EFAD-4C8C-B9DE-D0FAD269B77A}"/>
              </a:ext>
            </a:extLst>
          </p:cNvPr>
          <p:cNvSpPr txBox="1"/>
          <p:nvPr/>
        </p:nvSpPr>
        <p:spPr>
          <a:xfrm>
            <a:off x="3013210" y="2018914"/>
            <a:ext cx="1281582"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10.1.12.0/24</a:t>
            </a:r>
          </a:p>
        </p:txBody>
      </p:sp>
      <p:sp>
        <p:nvSpPr>
          <p:cNvPr id="89" name="TextBox 120">
            <a:extLst>
              <a:ext uri="{FF2B5EF4-FFF2-40B4-BE49-F238E27FC236}">
                <a16:creationId xmlns:a16="http://schemas.microsoft.com/office/drawing/2014/main" xmlns="" id="{020D7A1D-EFAD-4C8C-B9DE-D0FAD269B77A}"/>
              </a:ext>
            </a:extLst>
          </p:cNvPr>
          <p:cNvSpPr txBox="1"/>
          <p:nvPr/>
        </p:nvSpPr>
        <p:spPr>
          <a:xfrm>
            <a:off x="2401750" y="2264002"/>
            <a:ext cx="389999"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90" name="TextBox 120">
            <a:extLst>
              <a:ext uri="{FF2B5EF4-FFF2-40B4-BE49-F238E27FC236}">
                <a16:creationId xmlns:a16="http://schemas.microsoft.com/office/drawing/2014/main" xmlns="" id="{020D7A1D-EFAD-4C8C-B9DE-D0FAD269B77A}"/>
              </a:ext>
            </a:extLst>
          </p:cNvPr>
          <p:cNvSpPr txBox="1"/>
          <p:nvPr/>
        </p:nvSpPr>
        <p:spPr>
          <a:xfrm>
            <a:off x="4592857" y="2264002"/>
            <a:ext cx="389999"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34" name="文本框 33"/>
          <p:cNvSpPr txBox="1"/>
          <p:nvPr/>
        </p:nvSpPr>
        <p:spPr>
          <a:xfrm>
            <a:off x="6096000" y="3493231"/>
            <a:ext cx="5649913" cy="2246769"/>
          </a:xfrm>
          <a:prstGeom prst="rect">
            <a:avLst/>
          </a:prstGeom>
          <a:solidFill>
            <a:srgbClr val="F4FBFE"/>
          </a:solidFill>
          <a:ln>
            <a:solidFill>
              <a:srgbClr val="99DFF9"/>
            </a:solidFill>
          </a:ln>
        </p:spPr>
        <p:txBody>
          <a:bodyPr wrap="square" rtlCol="0">
            <a:noAutofit/>
          </a:bodyPr>
          <a:lstStyle/>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[R2]display </a:t>
            </a:r>
            <a:r>
              <a:rPr lang="en-US" sz="1400" dirty="0" err="1">
                <a:solidFill>
                  <a:prstClr val="black"/>
                </a:solidFill>
                <a:latin typeface="Huawei Sans" panose="020C0503030203020204" pitchFamily="34" charset="0"/>
                <a:cs typeface="Courier New" panose="02070309020205020404" pitchFamily="49" charset="0"/>
              </a:rPr>
              <a:t>bgp</a:t>
            </a:r>
            <a:r>
              <a:rPr lang="en-US" sz="1400" dirty="0">
                <a:solidFill>
                  <a:prstClr val="black"/>
                </a:solidFill>
                <a:latin typeface="Huawei Sans" panose="020C0503030203020204" pitchFamily="34" charset="0"/>
                <a:cs typeface="Courier New" panose="02070309020205020404" pitchFamily="49" charset="0"/>
              </a:rPr>
              <a:t> routing-table peer 10.1.12.1 received-routes </a:t>
            </a:r>
          </a:p>
          <a:p>
            <a:pPr fontAlgn="ctr">
              <a:spcBef>
                <a:spcPts val="0"/>
              </a:spcBef>
              <a:spcAft>
                <a:spcPts val="0"/>
              </a:spcAft>
            </a:pPr>
            <a:endParaRPr lang="en-US" altLang="zh-CN" sz="1400" dirty="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 BGP Local router ID is 10.1.12.2 </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 Status codes: * - valid, &gt; - best, d - damped,</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               h - history,  </a:t>
            </a:r>
            <a:r>
              <a:rPr lang="en-US" sz="1400" dirty="0" err="1">
                <a:solidFill>
                  <a:prstClr val="black"/>
                </a:solidFill>
                <a:latin typeface="Huawei Sans" panose="020C0503030203020204" pitchFamily="34" charset="0"/>
                <a:cs typeface="Courier New" panose="02070309020205020404" pitchFamily="49" charset="0"/>
              </a:rPr>
              <a:t>i</a:t>
            </a:r>
            <a:r>
              <a:rPr lang="en-US" sz="1400" dirty="0">
                <a:solidFill>
                  <a:prstClr val="black"/>
                </a:solidFill>
                <a:latin typeface="Huawei Sans" panose="020C0503030203020204" pitchFamily="34" charset="0"/>
                <a:cs typeface="Courier New" panose="02070309020205020404" pitchFamily="49" charset="0"/>
              </a:rPr>
              <a:t> - internal, s - suppressed, S - Stale</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               Origin : </a:t>
            </a:r>
            <a:r>
              <a:rPr lang="en-US" sz="1400" dirty="0" err="1">
                <a:solidFill>
                  <a:prstClr val="black"/>
                </a:solidFill>
                <a:latin typeface="Huawei Sans" panose="020C0503030203020204" pitchFamily="34" charset="0"/>
                <a:cs typeface="Courier New" panose="02070309020205020404" pitchFamily="49" charset="0"/>
              </a:rPr>
              <a:t>i</a:t>
            </a:r>
            <a:r>
              <a:rPr lang="en-US" sz="1400" dirty="0">
                <a:solidFill>
                  <a:prstClr val="black"/>
                </a:solidFill>
                <a:latin typeface="Huawei Sans" panose="020C0503030203020204" pitchFamily="34" charset="0"/>
                <a:cs typeface="Courier New" panose="02070309020205020404" pitchFamily="49" charset="0"/>
              </a:rPr>
              <a:t> - IGP, e - EGP, ? - incomplete</a:t>
            </a:r>
          </a:p>
          <a:p>
            <a:pPr fontAlgn="ctr">
              <a:spcBef>
                <a:spcPts val="0"/>
              </a:spcBef>
              <a:spcAft>
                <a:spcPts val="0"/>
              </a:spcAft>
            </a:pPr>
            <a:endParaRPr lang="en-US" altLang="zh-CN" sz="1400" dirty="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 Total Number of Routes: 1</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     Network       </a:t>
            </a:r>
            <a:r>
              <a:rPr lang="en-US" sz="1400" dirty="0" err="1">
                <a:solidFill>
                  <a:prstClr val="black"/>
                </a:solidFill>
                <a:latin typeface="Huawei Sans" panose="020C0503030203020204" pitchFamily="34" charset="0"/>
                <a:cs typeface="Courier New" panose="02070309020205020404" pitchFamily="49" charset="0"/>
              </a:rPr>
              <a:t>NextHop</a:t>
            </a:r>
            <a:r>
              <a:rPr lang="en-US" sz="1400" dirty="0">
                <a:solidFill>
                  <a:prstClr val="black"/>
                </a:solidFill>
                <a:latin typeface="Huawei Sans" panose="020C0503030203020204" pitchFamily="34" charset="0"/>
                <a:cs typeface="Courier New" panose="02070309020205020404" pitchFamily="49" charset="0"/>
              </a:rPr>
              <a:t>      MED      </a:t>
            </a:r>
            <a:r>
              <a:rPr lang="en-US" sz="1400" dirty="0" err="1">
                <a:solidFill>
                  <a:prstClr val="black"/>
                </a:solidFill>
                <a:latin typeface="Huawei Sans" panose="020C0503030203020204" pitchFamily="34" charset="0"/>
                <a:cs typeface="Courier New" panose="02070309020205020404" pitchFamily="49" charset="0"/>
              </a:rPr>
              <a:t>LocPrf</a:t>
            </a:r>
            <a:r>
              <a:rPr lang="en-US" sz="1400" dirty="0">
                <a:solidFill>
                  <a:prstClr val="black"/>
                </a:solidFill>
                <a:latin typeface="Huawei Sans" panose="020C0503030203020204" pitchFamily="34" charset="0"/>
                <a:cs typeface="Courier New" panose="02070309020205020404" pitchFamily="49" charset="0"/>
              </a:rPr>
              <a:t>    </a:t>
            </a:r>
            <a:r>
              <a:rPr lang="en-US" sz="1400" dirty="0" err="1">
                <a:solidFill>
                  <a:prstClr val="black"/>
                </a:solidFill>
                <a:latin typeface="Huawei Sans" panose="020C0503030203020204" pitchFamily="34" charset="0"/>
                <a:cs typeface="Courier New" panose="02070309020205020404" pitchFamily="49" charset="0"/>
              </a:rPr>
              <a:t>PrefVal</a:t>
            </a:r>
            <a:r>
              <a:rPr lang="en-US" sz="1400" dirty="0">
                <a:solidFill>
                  <a:prstClr val="black"/>
                </a:solidFill>
                <a:latin typeface="Huawei Sans" panose="020C0503030203020204" pitchFamily="34" charset="0"/>
                <a:cs typeface="Courier New" panose="02070309020205020404" pitchFamily="49" charset="0"/>
              </a:rPr>
              <a:t>   Path/</a:t>
            </a:r>
            <a:r>
              <a:rPr lang="en-US" sz="1400" dirty="0" err="1">
                <a:solidFill>
                  <a:prstClr val="black"/>
                </a:solidFill>
                <a:latin typeface="Huawei Sans" panose="020C0503030203020204" pitchFamily="34" charset="0"/>
                <a:cs typeface="Courier New" panose="02070309020205020404" pitchFamily="49" charset="0"/>
              </a:rPr>
              <a:t>Ogn</a:t>
            </a:r>
            <a:endParaRPr lang="en-US" sz="1400" dirty="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 *&gt; </a:t>
            </a:r>
            <a:r>
              <a:rPr lang="en-US" sz="1400" dirty="0">
                <a:solidFill>
                  <a:srgbClr val="EC7061"/>
                </a:solidFill>
                <a:latin typeface="Huawei Sans" panose="020C0503030203020204" pitchFamily="34" charset="0"/>
                <a:cs typeface="Courier New" panose="02070309020205020404" pitchFamily="49" charset="0"/>
              </a:rPr>
              <a:t>10.1.1.1/32   10.1.12.1       0                        0           101i</a:t>
            </a:r>
          </a:p>
        </p:txBody>
      </p:sp>
      <p:sp>
        <p:nvSpPr>
          <p:cNvPr id="35" name="文本框 34"/>
          <p:cNvSpPr txBox="1"/>
          <p:nvPr/>
        </p:nvSpPr>
        <p:spPr>
          <a:xfrm>
            <a:off x="5924937" y="3089516"/>
            <a:ext cx="5924939" cy="338554"/>
          </a:xfrm>
          <a:prstGeom prst="rect">
            <a:avLst/>
          </a:prstGeom>
          <a:noFill/>
        </p:spPr>
        <p:txBody>
          <a:bodyPr wrap="square" rtlCol="0">
            <a:noAutofit/>
          </a:bodyPr>
          <a:lstStyle/>
          <a:p>
            <a:pPr fontAlgn="ctr">
              <a:spcBef>
                <a:spcPts val="0"/>
              </a:spcBef>
              <a:spcAft>
                <a:spcPts val="0"/>
              </a:spcAft>
            </a:pPr>
            <a:r>
              <a:rPr lang="en-US" sz="1600" dirty="0">
                <a:solidFill>
                  <a:prstClr val="black"/>
                </a:solidFill>
                <a:latin typeface="Huawei Sans" panose="020C0503030203020204" pitchFamily="34" charset="0"/>
              </a:rPr>
              <a:t>2. Check the BGP routing information on R2.</a:t>
            </a:r>
          </a:p>
        </p:txBody>
      </p:sp>
      <p:cxnSp>
        <p:nvCxnSpPr>
          <p:cNvPr id="36" name="直接箭头连接符 35"/>
          <p:cNvCxnSpPr/>
          <p:nvPr/>
        </p:nvCxnSpPr>
        <p:spPr>
          <a:xfrm flipH="1" flipV="1">
            <a:off x="3307413" y="1911625"/>
            <a:ext cx="990470" cy="1"/>
          </a:xfrm>
          <a:prstGeom prst="straightConnector1">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37" name="Oval 4"/>
          <p:cNvSpPr>
            <a:spLocks noChangeAspect="1"/>
          </p:cNvSpPr>
          <p:nvPr/>
        </p:nvSpPr>
        <p:spPr>
          <a:xfrm>
            <a:off x="4178735" y="1821625"/>
            <a:ext cx="180000" cy="180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38" name="TextBox 120">
            <a:extLst>
              <a:ext uri="{FF2B5EF4-FFF2-40B4-BE49-F238E27FC236}">
                <a16:creationId xmlns:a16="http://schemas.microsoft.com/office/drawing/2014/main" xmlns="" id="{020D7A1D-EFAD-4C8C-B9DE-D0FAD269B77A}"/>
              </a:ext>
            </a:extLst>
          </p:cNvPr>
          <p:cNvSpPr txBox="1"/>
          <p:nvPr/>
        </p:nvSpPr>
        <p:spPr>
          <a:xfrm>
            <a:off x="3587234" y="1626115"/>
            <a:ext cx="541508" cy="307777"/>
          </a:xfrm>
          <a:prstGeom prst="rect">
            <a:avLst/>
          </a:prstGeom>
          <a:noFill/>
          <a:ln>
            <a:noFill/>
          </a:ln>
        </p:spPr>
        <p:txBody>
          <a:bodyPr wrap="square" rtlCol="0">
            <a:noAutofit/>
          </a:bodyPr>
          <a:lstStyle/>
          <a:p>
            <a:pPr fontAlgn="ctr"/>
            <a:r>
              <a:rPr lang="en-US" sz="140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ORF</a:t>
            </a:r>
          </a:p>
        </p:txBody>
      </p:sp>
      <p:sp>
        <p:nvSpPr>
          <p:cNvPr id="39" name="Oval 4"/>
          <p:cNvSpPr>
            <a:spLocks noChangeAspect="1"/>
          </p:cNvSpPr>
          <p:nvPr/>
        </p:nvSpPr>
        <p:spPr>
          <a:xfrm>
            <a:off x="2689014" y="2417761"/>
            <a:ext cx="180000" cy="180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cxnSp>
        <p:nvCxnSpPr>
          <p:cNvPr id="29" name="直接箭头连接符 28"/>
          <p:cNvCxnSpPr/>
          <p:nvPr/>
        </p:nvCxnSpPr>
        <p:spPr>
          <a:xfrm flipV="1">
            <a:off x="4817883" y="3966350"/>
            <a:ext cx="879292" cy="487847"/>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sp>
        <p:nvSpPr>
          <p:cNvPr id="30" name="文本占位符 3"/>
          <p:cNvSpPr txBox="1">
            <a:spLocks/>
          </p:cNvSpPr>
          <p:nvPr/>
        </p:nvSpPr>
        <p:spPr bwMode="auto">
          <a:xfrm>
            <a:off x="542287" y="4426598"/>
            <a:ext cx="4999409" cy="1294740"/>
          </a:xfrm>
          <a:prstGeom prst="rect">
            <a:avLst/>
          </a:prstGeom>
          <a:solidFill>
            <a:srgbClr val="FFFFCC"/>
          </a:solidFill>
          <a:ln w="9525">
            <a:solidFill>
              <a:srgbClr val="FFD17D"/>
            </a:solidFill>
            <a:miter lim="800000"/>
            <a:headEnd/>
            <a:tailEnd/>
          </a:ln>
        </p:spPr>
        <p:txBody>
          <a:bodyPr vert="horz" wrap="square" lIns="108000" tIns="40071" rIns="108000" bIns="40071" numCol="1" anchor="ctr"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fontAlgn="ctr">
              <a:lnSpc>
                <a:spcPct val="100000"/>
              </a:lnSpc>
              <a:buNone/>
            </a:pPr>
            <a:r>
              <a:rPr lang="en-US" sz="1400" dirty="0">
                <a:latin typeface="Huawei Sans" panose="020C0503030203020204" pitchFamily="34" charset="0"/>
              </a:rPr>
              <a:t>Check the ORF information on R1. The command output shows that the route 10.1.1.1/32 is required.</a:t>
            </a:r>
          </a:p>
          <a:p>
            <a:pPr marL="0" indent="0" fontAlgn="ctr">
              <a:lnSpc>
                <a:spcPct val="100000"/>
              </a:lnSpc>
              <a:buNone/>
            </a:pPr>
            <a:r>
              <a:rPr lang="en-US" sz="1400" dirty="0">
                <a:latin typeface="Huawei Sans" panose="020C0503030203020204" pitchFamily="34" charset="0"/>
              </a:rPr>
              <a:t>Check the BGP routing information on R2. The command output shows that R2 has received only the route 10.1.1.1/32.</a:t>
            </a:r>
          </a:p>
        </p:txBody>
      </p:sp>
      <p:grpSp>
        <p:nvGrpSpPr>
          <p:cNvPr id="42" name="组合 41"/>
          <p:cNvGrpSpPr/>
          <p:nvPr/>
        </p:nvGrpSpPr>
        <p:grpSpPr>
          <a:xfrm>
            <a:off x="9500483" y="124239"/>
            <a:ext cx="2638164" cy="213120"/>
            <a:chOff x="9500483" y="124239"/>
            <a:chExt cx="2638164" cy="213120"/>
          </a:xfrm>
        </p:grpSpPr>
        <p:sp>
          <p:nvSpPr>
            <p:cNvPr id="43" name="五边形 42"/>
            <p:cNvSpPr/>
            <p:nvPr/>
          </p:nvSpPr>
          <p:spPr bwMode="auto">
            <a:xfrm>
              <a:off x="9500483" y="124239"/>
              <a:ext cx="720000"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ORF</a:t>
              </a:r>
            </a:p>
          </p:txBody>
        </p:sp>
        <p:sp>
          <p:nvSpPr>
            <p:cNvPr id="44" name="燕尾形 43"/>
            <p:cNvSpPr/>
            <p:nvPr/>
          </p:nvSpPr>
          <p:spPr bwMode="auto">
            <a:xfrm>
              <a:off x="10145285" y="124239"/>
              <a:ext cx="113256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Peer Group</a:t>
              </a:r>
            </a:p>
          </p:txBody>
        </p:sp>
        <p:sp>
          <p:nvSpPr>
            <p:cNvPr id="45" name="燕尾形 44"/>
            <p:cNvSpPr/>
            <p:nvPr/>
          </p:nvSpPr>
          <p:spPr bwMode="auto">
            <a:xfrm>
              <a:off x="11202647" y="124239"/>
              <a:ext cx="936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Security</a:t>
              </a:r>
            </a:p>
          </p:txBody>
        </p:sp>
      </p:grpSp>
    </p:spTree>
    <p:extLst>
      <p:ext uri="{BB962C8B-B14F-4D97-AF65-F5344CB8AC3E}">
        <p14:creationId xmlns:p14="http://schemas.microsoft.com/office/powerpoint/2010/main" val="189935583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68317" y="1233488"/>
            <a:ext cx="11276183" cy="4680000"/>
          </a:xfrm>
        </p:spPr>
        <p:txBody>
          <a:bodyPr wrap="square">
            <a:noAutofit/>
          </a:bodyPr>
          <a:lstStyle/>
          <a:p>
            <a:pPr fontAlgn="ctr"/>
            <a:r>
              <a:rPr lang="en-US" sz="2000">
                <a:latin typeface="Huawei Sans" panose="020C0503030203020204" pitchFamily="34" charset="0"/>
              </a:rPr>
              <a:t>A peer group is a set of peers with the same policies. When a peer is added to a peer group, it inherits the configurations of the peer group. If the configurations of the peer group change, the configurations of all the peers in the group change accordingly.</a:t>
            </a:r>
          </a:p>
          <a:p>
            <a:pPr fontAlgn="ctr"/>
            <a:r>
              <a:rPr lang="en-US" sz="2000">
                <a:latin typeface="Huawei Sans" panose="020C0503030203020204" pitchFamily="34" charset="0"/>
              </a:rPr>
              <a:t>A large number of BGP peers may exist on a large-scale BGP network, many of which need the same policies, you can configure a peer group to simplify configuration.</a:t>
            </a:r>
          </a:p>
          <a:p>
            <a:pPr fontAlgn="ctr"/>
            <a:endParaRPr lang="zh-CN" altLang="en-US" sz="2000" dirty="0">
              <a:latin typeface="Huawei Sans" panose="020C0503030203020204" pitchFamily="34" charset="0"/>
            </a:endParaRPr>
          </a:p>
        </p:txBody>
      </p:sp>
      <p:sp>
        <p:nvSpPr>
          <p:cNvPr id="2" name="标题 1"/>
          <p:cNvSpPr>
            <a:spLocks noGrp="1"/>
          </p:cNvSpPr>
          <p:nvPr>
            <p:ph type="title"/>
          </p:nvPr>
        </p:nvSpPr>
        <p:spPr>
          <a:xfrm>
            <a:off x="1594177" y="410400"/>
            <a:ext cx="9827761" cy="640800"/>
          </a:xfrm>
        </p:spPr>
        <p:txBody>
          <a:bodyPr wrap="square">
            <a:noAutofit/>
          </a:bodyPr>
          <a:lstStyle/>
          <a:p>
            <a:pPr fontAlgn="ctr"/>
            <a:r>
              <a:rPr lang="en-US">
                <a:latin typeface="Huawei Sans" panose="020C0503030203020204" pitchFamily="34" charset="0"/>
              </a:rPr>
              <a:t>BGP Peer Group</a:t>
            </a:r>
          </a:p>
        </p:txBody>
      </p:sp>
      <p:grpSp>
        <p:nvGrpSpPr>
          <p:cNvPr id="7" name="组合 6"/>
          <p:cNvGrpSpPr/>
          <p:nvPr/>
        </p:nvGrpSpPr>
        <p:grpSpPr>
          <a:xfrm>
            <a:off x="9500483" y="124239"/>
            <a:ext cx="2638164" cy="213120"/>
            <a:chOff x="9500483" y="124239"/>
            <a:chExt cx="2638164" cy="213120"/>
          </a:xfrm>
        </p:grpSpPr>
        <p:sp>
          <p:nvSpPr>
            <p:cNvPr id="8" name="五边形 7"/>
            <p:cNvSpPr/>
            <p:nvPr/>
          </p:nvSpPr>
          <p:spPr bwMode="auto">
            <a:xfrm>
              <a:off x="9500483" y="124239"/>
              <a:ext cx="720000"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ORF</a:t>
              </a:r>
            </a:p>
          </p:txBody>
        </p:sp>
        <p:sp>
          <p:nvSpPr>
            <p:cNvPr id="9" name="燕尾形 8"/>
            <p:cNvSpPr/>
            <p:nvPr/>
          </p:nvSpPr>
          <p:spPr bwMode="auto">
            <a:xfrm>
              <a:off x="10145285" y="124239"/>
              <a:ext cx="1132560"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Peer Group</a:t>
              </a:r>
            </a:p>
          </p:txBody>
        </p:sp>
        <p:sp>
          <p:nvSpPr>
            <p:cNvPr id="10" name="燕尾形 9"/>
            <p:cNvSpPr/>
            <p:nvPr/>
          </p:nvSpPr>
          <p:spPr bwMode="auto">
            <a:xfrm>
              <a:off x="11202647" y="124239"/>
              <a:ext cx="936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Security</a:t>
              </a:r>
            </a:p>
          </p:txBody>
        </p:sp>
      </p:grpSp>
    </p:spTree>
    <p:extLst>
      <p:ext uri="{BB962C8B-B14F-4D97-AF65-F5344CB8AC3E}">
        <p14:creationId xmlns:p14="http://schemas.microsoft.com/office/powerpoint/2010/main" val="385815529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177" y="410400"/>
            <a:ext cx="9827761" cy="640800"/>
          </a:xfrm>
        </p:spPr>
        <p:txBody>
          <a:bodyPr wrap="square">
            <a:noAutofit/>
          </a:bodyPr>
          <a:lstStyle/>
          <a:p>
            <a:pPr fontAlgn="ctr"/>
            <a:r>
              <a:rPr lang="en-US" dirty="0">
                <a:latin typeface="Huawei Sans" panose="020C0503030203020204" pitchFamily="34" charset="0"/>
              </a:rPr>
              <a:t>Basic Peer Group Configuration Commands</a:t>
            </a:r>
          </a:p>
        </p:txBody>
      </p:sp>
      <p:sp>
        <p:nvSpPr>
          <p:cNvPr id="4" name="矩形 3"/>
          <p:cNvSpPr/>
          <p:nvPr/>
        </p:nvSpPr>
        <p:spPr>
          <a:xfrm>
            <a:off x="1031917" y="1722813"/>
            <a:ext cx="10608699"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cs typeface="Courier New" panose="02070309020205020404" pitchFamily="49" charset="0"/>
              </a:rPr>
              <a:t>[Huawei-bgp] </a:t>
            </a:r>
            <a:r>
              <a:rPr lang="en-US" sz="1600" b="1">
                <a:latin typeface="Huawei Sans" panose="020C0503030203020204" pitchFamily="34" charset="0"/>
              </a:rPr>
              <a:t>group</a:t>
            </a:r>
            <a:r>
              <a:rPr lang="en-US" sz="1600">
                <a:latin typeface="Huawei Sans" panose="020C0503030203020204" pitchFamily="34" charset="0"/>
              </a:rPr>
              <a:t> </a:t>
            </a:r>
            <a:r>
              <a:rPr lang="en-US" sz="1600" i="1">
                <a:latin typeface="Huawei Sans" panose="020C0503030203020204" pitchFamily="34" charset="0"/>
              </a:rPr>
              <a:t>group-name</a:t>
            </a:r>
            <a:r>
              <a:rPr lang="en-US" sz="1600">
                <a:latin typeface="Huawei Sans" panose="020C0503030203020204" pitchFamily="34" charset="0"/>
              </a:rPr>
              <a:t> [ </a:t>
            </a:r>
            <a:r>
              <a:rPr lang="en-US" sz="1600" b="1">
                <a:latin typeface="Huawei Sans" panose="020C0503030203020204" pitchFamily="34" charset="0"/>
              </a:rPr>
              <a:t>external</a:t>
            </a:r>
            <a:r>
              <a:rPr lang="en-US" sz="1600">
                <a:latin typeface="Huawei Sans" panose="020C0503030203020204" pitchFamily="34" charset="0"/>
              </a:rPr>
              <a:t> | </a:t>
            </a:r>
            <a:r>
              <a:rPr lang="en-US" sz="1600" b="1">
                <a:latin typeface="Huawei Sans" panose="020C0503030203020204" pitchFamily="34" charset="0"/>
              </a:rPr>
              <a:t>internal</a:t>
            </a:r>
            <a:r>
              <a:rPr lang="en-US" sz="1600">
                <a:latin typeface="Huawei Sans" panose="020C0503030203020204" pitchFamily="34" charset="0"/>
              </a:rPr>
              <a:t> ]</a:t>
            </a:r>
          </a:p>
        </p:txBody>
      </p:sp>
      <p:sp>
        <p:nvSpPr>
          <p:cNvPr id="5" name="矩形 4"/>
          <p:cNvSpPr/>
          <p:nvPr/>
        </p:nvSpPr>
        <p:spPr>
          <a:xfrm>
            <a:off x="551384" y="1365312"/>
            <a:ext cx="11089232" cy="338554"/>
          </a:xfrm>
          <a:prstGeom prst="rect">
            <a:avLst/>
          </a:prstGeom>
        </p:spPr>
        <p:txBody>
          <a:bodyPr wrap="square">
            <a:noAutofit/>
          </a:bodyPr>
          <a:lstStyle/>
          <a:p>
            <a:pPr marL="342900" indent="-342900" fontAlgn="ctr">
              <a:buFont typeface="+mj-lt"/>
              <a:buAutoNum type="arabicPeriod"/>
            </a:pPr>
            <a:r>
              <a:rPr lang="en-US" sz="1600">
                <a:latin typeface="Huawei Sans" panose="020C0503030203020204" pitchFamily="34" charset="0"/>
                <a:cs typeface="Courier New" panose="02070309020205020404" pitchFamily="49" charset="0"/>
              </a:rPr>
              <a:t>Create a BGP peer group.</a:t>
            </a:r>
          </a:p>
        </p:txBody>
      </p:sp>
      <p:sp>
        <p:nvSpPr>
          <p:cNvPr id="9" name="矩形 8"/>
          <p:cNvSpPr/>
          <p:nvPr/>
        </p:nvSpPr>
        <p:spPr>
          <a:xfrm>
            <a:off x="1031917" y="3242821"/>
            <a:ext cx="10608699"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cs typeface="Courier New" panose="02070309020205020404" pitchFamily="49" charset="0"/>
              </a:rPr>
              <a:t>[Huawei-bgp] </a:t>
            </a:r>
            <a:r>
              <a:rPr lang="en-US" sz="1600" b="1">
                <a:latin typeface="Huawei Sans" panose="020C0503030203020204" pitchFamily="34" charset="0"/>
              </a:rPr>
              <a:t>peer</a:t>
            </a:r>
            <a:r>
              <a:rPr lang="en-US" sz="1600">
                <a:latin typeface="Huawei Sans" panose="020C0503030203020204" pitchFamily="34" charset="0"/>
              </a:rPr>
              <a:t> </a:t>
            </a:r>
            <a:r>
              <a:rPr lang="en-US" sz="1600" i="1">
                <a:latin typeface="Huawei Sans" panose="020C0503030203020204" pitchFamily="34" charset="0"/>
              </a:rPr>
              <a:t>group-name</a:t>
            </a:r>
            <a:r>
              <a:rPr lang="en-US" sz="1600">
                <a:latin typeface="Huawei Sans" panose="020C0503030203020204" pitchFamily="34" charset="0"/>
              </a:rPr>
              <a:t> </a:t>
            </a:r>
            <a:r>
              <a:rPr lang="en-US" sz="1600" b="1">
                <a:latin typeface="Huawei Sans" panose="020C0503030203020204" pitchFamily="34" charset="0"/>
              </a:rPr>
              <a:t>as-number</a:t>
            </a:r>
            <a:r>
              <a:rPr lang="en-US" sz="1600">
                <a:latin typeface="Huawei Sans" panose="020C0503030203020204" pitchFamily="34" charset="0"/>
              </a:rPr>
              <a:t> { </a:t>
            </a:r>
            <a:r>
              <a:rPr lang="en-US" sz="1600" i="1">
                <a:latin typeface="Huawei Sans" panose="020C0503030203020204" pitchFamily="34" charset="0"/>
              </a:rPr>
              <a:t>as-number-plain</a:t>
            </a:r>
            <a:r>
              <a:rPr lang="en-US" sz="1600">
                <a:latin typeface="Huawei Sans" panose="020C0503030203020204" pitchFamily="34" charset="0"/>
              </a:rPr>
              <a:t> | </a:t>
            </a:r>
            <a:r>
              <a:rPr lang="en-US" sz="1600" i="1">
                <a:latin typeface="Huawei Sans" panose="020C0503030203020204" pitchFamily="34" charset="0"/>
              </a:rPr>
              <a:t>as-number-dot</a:t>
            </a:r>
            <a:r>
              <a:rPr lang="en-US" sz="1600">
                <a:latin typeface="Huawei Sans" panose="020C0503030203020204" pitchFamily="34" charset="0"/>
              </a:rPr>
              <a:t> }</a:t>
            </a:r>
          </a:p>
        </p:txBody>
      </p:sp>
      <p:sp>
        <p:nvSpPr>
          <p:cNvPr id="10" name="矩形 9"/>
          <p:cNvSpPr/>
          <p:nvPr/>
        </p:nvSpPr>
        <p:spPr>
          <a:xfrm>
            <a:off x="551384" y="2810674"/>
            <a:ext cx="11089232" cy="338554"/>
          </a:xfrm>
          <a:prstGeom prst="rect">
            <a:avLst/>
          </a:prstGeom>
        </p:spPr>
        <p:txBody>
          <a:bodyPr wrap="square">
            <a:noAutofit/>
          </a:bodyPr>
          <a:lstStyle/>
          <a:p>
            <a:pPr marL="342900" indent="-342900" fontAlgn="ctr">
              <a:buFont typeface="+mj-lt"/>
              <a:buAutoNum type="arabicPeriod" startAt="2"/>
            </a:pPr>
            <a:r>
              <a:rPr lang="en-US" sz="1600">
                <a:latin typeface="Huawei Sans" panose="020C0503030203020204" pitchFamily="34" charset="0"/>
                <a:cs typeface="Courier New" panose="02070309020205020404" pitchFamily="49" charset="0"/>
              </a:rPr>
              <a:t>(Optional) Configure an AS number for the specified peer group.</a:t>
            </a:r>
          </a:p>
        </p:txBody>
      </p:sp>
      <p:sp>
        <p:nvSpPr>
          <p:cNvPr id="11" name="矩形 10"/>
          <p:cNvSpPr/>
          <p:nvPr/>
        </p:nvSpPr>
        <p:spPr>
          <a:xfrm>
            <a:off x="1031917" y="2072643"/>
            <a:ext cx="10608699" cy="377732"/>
          </a:xfrm>
          <a:prstGeom prst="rect">
            <a:avLst/>
          </a:prstGeom>
        </p:spPr>
        <p:txBody>
          <a:bodyPr wrap="square">
            <a:noAutofit/>
          </a:bodyPr>
          <a:lstStyle/>
          <a:p>
            <a:pPr fontAlgn="ctr">
              <a:lnSpc>
                <a:spcPts val="2400"/>
              </a:lnSpc>
            </a:pPr>
            <a:r>
              <a:rPr lang="en-US" sz="1600" dirty="0">
                <a:latin typeface="Huawei Sans" panose="020C0503030203020204" pitchFamily="34" charset="0"/>
                <a:cs typeface="Courier New" panose="02070309020205020404" pitchFamily="49" charset="0"/>
              </a:rPr>
              <a:t>A peer group is created in the BGP view, BGP-VPN instance IPv4 address family view, or BGP-VPN instance IPv6 address family view.</a:t>
            </a:r>
          </a:p>
        </p:txBody>
      </p:sp>
      <p:sp>
        <p:nvSpPr>
          <p:cNvPr id="12" name="矩形 11"/>
          <p:cNvSpPr/>
          <p:nvPr/>
        </p:nvSpPr>
        <p:spPr>
          <a:xfrm>
            <a:off x="1031917" y="4842008"/>
            <a:ext cx="10608699"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cs typeface="Courier New" panose="02070309020205020404" pitchFamily="49" charset="0"/>
              </a:rPr>
              <a:t>[Huawei-bgp] </a:t>
            </a:r>
            <a:r>
              <a:rPr lang="en-US" sz="1600" b="1">
                <a:latin typeface="Huawei Sans" panose="020C0503030203020204" pitchFamily="34" charset="0"/>
              </a:rPr>
              <a:t>peer</a:t>
            </a:r>
            <a:r>
              <a:rPr lang="en-US" sz="1600">
                <a:latin typeface="Huawei Sans" panose="020C0503030203020204" pitchFamily="34" charset="0"/>
              </a:rPr>
              <a:t> { </a:t>
            </a:r>
            <a:r>
              <a:rPr lang="en-US" sz="1600" i="1">
                <a:latin typeface="Huawei Sans" panose="020C0503030203020204" pitchFamily="34" charset="0"/>
              </a:rPr>
              <a:t>ipv4-address</a:t>
            </a:r>
            <a:r>
              <a:rPr lang="en-US" sz="1600">
                <a:latin typeface="Huawei Sans" panose="020C0503030203020204" pitchFamily="34" charset="0"/>
              </a:rPr>
              <a:t> | </a:t>
            </a:r>
            <a:r>
              <a:rPr lang="en-US" sz="1600" i="1">
                <a:latin typeface="Huawei Sans" panose="020C0503030203020204" pitchFamily="34" charset="0"/>
              </a:rPr>
              <a:t>ipv6-address</a:t>
            </a:r>
            <a:r>
              <a:rPr lang="en-US" sz="1600">
                <a:latin typeface="Huawei Sans" panose="020C0503030203020204" pitchFamily="34" charset="0"/>
              </a:rPr>
              <a:t> } </a:t>
            </a:r>
            <a:r>
              <a:rPr lang="en-US" sz="1600" b="1">
                <a:latin typeface="Huawei Sans" panose="020C0503030203020204" pitchFamily="34" charset="0"/>
              </a:rPr>
              <a:t>group</a:t>
            </a:r>
            <a:r>
              <a:rPr lang="en-US" sz="1600">
                <a:latin typeface="Huawei Sans" panose="020C0503030203020204" pitchFamily="34" charset="0"/>
              </a:rPr>
              <a:t> </a:t>
            </a:r>
            <a:r>
              <a:rPr lang="en-US" sz="1600" i="1">
                <a:latin typeface="Huawei Sans" panose="020C0503030203020204" pitchFamily="34" charset="0"/>
              </a:rPr>
              <a:t>group-name</a:t>
            </a:r>
          </a:p>
        </p:txBody>
      </p:sp>
      <p:sp>
        <p:nvSpPr>
          <p:cNvPr id="13" name="矩形 12"/>
          <p:cNvSpPr/>
          <p:nvPr/>
        </p:nvSpPr>
        <p:spPr>
          <a:xfrm>
            <a:off x="551384" y="4409861"/>
            <a:ext cx="11089232" cy="338554"/>
          </a:xfrm>
          <a:prstGeom prst="rect">
            <a:avLst/>
          </a:prstGeom>
        </p:spPr>
        <p:txBody>
          <a:bodyPr wrap="square">
            <a:noAutofit/>
          </a:bodyPr>
          <a:lstStyle/>
          <a:p>
            <a:pPr marL="342900" indent="-342900" fontAlgn="ctr">
              <a:buFont typeface="+mj-lt"/>
              <a:buAutoNum type="arabicPeriod" startAt="3"/>
            </a:pPr>
            <a:r>
              <a:rPr lang="en-US" sz="1600" dirty="0">
                <a:latin typeface="Huawei Sans" panose="020C0503030203020204" pitchFamily="34" charset="0"/>
                <a:cs typeface="Courier New" panose="02070309020205020404" pitchFamily="49" charset="0"/>
              </a:rPr>
              <a:t>Add a specified peer to the peer group.</a:t>
            </a:r>
          </a:p>
        </p:txBody>
      </p:sp>
      <p:sp>
        <p:nvSpPr>
          <p:cNvPr id="15" name="矩形 14"/>
          <p:cNvSpPr/>
          <p:nvPr/>
        </p:nvSpPr>
        <p:spPr>
          <a:xfrm>
            <a:off x="1031917" y="5826994"/>
            <a:ext cx="10608699"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cs typeface="Courier New" panose="02070309020205020404" pitchFamily="49" charset="0"/>
              </a:rPr>
              <a:t>[Huawei-bgp] </a:t>
            </a:r>
            <a:r>
              <a:rPr lang="en-US" sz="1600" b="1">
                <a:latin typeface="Huawei Sans" panose="020C0503030203020204" pitchFamily="34" charset="0"/>
              </a:rPr>
              <a:t>peer</a:t>
            </a:r>
            <a:r>
              <a:rPr lang="en-US" sz="1600">
                <a:latin typeface="Huawei Sans" panose="020C0503030203020204" pitchFamily="34" charset="0"/>
              </a:rPr>
              <a:t> </a:t>
            </a:r>
            <a:r>
              <a:rPr lang="en-US" sz="1600" i="1">
                <a:latin typeface="Huawei Sans" panose="020C0503030203020204" pitchFamily="34" charset="0"/>
              </a:rPr>
              <a:t>group-name</a:t>
            </a:r>
            <a:r>
              <a:rPr lang="en-US" sz="1600">
                <a:latin typeface="Huawei Sans" panose="020C0503030203020204" pitchFamily="34" charset="0"/>
              </a:rPr>
              <a:t> </a:t>
            </a:r>
            <a:r>
              <a:rPr lang="en-US" sz="1600" b="1">
                <a:latin typeface="Huawei Sans" panose="020C0503030203020204" pitchFamily="34" charset="0"/>
              </a:rPr>
              <a:t>connect-interface</a:t>
            </a:r>
            <a:r>
              <a:rPr lang="en-US" sz="1600">
                <a:latin typeface="Huawei Sans" panose="020C0503030203020204" pitchFamily="34" charset="0"/>
              </a:rPr>
              <a:t> </a:t>
            </a:r>
            <a:r>
              <a:rPr lang="en-US" sz="1600" i="1">
                <a:latin typeface="Huawei Sans" panose="020C0503030203020204" pitchFamily="34" charset="0"/>
              </a:rPr>
              <a:t>interface-type</a:t>
            </a:r>
            <a:r>
              <a:rPr lang="en-US" sz="1600">
                <a:latin typeface="Huawei Sans" panose="020C0503030203020204" pitchFamily="34" charset="0"/>
              </a:rPr>
              <a:t> </a:t>
            </a:r>
            <a:r>
              <a:rPr lang="en-US" sz="1600" i="1">
                <a:latin typeface="Huawei Sans" panose="020C0503030203020204" pitchFamily="34" charset="0"/>
              </a:rPr>
              <a:t>interface-number</a:t>
            </a:r>
            <a:r>
              <a:rPr lang="en-US" sz="1600">
                <a:latin typeface="Huawei Sans" panose="020C0503030203020204" pitchFamily="34" charset="0"/>
              </a:rPr>
              <a:t> [ </a:t>
            </a:r>
            <a:r>
              <a:rPr lang="en-US" sz="1600" i="1">
                <a:latin typeface="Huawei Sans" panose="020C0503030203020204" pitchFamily="34" charset="0"/>
              </a:rPr>
              <a:t>ipv4-source-address</a:t>
            </a:r>
            <a:r>
              <a:rPr lang="en-US" sz="1600">
                <a:latin typeface="Huawei Sans" panose="020C0503030203020204" pitchFamily="34" charset="0"/>
              </a:rPr>
              <a:t> ]</a:t>
            </a:r>
          </a:p>
        </p:txBody>
      </p:sp>
      <p:sp>
        <p:nvSpPr>
          <p:cNvPr id="16" name="矩形 15"/>
          <p:cNvSpPr/>
          <p:nvPr/>
        </p:nvSpPr>
        <p:spPr>
          <a:xfrm>
            <a:off x="551384" y="5394847"/>
            <a:ext cx="11089232" cy="338554"/>
          </a:xfrm>
          <a:prstGeom prst="rect">
            <a:avLst/>
          </a:prstGeom>
        </p:spPr>
        <p:txBody>
          <a:bodyPr wrap="square">
            <a:noAutofit/>
          </a:bodyPr>
          <a:lstStyle/>
          <a:p>
            <a:pPr marL="342900" indent="-342900" fontAlgn="ctr">
              <a:buFont typeface="+mj-lt"/>
              <a:buAutoNum type="arabicPeriod" startAt="4"/>
            </a:pPr>
            <a:r>
              <a:rPr lang="en-US" sz="1600" dirty="0">
                <a:latin typeface="Huawei Sans" panose="020C0503030203020204" pitchFamily="34" charset="0"/>
                <a:cs typeface="Courier New" panose="02070309020205020404" pitchFamily="49" charset="0"/>
              </a:rPr>
              <a:t>Specify the source interface for sending BGP messages and the source address for initiating a BGP connection.</a:t>
            </a:r>
          </a:p>
        </p:txBody>
      </p:sp>
      <p:sp>
        <p:nvSpPr>
          <p:cNvPr id="18" name="矩形 17"/>
          <p:cNvSpPr/>
          <p:nvPr/>
        </p:nvSpPr>
        <p:spPr>
          <a:xfrm>
            <a:off x="1031917" y="3613873"/>
            <a:ext cx="10608699" cy="400110"/>
          </a:xfrm>
          <a:prstGeom prst="rect">
            <a:avLst/>
          </a:prstGeom>
        </p:spPr>
        <p:txBody>
          <a:bodyPr wrap="square">
            <a:noAutofit/>
          </a:bodyPr>
          <a:lstStyle/>
          <a:p>
            <a:pPr fontAlgn="ctr">
              <a:lnSpc>
                <a:spcPts val="2400"/>
              </a:lnSpc>
            </a:pPr>
            <a:r>
              <a:rPr lang="en-US" sz="1600" dirty="0">
                <a:latin typeface="Huawei Sans" panose="020C0503030203020204" pitchFamily="34" charset="0"/>
                <a:cs typeface="Courier New" panose="02070309020205020404" pitchFamily="49" charset="0"/>
              </a:rPr>
              <a:t>An AS number is configured for the EBGP peer group. The AS number of an IBGP peer group is the local AS number of the device with the IBGP peer group configured.</a:t>
            </a:r>
          </a:p>
        </p:txBody>
      </p:sp>
      <p:grpSp>
        <p:nvGrpSpPr>
          <p:cNvPr id="19" name="组合 18"/>
          <p:cNvGrpSpPr/>
          <p:nvPr/>
        </p:nvGrpSpPr>
        <p:grpSpPr>
          <a:xfrm>
            <a:off x="9500483" y="124239"/>
            <a:ext cx="2638164" cy="213120"/>
            <a:chOff x="9500483" y="124239"/>
            <a:chExt cx="2638164" cy="213120"/>
          </a:xfrm>
        </p:grpSpPr>
        <p:sp>
          <p:nvSpPr>
            <p:cNvPr id="21" name="五边形 20"/>
            <p:cNvSpPr/>
            <p:nvPr/>
          </p:nvSpPr>
          <p:spPr bwMode="auto">
            <a:xfrm>
              <a:off x="9500483" y="124239"/>
              <a:ext cx="720000"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ORF</a:t>
              </a:r>
            </a:p>
          </p:txBody>
        </p:sp>
        <p:sp>
          <p:nvSpPr>
            <p:cNvPr id="22" name="燕尾形 21"/>
            <p:cNvSpPr/>
            <p:nvPr/>
          </p:nvSpPr>
          <p:spPr bwMode="auto">
            <a:xfrm>
              <a:off x="10145285" y="124239"/>
              <a:ext cx="1132560"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Peer Group</a:t>
              </a:r>
            </a:p>
          </p:txBody>
        </p:sp>
        <p:sp>
          <p:nvSpPr>
            <p:cNvPr id="23" name="燕尾形 22"/>
            <p:cNvSpPr/>
            <p:nvPr/>
          </p:nvSpPr>
          <p:spPr bwMode="auto">
            <a:xfrm>
              <a:off x="11202647" y="124239"/>
              <a:ext cx="936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Security</a:t>
              </a:r>
            </a:p>
          </p:txBody>
        </p:sp>
      </p:grpSp>
    </p:spTree>
    <p:extLst>
      <p:ext uri="{BB962C8B-B14F-4D97-AF65-F5344CB8AC3E}">
        <p14:creationId xmlns:p14="http://schemas.microsoft.com/office/powerpoint/2010/main" val="191623829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任意多边形 25"/>
          <p:cNvSpPr/>
          <p:nvPr/>
        </p:nvSpPr>
        <p:spPr>
          <a:xfrm>
            <a:off x="3187167" y="1327362"/>
            <a:ext cx="2908833" cy="2482850"/>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4FBFE"/>
          </a:solidFill>
          <a:ln w="19050">
            <a:solidFill>
              <a:srgbClr val="99DFF9"/>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endParaRPr lang="zh-CN" altLang="en-US" sz="1600" b="1">
              <a:solidFill>
                <a:schemeClr val="tx1"/>
              </a:solidFill>
              <a:latin typeface="Huawei Sans" panose="020C0503030203020204" pitchFamily="34" charset="0"/>
              <a:sym typeface="Huawei Sans" panose="020C0503030203020204" pitchFamily="34" charset="0"/>
            </a:endParaRPr>
          </a:p>
        </p:txBody>
      </p:sp>
      <p:sp>
        <p:nvSpPr>
          <p:cNvPr id="70" name="任意多边形 25"/>
          <p:cNvSpPr/>
          <p:nvPr/>
        </p:nvSpPr>
        <p:spPr>
          <a:xfrm>
            <a:off x="466101" y="1327362"/>
            <a:ext cx="2051038" cy="2482850"/>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4FBFE"/>
          </a:solidFill>
          <a:ln w="19050">
            <a:solidFill>
              <a:srgbClr val="99DFF9"/>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endParaRPr lang="zh-CN" altLang="en-US" sz="1600" b="1">
              <a:solidFill>
                <a:schemeClr val="tx1"/>
              </a:solidFill>
              <a:latin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a:xfrm>
            <a:off x="1594177" y="410400"/>
            <a:ext cx="9827761" cy="640800"/>
          </a:xfrm>
        </p:spPr>
        <p:txBody>
          <a:bodyPr wrap="square">
            <a:noAutofit/>
          </a:bodyPr>
          <a:lstStyle/>
          <a:p>
            <a:pPr fontAlgn="ctr"/>
            <a:r>
              <a:rPr lang="en-US">
                <a:latin typeface="Huawei Sans" panose="020C0503030203020204" pitchFamily="34" charset="0"/>
              </a:rPr>
              <a:t>Example for Configuring a BGP Peer Group</a:t>
            </a:r>
          </a:p>
        </p:txBody>
      </p:sp>
      <p:sp>
        <p:nvSpPr>
          <p:cNvPr id="24" name="文本框 23"/>
          <p:cNvSpPr txBox="1"/>
          <p:nvPr/>
        </p:nvSpPr>
        <p:spPr>
          <a:xfrm>
            <a:off x="6657917" y="1689447"/>
            <a:ext cx="5087996" cy="738664"/>
          </a:xfrm>
          <a:prstGeom prst="rect">
            <a:avLst/>
          </a:prstGeom>
          <a:solidFill>
            <a:srgbClr val="F4FBFE"/>
          </a:solidFill>
          <a:ln>
            <a:solidFill>
              <a:srgbClr val="99DFF9"/>
            </a:solidFill>
          </a:ln>
        </p:spPr>
        <p:txBody>
          <a:bodyPr wrap="square" rtlCol="0">
            <a:noAutofit/>
          </a:bodyPr>
          <a:lstStyle/>
          <a:p>
            <a:pPr fontAlgn="ctr">
              <a:spcBef>
                <a:spcPts val="0"/>
              </a:spcBef>
              <a:spcAft>
                <a:spcPts val="0"/>
              </a:spcAft>
            </a:pPr>
            <a:r>
              <a:rPr lang="en-US" sz="1400">
                <a:solidFill>
                  <a:prstClr val="black"/>
                </a:solidFill>
                <a:latin typeface="Huawei Sans" panose="020C0503030203020204" pitchFamily="34" charset="0"/>
                <a:cs typeface="Courier New" panose="02070309020205020404" pitchFamily="49" charset="0"/>
              </a:rPr>
              <a:t>[R1] bgp 101</a:t>
            </a:r>
          </a:p>
          <a:p>
            <a:pPr fontAlgn="ctr">
              <a:spcBef>
                <a:spcPts val="0"/>
              </a:spcBef>
              <a:spcAft>
                <a:spcPts val="0"/>
              </a:spcAft>
            </a:pPr>
            <a:r>
              <a:rPr lang="en-US" sz="1400">
                <a:solidFill>
                  <a:prstClr val="black"/>
                </a:solidFill>
                <a:latin typeface="Huawei Sans" panose="020C0503030203020204" pitchFamily="34" charset="0"/>
                <a:cs typeface="Courier New" panose="02070309020205020404" pitchFamily="49" charset="0"/>
              </a:rPr>
              <a:t>[R1-bgp] peer 10.1.12.2 as-number 102</a:t>
            </a:r>
          </a:p>
          <a:p>
            <a:pPr fontAlgn="ctr"/>
            <a:r>
              <a:rPr lang="en-US" sz="1400">
                <a:solidFill>
                  <a:prstClr val="black"/>
                </a:solidFill>
                <a:latin typeface="Huawei Sans" panose="020C0503030203020204" pitchFamily="34" charset="0"/>
                <a:cs typeface="Courier New" panose="02070309020205020404" pitchFamily="49" charset="0"/>
              </a:rPr>
              <a:t>[R1-bgp] network 10.1.1.1 32</a:t>
            </a:r>
          </a:p>
        </p:txBody>
      </p:sp>
      <p:sp>
        <p:nvSpPr>
          <p:cNvPr id="58" name="文本框 57"/>
          <p:cNvSpPr txBox="1"/>
          <p:nvPr/>
        </p:nvSpPr>
        <p:spPr>
          <a:xfrm>
            <a:off x="6338670" y="1326810"/>
            <a:ext cx="5407243" cy="338554"/>
          </a:xfrm>
          <a:prstGeom prst="rect">
            <a:avLst/>
          </a:prstGeom>
          <a:noFill/>
        </p:spPr>
        <p:txBody>
          <a:bodyPr wrap="square" rtlCol="0">
            <a:noAutofit/>
          </a:bodyPr>
          <a:lstStyle/>
          <a:p>
            <a:pPr fontAlgn="ctr">
              <a:spcBef>
                <a:spcPts val="0"/>
              </a:spcBef>
              <a:spcAft>
                <a:spcPts val="0"/>
              </a:spcAft>
            </a:pPr>
            <a:r>
              <a:rPr lang="en-US" sz="1600">
                <a:solidFill>
                  <a:prstClr val="black"/>
                </a:solidFill>
                <a:latin typeface="Huawei Sans" panose="020C0503030203020204" pitchFamily="34" charset="0"/>
              </a:rPr>
              <a:t>1. Complete the basic BGP configuration on R1.</a:t>
            </a:r>
          </a:p>
        </p:txBody>
      </p:sp>
      <p:pic>
        <p:nvPicPr>
          <p:cNvPr id="67" name="图片 6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459945" y="2397642"/>
            <a:ext cx="540000" cy="442800"/>
          </a:xfrm>
          <a:prstGeom prst="rect">
            <a:avLst/>
          </a:prstGeom>
        </p:spPr>
      </p:pic>
      <p:sp>
        <p:nvSpPr>
          <p:cNvPr id="72" name="TextBox 120">
            <a:extLst>
              <a:ext uri="{FF2B5EF4-FFF2-40B4-BE49-F238E27FC236}">
                <a16:creationId xmlns:a16="http://schemas.microsoft.com/office/drawing/2014/main" xmlns="" id="{020D7A1D-EFAD-4C8C-B9DE-D0FAD269B77A}"/>
              </a:ext>
            </a:extLst>
          </p:cNvPr>
          <p:cNvSpPr txBox="1"/>
          <p:nvPr/>
        </p:nvSpPr>
        <p:spPr>
          <a:xfrm>
            <a:off x="472592" y="1364980"/>
            <a:ext cx="827092" cy="307777"/>
          </a:xfrm>
          <a:prstGeom prst="rect">
            <a:avLst/>
          </a:prstGeom>
          <a:noFill/>
          <a:ln>
            <a:noFill/>
          </a:ln>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AS 101</a:t>
            </a:r>
          </a:p>
        </p:txBody>
      </p:sp>
      <p:cxnSp>
        <p:nvCxnSpPr>
          <p:cNvPr id="74" name="直接连接符 73"/>
          <p:cNvCxnSpPr>
            <a:stCxn id="71" idx="3"/>
            <a:endCxn id="67" idx="1"/>
          </p:cNvCxnSpPr>
          <p:nvPr/>
        </p:nvCxnSpPr>
        <p:spPr>
          <a:xfrm>
            <a:off x="3964818" y="2619042"/>
            <a:ext cx="149512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endCxn id="46" idx="1"/>
          </p:cNvCxnSpPr>
          <p:nvPr/>
        </p:nvCxnSpPr>
        <p:spPr>
          <a:xfrm>
            <a:off x="1506421" y="2619042"/>
            <a:ext cx="22242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1506421" y="2505265"/>
            <a:ext cx="0" cy="2214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8" name="TextBox 120">
            <a:extLst>
              <a:ext uri="{FF2B5EF4-FFF2-40B4-BE49-F238E27FC236}">
                <a16:creationId xmlns:a16="http://schemas.microsoft.com/office/drawing/2014/main" xmlns="" id="{020D7A1D-EFAD-4C8C-B9DE-D0FAD269B77A}"/>
              </a:ext>
            </a:extLst>
          </p:cNvPr>
          <p:cNvSpPr txBox="1"/>
          <p:nvPr/>
        </p:nvSpPr>
        <p:spPr>
          <a:xfrm>
            <a:off x="3294139" y="2148138"/>
            <a:ext cx="827092" cy="307777"/>
          </a:xfrm>
          <a:prstGeom prst="rect">
            <a:avLst/>
          </a:prstGeom>
          <a:noFill/>
          <a:ln>
            <a:noFill/>
          </a:ln>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79" name="TextBox 120">
            <a:extLst>
              <a:ext uri="{FF2B5EF4-FFF2-40B4-BE49-F238E27FC236}">
                <a16:creationId xmlns:a16="http://schemas.microsoft.com/office/drawing/2014/main" xmlns="" id="{020D7A1D-EFAD-4C8C-B9DE-D0FAD269B77A}"/>
              </a:ext>
            </a:extLst>
          </p:cNvPr>
          <p:cNvSpPr txBox="1"/>
          <p:nvPr/>
        </p:nvSpPr>
        <p:spPr>
          <a:xfrm>
            <a:off x="5325547" y="2148138"/>
            <a:ext cx="827092" cy="307777"/>
          </a:xfrm>
          <a:prstGeom prst="rect">
            <a:avLst/>
          </a:prstGeom>
          <a:noFill/>
          <a:ln>
            <a:noFill/>
          </a:ln>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87" name="TextBox 120">
            <a:extLst>
              <a:ext uri="{FF2B5EF4-FFF2-40B4-BE49-F238E27FC236}">
                <a16:creationId xmlns:a16="http://schemas.microsoft.com/office/drawing/2014/main" xmlns="" id="{020D7A1D-EFAD-4C8C-B9DE-D0FAD269B77A}"/>
              </a:ext>
            </a:extLst>
          </p:cNvPr>
          <p:cNvSpPr txBox="1"/>
          <p:nvPr/>
        </p:nvSpPr>
        <p:spPr>
          <a:xfrm>
            <a:off x="459654" y="2469588"/>
            <a:ext cx="1169713"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10.1.1.1/32</a:t>
            </a:r>
          </a:p>
        </p:txBody>
      </p:sp>
      <p:sp>
        <p:nvSpPr>
          <p:cNvPr id="88" name="TextBox 120">
            <a:extLst>
              <a:ext uri="{FF2B5EF4-FFF2-40B4-BE49-F238E27FC236}">
                <a16:creationId xmlns:a16="http://schemas.microsoft.com/office/drawing/2014/main" xmlns="" id="{020D7A1D-EFAD-4C8C-B9DE-D0FAD269B77A}"/>
              </a:ext>
            </a:extLst>
          </p:cNvPr>
          <p:cNvSpPr txBox="1"/>
          <p:nvPr/>
        </p:nvSpPr>
        <p:spPr>
          <a:xfrm>
            <a:off x="2244506" y="2312550"/>
            <a:ext cx="1281582"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10.1.12.0/24</a:t>
            </a:r>
          </a:p>
        </p:txBody>
      </p:sp>
      <p:sp>
        <p:nvSpPr>
          <p:cNvPr id="89" name="TextBox 120">
            <a:extLst>
              <a:ext uri="{FF2B5EF4-FFF2-40B4-BE49-F238E27FC236}">
                <a16:creationId xmlns:a16="http://schemas.microsoft.com/office/drawing/2014/main" xmlns="" id="{020D7A1D-EFAD-4C8C-B9DE-D0FAD269B77A}"/>
              </a:ext>
            </a:extLst>
          </p:cNvPr>
          <p:cNvSpPr txBox="1"/>
          <p:nvPr/>
        </p:nvSpPr>
        <p:spPr>
          <a:xfrm>
            <a:off x="2253400" y="2581186"/>
            <a:ext cx="389999"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90" name="TextBox 120">
            <a:extLst>
              <a:ext uri="{FF2B5EF4-FFF2-40B4-BE49-F238E27FC236}">
                <a16:creationId xmlns:a16="http://schemas.microsoft.com/office/drawing/2014/main" xmlns="" id="{020D7A1D-EFAD-4C8C-B9DE-D0FAD269B77A}"/>
              </a:ext>
            </a:extLst>
          </p:cNvPr>
          <p:cNvSpPr txBox="1"/>
          <p:nvPr/>
        </p:nvSpPr>
        <p:spPr>
          <a:xfrm>
            <a:off x="5203800" y="2577263"/>
            <a:ext cx="389999"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.4</a:t>
            </a:r>
          </a:p>
        </p:txBody>
      </p:sp>
      <p:sp>
        <p:nvSpPr>
          <p:cNvPr id="98" name="文本占位符 2"/>
          <p:cNvSpPr txBox="1">
            <a:spLocks/>
          </p:cNvSpPr>
          <p:nvPr/>
        </p:nvSpPr>
        <p:spPr bwMode="auto">
          <a:xfrm>
            <a:off x="480297" y="3884158"/>
            <a:ext cx="5627683" cy="996996"/>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l" fontAlgn="ctr">
              <a:lnSpc>
                <a:spcPct val="100000"/>
              </a:lnSpc>
              <a:buNone/>
            </a:pPr>
            <a:r>
              <a:rPr lang="en-US" sz="1600" dirty="0">
                <a:latin typeface="Huawei Sans" panose="020C0503030203020204" pitchFamily="34" charset="0"/>
              </a:rPr>
              <a:t>After R2 (ASBR) receives a route from its EBGP peer (R1), it advertises the route to all its IBGP peers (R3, R4, and R5). If R2 supports the BGP peer group function, its BGP forwarding performance will be greatly improved.</a:t>
            </a:r>
          </a:p>
        </p:txBody>
      </p:sp>
      <p:sp>
        <p:nvSpPr>
          <p:cNvPr id="34" name="文本框 33"/>
          <p:cNvSpPr txBox="1"/>
          <p:nvPr/>
        </p:nvSpPr>
        <p:spPr>
          <a:xfrm>
            <a:off x="6657917" y="3107819"/>
            <a:ext cx="5087996" cy="1600438"/>
          </a:xfrm>
          <a:prstGeom prst="rect">
            <a:avLst/>
          </a:prstGeom>
          <a:solidFill>
            <a:srgbClr val="F4FBFE"/>
          </a:solidFill>
          <a:ln>
            <a:solidFill>
              <a:srgbClr val="99DFF9"/>
            </a:solidFill>
          </a:ln>
        </p:spPr>
        <p:txBody>
          <a:bodyPr wrap="square" rtlCol="0">
            <a:noAutofit/>
          </a:bodyPr>
          <a:lstStyle/>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 </a:t>
            </a:r>
            <a:r>
              <a:rPr lang="en-US" sz="1400" dirty="0" err="1">
                <a:solidFill>
                  <a:prstClr val="black"/>
                </a:solidFill>
                <a:latin typeface="Huawei Sans" panose="020C0503030203020204" pitchFamily="34" charset="0"/>
                <a:cs typeface="Courier New" panose="02070309020205020404" pitchFamily="49" charset="0"/>
              </a:rPr>
              <a:t>bgp</a:t>
            </a:r>
            <a:r>
              <a:rPr lang="en-US" sz="1400" dirty="0">
                <a:solidFill>
                  <a:prstClr val="black"/>
                </a:solidFill>
                <a:latin typeface="Huawei Sans" panose="020C0503030203020204" pitchFamily="34" charset="0"/>
                <a:cs typeface="Courier New" panose="02070309020205020404" pitchFamily="49" charset="0"/>
              </a:rPr>
              <a:t> 102</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[R2-bgp] peer 10.1.12.1 as-number 101</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[R2-bgp] </a:t>
            </a:r>
            <a:r>
              <a:rPr lang="en-US" sz="1400" b="1" dirty="0">
                <a:solidFill>
                  <a:srgbClr val="EC7061"/>
                </a:solidFill>
                <a:latin typeface="Huawei Sans" panose="020C0503030203020204" pitchFamily="34" charset="0"/>
                <a:cs typeface="Courier New" panose="02070309020205020404" pitchFamily="49" charset="0"/>
              </a:rPr>
              <a:t>group in internal</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[R2-bgp] </a:t>
            </a:r>
            <a:r>
              <a:rPr lang="en-US" sz="1400" dirty="0">
                <a:solidFill>
                  <a:srgbClr val="EC7061"/>
                </a:solidFill>
                <a:latin typeface="Huawei Sans" panose="020C0503030203020204" pitchFamily="34" charset="0"/>
                <a:cs typeface="Courier New" panose="02070309020205020404" pitchFamily="49" charset="0"/>
              </a:rPr>
              <a:t>peer 10.1.3.3 group </a:t>
            </a:r>
            <a:r>
              <a:rPr lang="en-US" sz="1400" b="1" dirty="0">
                <a:solidFill>
                  <a:srgbClr val="EC7061"/>
                </a:solidFill>
                <a:latin typeface="Huawei Sans" panose="020C0503030203020204" pitchFamily="34" charset="0"/>
                <a:cs typeface="Courier New" panose="02070309020205020404" pitchFamily="49" charset="0"/>
              </a:rPr>
              <a:t>in</a:t>
            </a:r>
          </a:p>
          <a:p>
            <a:pPr fontAlgn="ctr"/>
            <a:r>
              <a:rPr lang="en-US" sz="1400" dirty="0">
                <a:solidFill>
                  <a:prstClr val="black"/>
                </a:solidFill>
                <a:latin typeface="Huawei Sans" panose="020C0503030203020204" pitchFamily="34" charset="0"/>
                <a:cs typeface="Courier New" panose="02070309020205020404" pitchFamily="49" charset="0"/>
              </a:rPr>
              <a:t>[R2-bgp] </a:t>
            </a:r>
            <a:r>
              <a:rPr lang="en-US" sz="1400" dirty="0">
                <a:solidFill>
                  <a:srgbClr val="EC7061"/>
                </a:solidFill>
                <a:latin typeface="Huawei Sans" panose="020C0503030203020204" pitchFamily="34" charset="0"/>
                <a:cs typeface="Courier New" panose="02070309020205020404" pitchFamily="49" charset="0"/>
              </a:rPr>
              <a:t>peer 10.1.4.4 group </a:t>
            </a:r>
            <a:r>
              <a:rPr lang="en-US" sz="1400" b="1" dirty="0">
                <a:solidFill>
                  <a:srgbClr val="EC7061"/>
                </a:solidFill>
                <a:latin typeface="Huawei Sans" panose="020C0503030203020204" pitchFamily="34" charset="0"/>
                <a:cs typeface="Courier New" panose="02070309020205020404" pitchFamily="49" charset="0"/>
              </a:rPr>
              <a:t>in</a:t>
            </a:r>
          </a:p>
          <a:p>
            <a:pPr fontAlgn="ctr"/>
            <a:r>
              <a:rPr lang="en-US" sz="1400" dirty="0">
                <a:solidFill>
                  <a:prstClr val="black"/>
                </a:solidFill>
                <a:latin typeface="Huawei Sans" panose="020C0503030203020204" pitchFamily="34" charset="0"/>
                <a:cs typeface="Courier New" panose="02070309020205020404" pitchFamily="49" charset="0"/>
              </a:rPr>
              <a:t>[R2-bgp] </a:t>
            </a:r>
            <a:r>
              <a:rPr lang="en-US" sz="1400" dirty="0">
                <a:solidFill>
                  <a:srgbClr val="EC7061"/>
                </a:solidFill>
                <a:latin typeface="Huawei Sans" panose="020C0503030203020204" pitchFamily="34" charset="0"/>
                <a:cs typeface="Courier New" panose="02070309020205020404" pitchFamily="49" charset="0"/>
              </a:rPr>
              <a:t>peer 10.1.5.5 group </a:t>
            </a:r>
            <a:r>
              <a:rPr lang="en-US" sz="1400" b="1" dirty="0">
                <a:solidFill>
                  <a:srgbClr val="EC7061"/>
                </a:solidFill>
                <a:latin typeface="Huawei Sans" panose="020C0503030203020204" pitchFamily="34" charset="0"/>
                <a:cs typeface="Courier New" panose="02070309020205020404" pitchFamily="49" charset="0"/>
              </a:rPr>
              <a:t>in</a:t>
            </a:r>
          </a:p>
          <a:p>
            <a:pPr fontAlgn="ctr"/>
            <a:r>
              <a:rPr lang="en-US" sz="1400" dirty="0">
                <a:solidFill>
                  <a:prstClr val="black"/>
                </a:solidFill>
                <a:latin typeface="Huawei Sans" panose="020C0503030203020204" pitchFamily="34" charset="0"/>
                <a:cs typeface="Courier New" panose="02070309020205020404" pitchFamily="49" charset="0"/>
              </a:rPr>
              <a:t>[R2-bgp] </a:t>
            </a:r>
            <a:r>
              <a:rPr lang="en-US" sz="1400" dirty="0">
                <a:solidFill>
                  <a:srgbClr val="EC7061"/>
                </a:solidFill>
                <a:latin typeface="Huawei Sans" panose="020C0503030203020204" pitchFamily="34" charset="0"/>
                <a:cs typeface="Courier New" panose="02070309020205020404" pitchFamily="49" charset="0"/>
              </a:rPr>
              <a:t>peer </a:t>
            </a:r>
            <a:r>
              <a:rPr lang="en-US" sz="1400" b="1" dirty="0">
                <a:solidFill>
                  <a:srgbClr val="EC7061"/>
                </a:solidFill>
                <a:latin typeface="Huawei Sans" panose="020C0503030203020204" pitchFamily="34" charset="0"/>
                <a:cs typeface="Courier New" panose="02070309020205020404" pitchFamily="49" charset="0"/>
              </a:rPr>
              <a:t>in</a:t>
            </a:r>
            <a:r>
              <a:rPr lang="en-US" sz="1400" dirty="0">
                <a:solidFill>
                  <a:srgbClr val="EC7061"/>
                </a:solidFill>
                <a:latin typeface="Huawei Sans" panose="020C0503030203020204" pitchFamily="34" charset="0"/>
                <a:cs typeface="Courier New" panose="02070309020205020404" pitchFamily="49" charset="0"/>
              </a:rPr>
              <a:t> connect-interface Loopback 0</a:t>
            </a:r>
          </a:p>
        </p:txBody>
      </p:sp>
      <p:sp>
        <p:nvSpPr>
          <p:cNvPr id="35" name="文本框 34"/>
          <p:cNvSpPr txBox="1"/>
          <p:nvPr/>
        </p:nvSpPr>
        <p:spPr>
          <a:xfrm>
            <a:off x="6338670" y="2465124"/>
            <a:ext cx="5407243" cy="338554"/>
          </a:xfrm>
          <a:prstGeom prst="rect">
            <a:avLst/>
          </a:prstGeom>
          <a:noFill/>
        </p:spPr>
        <p:txBody>
          <a:bodyPr wrap="square" rtlCol="0">
            <a:noAutofit/>
          </a:bodyPr>
          <a:lstStyle/>
          <a:p>
            <a:pPr marL="223838" indent="-223838" fontAlgn="ctr">
              <a:spcBef>
                <a:spcPts val="0"/>
              </a:spcBef>
              <a:spcAft>
                <a:spcPts val="0"/>
              </a:spcAft>
            </a:pPr>
            <a:r>
              <a:rPr lang="en-US" sz="1600" dirty="0">
                <a:solidFill>
                  <a:prstClr val="black"/>
                </a:solidFill>
                <a:latin typeface="Huawei Sans" panose="020C0503030203020204" pitchFamily="34" charset="0"/>
              </a:rPr>
              <a:t>2. Complete the basic EBGP configuration and basic IBGP peer group configuration on R2.</a:t>
            </a:r>
          </a:p>
        </p:txBody>
      </p:sp>
      <p:pic>
        <p:nvPicPr>
          <p:cNvPr id="33" name="图片 3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459945" y="1611930"/>
            <a:ext cx="540000" cy="442800"/>
          </a:xfrm>
          <a:prstGeom prst="rect">
            <a:avLst/>
          </a:prstGeom>
        </p:spPr>
      </p:pic>
      <p:pic>
        <p:nvPicPr>
          <p:cNvPr id="43" name="图片 4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459945" y="3187567"/>
            <a:ext cx="540000" cy="442800"/>
          </a:xfrm>
          <a:prstGeom prst="rect">
            <a:avLst/>
          </a:prstGeom>
        </p:spPr>
      </p:pic>
      <p:cxnSp>
        <p:nvCxnSpPr>
          <p:cNvPr id="44" name="直接连接符 43"/>
          <p:cNvCxnSpPr>
            <a:stCxn id="71" idx="1"/>
            <a:endCxn id="33" idx="1"/>
          </p:cNvCxnSpPr>
          <p:nvPr/>
        </p:nvCxnSpPr>
        <p:spPr>
          <a:xfrm flipV="1">
            <a:off x="3424818" y="1833330"/>
            <a:ext cx="2035127" cy="7857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71" idx="1"/>
            <a:endCxn id="43" idx="1"/>
          </p:cNvCxnSpPr>
          <p:nvPr/>
        </p:nvCxnSpPr>
        <p:spPr>
          <a:xfrm>
            <a:off x="3424818" y="2619042"/>
            <a:ext cx="2035127" cy="78992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1" name="图片 7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424818" y="2397642"/>
            <a:ext cx="540000" cy="442800"/>
          </a:xfrm>
          <a:prstGeom prst="rect">
            <a:avLst/>
          </a:prstGeom>
        </p:spPr>
      </p:pic>
      <p:pic>
        <p:nvPicPr>
          <p:cNvPr id="46" name="图片 4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728846" y="2397642"/>
            <a:ext cx="540000" cy="442800"/>
          </a:xfrm>
          <a:prstGeom prst="rect">
            <a:avLst/>
          </a:prstGeom>
        </p:spPr>
      </p:pic>
      <p:cxnSp>
        <p:nvCxnSpPr>
          <p:cNvPr id="48" name="直接连接符 47"/>
          <p:cNvCxnSpPr>
            <a:stCxn id="46" idx="3"/>
            <a:endCxn id="71" idx="1"/>
          </p:cNvCxnSpPr>
          <p:nvPr/>
        </p:nvCxnSpPr>
        <p:spPr>
          <a:xfrm>
            <a:off x="2268846" y="2619042"/>
            <a:ext cx="115597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TextBox 120">
            <a:extLst>
              <a:ext uri="{FF2B5EF4-FFF2-40B4-BE49-F238E27FC236}">
                <a16:creationId xmlns:a16="http://schemas.microsoft.com/office/drawing/2014/main" xmlns="" id="{020D7A1D-EFAD-4C8C-B9DE-D0FAD269B77A}"/>
              </a:ext>
            </a:extLst>
          </p:cNvPr>
          <p:cNvSpPr txBox="1"/>
          <p:nvPr/>
        </p:nvSpPr>
        <p:spPr>
          <a:xfrm>
            <a:off x="3168896" y="2581186"/>
            <a:ext cx="389999"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53" name="TextBox 120">
            <a:extLst>
              <a:ext uri="{FF2B5EF4-FFF2-40B4-BE49-F238E27FC236}">
                <a16:creationId xmlns:a16="http://schemas.microsoft.com/office/drawing/2014/main" xmlns="" id="{020D7A1D-EFAD-4C8C-B9DE-D0FAD269B77A}"/>
              </a:ext>
            </a:extLst>
          </p:cNvPr>
          <p:cNvSpPr txBox="1"/>
          <p:nvPr/>
        </p:nvSpPr>
        <p:spPr>
          <a:xfrm>
            <a:off x="1585300" y="2148138"/>
            <a:ext cx="827092" cy="307777"/>
          </a:xfrm>
          <a:prstGeom prst="rect">
            <a:avLst/>
          </a:prstGeom>
          <a:noFill/>
          <a:ln>
            <a:noFill/>
          </a:ln>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54" name="TextBox 120">
            <a:extLst>
              <a:ext uri="{FF2B5EF4-FFF2-40B4-BE49-F238E27FC236}">
                <a16:creationId xmlns:a16="http://schemas.microsoft.com/office/drawing/2014/main" xmlns="" id="{020D7A1D-EFAD-4C8C-B9DE-D0FAD269B77A}"/>
              </a:ext>
            </a:extLst>
          </p:cNvPr>
          <p:cNvSpPr txBox="1"/>
          <p:nvPr/>
        </p:nvSpPr>
        <p:spPr>
          <a:xfrm>
            <a:off x="5325547" y="1341914"/>
            <a:ext cx="827092" cy="307777"/>
          </a:xfrm>
          <a:prstGeom prst="rect">
            <a:avLst/>
          </a:prstGeom>
          <a:noFill/>
          <a:ln>
            <a:noFill/>
          </a:ln>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55" name="TextBox 120">
            <a:extLst>
              <a:ext uri="{FF2B5EF4-FFF2-40B4-BE49-F238E27FC236}">
                <a16:creationId xmlns:a16="http://schemas.microsoft.com/office/drawing/2014/main" xmlns="" id="{020D7A1D-EFAD-4C8C-B9DE-D0FAD269B77A}"/>
              </a:ext>
            </a:extLst>
          </p:cNvPr>
          <p:cNvSpPr txBox="1"/>
          <p:nvPr/>
        </p:nvSpPr>
        <p:spPr>
          <a:xfrm>
            <a:off x="5325547" y="2932212"/>
            <a:ext cx="827092" cy="307777"/>
          </a:xfrm>
          <a:prstGeom prst="rect">
            <a:avLst/>
          </a:prstGeom>
          <a:noFill/>
          <a:ln>
            <a:noFill/>
          </a:ln>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R5</a:t>
            </a:r>
          </a:p>
        </p:txBody>
      </p:sp>
      <p:sp>
        <p:nvSpPr>
          <p:cNvPr id="56" name="TextBox 120">
            <a:extLst>
              <a:ext uri="{FF2B5EF4-FFF2-40B4-BE49-F238E27FC236}">
                <a16:creationId xmlns:a16="http://schemas.microsoft.com/office/drawing/2014/main" xmlns="" id="{020D7A1D-EFAD-4C8C-B9DE-D0FAD269B77A}"/>
              </a:ext>
            </a:extLst>
          </p:cNvPr>
          <p:cNvSpPr txBox="1"/>
          <p:nvPr/>
        </p:nvSpPr>
        <p:spPr>
          <a:xfrm rot="20339608">
            <a:off x="4089612" y="1792489"/>
            <a:ext cx="1281582"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10.1.23.0/24</a:t>
            </a:r>
          </a:p>
        </p:txBody>
      </p:sp>
      <p:sp>
        <p:nvSpPr>
          <p:cNvPr id="57" name="TextBox 120">
            <a:extLst>
              <a:ext uri="{FF2B5EF4-FFF2-40B4-BE49-F238E27FC236}">
                <a16:creationId xmlns:a16="http://schemas.microsoft.com/office/drawing/2014/main" xmlns="" id="{020D7A1D-EFAD-4C8C-B9DE-D0FAD269B77A}"/>
              </a:ext>
            </a:extLst>
          </p:cNvPr>
          <p:cNvSpPr txBox="1"/>
          <p:nvPr/>
        </p:nvSpPr>
        <p:spPr>
          <a:xfrm>
            <a:off x="4172019" y="2349121"/>
            <a:ext cx="1281582"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10.1.24.0/24</a:t>
            </a:r>
          </a:p>
        </p:txBody>
      </p:sp>
      <p:sp>
        <p:nvSpPr>
          <p:cNvPr id="59" name="TextBox 120">
            <a:extLst>
              <a:ext uri="{FF2B5EF4-FFF2-40B4-BE49-F238E27FC236}">
                <a16:creationId xmlns:a16="http://schemas.microsoft.com/office/drawing/2014/main" xmlns="" id="{020D7A1D-EFAD-4C8C-B9DE-D0FAD269B77A}"/>
              </a:ext>
            </a:extLst>
          </p:cNvPr>
          <p:cNvSpPr txBox="1"/>
          <p:nvPr/>
        </p:nvSpPr>
        <p:spPr>
          <a:xfrm rot="1339552">
            <a:off x="4146994" y="2895107"/>
            <a:ext cx="1281582"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10.1.25.0/24</a:t>
            </a:r>
          </a:p>
        </p:txBody>
      </p:sp>
      <p:sp>
        <p:nvSpPr>
          <p:cNvPr id="60" name="TextBox 120">
            <a:extLst>
              <a:ext uri="{FF2B5EF4-FFF2-40B4-BE49-F238E27FC236}">
                <a16:creationId xmlns:a16="http://schemas.microsoft.com/office/drawing/2014/main" xmlns="" id="{020D7A1D-EFAD-4C8C-B9DE-D0FAD269B77A}"/>
              </a:ext>
            </a:extLst>
          </p:cNvPr>
          <p:cNvSpPr txBox="1"/>
          <p:nvPr/>
        </p:nvSpPr>
        <p:spPr>
          <a:xfrm>
            <a:off x="3907663" y="2576872"/>
            <a:ext cx="389999"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2" name="TextBox 120">
            <a:extLst>
              <a:ext uri="{FF2B5EF4-FFF2-40B4-BE49-F238E27FC236}">
                <a16:creationId xmlns:a16="http://schemas.microsoft.com/office/drawing/2014/main" xmlns="" id="{020D7A1D-EFAD-4C8C-B9DE-D0FAD269B77A}"/>
              </a:ext>
            </a:extLst>
          </p:cNvPr>
          <p:cNvSpPr txBox="1"/>
          <p:nvPr/>
        </p:nvSpPr>
        <p:spPr>
          <a:xfrm rot="20347040">
            <a:off x="3907663" y="2300815"/>
            <a:ext cx="389999"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3" name="TextBox 120">
            <a:extLst>
              <a:ext uri="{FF2B5EF4-FFF2-40B4-BE49-F238E27FC236}">
                <a16:creationId xmlns:a16="http://schemas.microsoft.com/office/drawing/2014/main" xmlns="" id="{020D7A1D-EFAD-4C8C-B9DE-D0FAD269B77A}"/>
              </a:ext>
            </a:extLst>
          </p:cNvPr>
          <p:cNvSpPr txBox="1"/>
          <p:nvPr/>
        </p:nvSpPr>
        <p:spPr>
          <a:xfrm rot="1207878">
            <a:off x="3907663" y="2842781"/>
            <a:ext cx="389999"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4" name="TextBox 120">
            <a:extLst>
              <a:ext uri="{FF2B5EF4-FFF2-40B4-BE49-F238E27FC236}">
                <a16:creationId xmlns:a16="http://schemas.microsoft.com/office/drawing/2014/main" xmlns="" id="{020D7A1D-EFAD-4C8C-B9DE-D0FAD269B77A}"/>
              </a:ext>
            </a:extLst>
          </p:cNvPr>
          <p:cNvSpPr txBox="1"/>
          <p:nvPr/>
        </p:nvSpPr>
        <p:spPr>
          <a:xfrm rot="20347040">
            <a:off x="5181560" y="1837682"/>
            <a:ext cx="389999"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65" name="TextBox 120">
            <a:extLst>
              <a:ext uri="{FF2B5EF4-FFF2-40B4-BE49-F238E27FC236}">
                <a16:creationId xmlns:a16="http://schemas.microsoft.com/office/drawing/2014/main" xmlns="" id="{020D7A1D-EFAD-4C8C-B9DE-D0FAD269B77A}"/>
              </a:ext>
            </a:extLst>
          </p:cNvPr>
          <p:cNvSpPr txBox="1"/>
          <p:nvPr/>
        </p:nvSpPr>
        <p:spPr>
          <a:xfrm rot="1207878">
            <a:off x="5179702" y="3331438"/>
            <a:ext cx="389999"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.5</a:t>
            </a:r>
          </a:p>
        </p:txBody>
      </p:sp>
      <p:sp>
        <p:nvSpPr>
          <p:cNvPr id="66" name="TextBox 120">
            <a:extLst>
              <a:ext uri="{FF2B5EF4-FFF2-40B4-BE49-F238E27FC236}">
                <a16:creationId xmlns:a16="http://schemas.microsoft.com/office/drawing/2014/main" xmlns="" id="{020D7A1D-EFAD-4C8C-B9DE-D0FAD269B77A}"/>
              </a:ext>
            </a:extLst>
          </p:cNvPr>
          <p:cNvSpPr txBox="1"/>
          <p:nvPr/>
        </p:nvSpPr>
        <p:spPr>
          <a:xfrm>
            <a:off x="3187267" y="1364980"/>
            <a:ext cx="827092" cy="307777"/>
          </a:xfrm>
          <a:prstGeom prst="rect">
            <a:avLst/>
          </a:prstGeom>
          <a:noFill/>
          <a:ln>
            <a:noFill/>
          </a:ln>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AS 102</a:t>
            </a:r>
          </a:p>
        </p:txBody>
      </p:sp>
      <p:graphicFrame>
        <p:nvGraphicFramePr>
          <p:cNvPr id="75" name="表格 74"/>
          <p:cNvGraphicFramePr>
            <a:graphicFrameLocks noGrp="1"/>
          </p:cNvGraphicFramePr>
          <p:nvPr>
            <p:extLst>
              <p:ext uri="{D42A27DB-BD31-4B8C-83A1-F6EECF244321}">
                <p14:modId xmlns:p14="http://schemas.microsoft.com/office/powerpoint/2010/main" val="2255662714"/>
              </p:ext>
            </p:extLst>
          </p:nvPr>
        </p:nvGraphicFramePr>
        <p:xfrm>
          <a:off x="556814" y="4978254"/>
          <a:ext cx="5400000" cy="1375504"/>
        </p:xfrm>
        <a:graphic>
          <a:graphicData uri="http://schemas.openxmlformats.org/drawingml/2006/table">
            <a:tbl>
              <a:tblPr firstRow="1" bandRow="1">
                <a:tableStyleId>{72833802-FEF1-4C79-8D5D-14CF1EAF98D9}</a:tableStyleId>
              </a:tblPr>
              <a:tblGrid>
                <a:gridCol w="540000"/>
                <a:gridCol w="1080000"/>
                <a:gridCol w="1080000"/>
                <a:gridCol w="540000"/>
                <a:gridCol w="1080000"/>
                <a:gridCol w="1080000"/>
              </a:tblGrid>
              <a:tr h="419683">
                <a:tc>
                  <a:txBody>
                    <a:bodyPr/>
                    <a:lstStyle/>
                    <a:p>
                      <a:pPr algn="ctr" fontAlgn="ctr"/>
                      <a:r>
                        <a:rPr lang="en-US" sz="1100" dirty="0">
                          <a:solidFill>
                            <a:schemeClr val="bg1"/>
                          </a:solidFill>
                          <a:latin typeface="Huawei Sans" panose="020C0503030203020204" pitchFamily="34" charset="0"/>
                        </a:rPr>
                        <a:t>Device</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100">
                          <a:solidFill>
                            <a:schemeClr val="bg1"/>
                          </a:solidFill>
                          <a:latin typeface="Huawei Sans" panose="020C0503030203020204" pitchFamily="34" charset="0"/>
                        </a:rPr>
                        <a:t>Interface</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100" dirty="0">
                          <a:solidFill>
                            <a:schemeClr val="bg1"/>
                          </a:solidFill>
                          <a:latin typeface="Huawei Sans" panose="020C0503030203020204" pitchFamily="34" charset="0"/>
                        </a:rPr>
                        <a:t>Interface Address</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100" dirty="0">
                          <a:solidFill>
                            <a:schemeClr val="bg1"/>
                          </a:solidFill>
                          <a:latin typeface="Huawei Sans" panose="020C0503030203020204" pitchFamily="34" charset="0"/>
                        </a:rPr>
                        <a:t>Device</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100">
                          <a:solidFill>
                            <a:schemeClr val="bg1"/>
                          </a:solidFill>
                          <a:latin typeface="Huawei Sans" panose="020C0503030203020204" pitchFamily="34" charset="0"/>
                        </a:rPr>
                        <a:t>Interface</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100">
                          <a:solidFill>
                            <a:schemeClr val="bg1"/>
                          </a:solidFill>
                          <a:latin typeface="Huawei Sans" panose="020C0503030203020204" pitchFamily="34" charset="0"/>
                        </a:rPr>
                        <a:t>Interface Address</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r>
              <a:tr h="318607">
                <a:tc>
                  <a:txBody>
                    <a:bodyPr/>
                    <a:lstStyle/>
                    <a:p>
                      <a:pPr algn="ctr" fontAlgn="ctr"/>
                      <a:r>
                        <a:rPr lang="en-US" sz="1100">
                          <a:solidFill>
                            <a:schemeClr val="tx1"/>
                          </a:solidFill>
                          <a:latin typeface="Huawei Sans" panose="020C0503030203020204" pitchFamily="34" charset="0"/>
                        </a:rPr>
                        <a:t>R1</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100" dirty="0" smtClean="0">
                          <a:solidFill>
                            <a:schemeClr val="tx1"/>
                          </a:solidFill>
                          <a:latin typeface="Huawei Sans" panose="020C0503030203020204" pitchFamily="34" charset="0"/>
                        </a:rPr>
                        <a:t>Loopback0</a:t>
                      </a:r>
                      <a:endParaRPr lang="en-US" sz="1100" dirty="0">
                        <a:solidFill>
                          <a:schemeClr val="tx1"/>
                        </a:solidFill>
                        <a:latin typeface="Huawei Sans" panose="020C0503030203020204" pitchFamily="34" charset="0"/>
                      </a:endParaRP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100" dirty="0">
                          <a:solidFill>
                            <a:schemeClr val="tx1"/>
                          </a:solidFill>
                          <a:latin typeface="Huawei Sans" panose="020C0503030203020204" pitchFamily="34" charset="0"/>
                        </a:rPr>
                        <a:t>10.1.1.1/32</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100">
                          <a:solidFill>
                            <a:schemeClr val="tx1"/>
                          </a:solidFill>
                          <a:latin typeface="Huawei Sans" panose="020C0503030203020204" pitchFamily="34" charset="0"/>
                        </a:rPr>
                        <a:t>R4</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100" dirty="0" smtClean="0">
                          <a:solidFill>
                            <a:schemeClr val="tx1"/>
                          </a:solidFill>
                          <a:latin typeface="Huawei Sans" panose="020C0503030203020204" pitchFamily="34" charset="0"/>
                        </a:rPr>
                        <a:t>Loopback0</a:t>
                      </a:r>
                      <a:endParaRPr lang="en-US" sz="1100" dirty="0">
                        <a:solidFill>
                          <a:schemeClr val="tx1"/>
                        </a:solidFill>
                        <a:latin typeface="Huawei Sans" panose="020C0503030203020204" pitchFamily="34" charset="0"/>
                      </a:endParaRP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100">
                          <a:solidFill>
                            <a:schemeClr val="tx1"/>
                          </a:solidFill>
                          <a:latin typeface="Huawei Sans" panose="020C0503030203020204" pitchFamily="34" charset="0"/>
                        </a:rPr>
                        <a:t>10.1.4.4/32</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18607">
                <a:tc>
                  <a:txBody>
                    <a:bodyPr/>
                    <a:lstStyle/>
                    <a:p>
                      <a:pPr algn="ctr" fontAlgn="ctr"/>
                      <a:r>
                        <a:rPr lang="en-US" sz="1100">
                          <a:solidFill>
                            <a:schemeClr val="tx1"/>
                          </a:solidFill>
                          <a:latin typeface="Huawei Sans" panose="020C0503030203020204" pitchFamily="34" charset="0"/>
                        </a:rPr>
                        <a:t>R2</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100" dirty="0" smtClean="0">
                          <a:solidFill>
                            <a:schemeClr val="tx1"/>
                          </a:solidFill>
                          <a:latin typeface="Huawei Sans" panose="020C0503030203020204" pitchFamily="34" charset="0"/>
                        </a:rPr>
                        <a:t>Loopback0</a:t>
                      </a:r>
                      <a:endParaRPr lang="en-US" sz="1100" dirty="0">
                        <a:solidFill>
                          <a:schemeClr val="tx1"/>
                        </a:solidFill>
                        <a:latin typeface="Huawei Sans" panose="020C0503030203020204" pitchFamily="34" charset="0"/>
                      </a:endParaRP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100">
                          <a:solidFill>
                            <a:schemeClr val="tx1"/>
                          </a:solidFill>
                          <a:latin typeface="Huawei Sans" panose="020C0503030203020204" pitchFamily="34" charset="0"/>
                        </a:rPr>
                        <a:t>10.1.2.2/32</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100">
                          <a:solidFill>
                            <a:schemeClr val="tx1"/>
                          </a:solidFill>
                          <a:latin typeface="Huawei Sans" panose="020C0503030203020204" pitchFamily="34" charset="0"/>
                        </a:rPr>
                        <a:t>R5</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100" dirty="0" smtClean="0">
                          <a:solidFill>
                            <a:schemeClr val="tx1"/>
                          </a:solidFill>
                          <a:latin typeface="Huawei Sans" panose="020C0503030203020204" pitchFamily="34" charset="0"/>
                        </a:rPr>
                        <a:t>Loopback0</a:t>
                      </a:r>
                      <a:endParaRPr lang="en-US" sz="1100" dirty="0">
                        <a:solidFill>
                          <a:schemeClr val="tx1"/>
                        </a:solidFill>
                        <a:latin typeface="Huawei Sans" panose="020C0503030203020204" pitchFamily="34" charset="0"/>
                      </a:endParaRP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100">
                          <a:solidFill>
                            <a:schemeClr val="tx1"/>
                          </a:solidFill>
                          <a:latin typeface="Huawei Sans" panose="020C0503030203020204" pitchFamily="34" charset="0"/>
                        </a:rPr>
                        <a:t>10.1.5.5/32</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18607">
                <a:tc>
                  <a:txBody>
                    <a:bodyPr/>
                    <a:lstStyle/>
                    <a:p>
                      <a:pPr algn="ctr" fontAlgn="ctr"/>
                      <a:r>
                        <a:rPr lang="en-US" sz="1100">
                          <a:solidFill>
                            <a:schemeClr val="tx1"/>
                          </a:solidFill>
                          <a:latin typeface="Huawei Sans" panose="020C0503030203020204" pitchFamily="34" charset="0"/>
                        </a:rPr>
                        <a:t>R3</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100" dirty="0" smtClean="0">
                          <a:solidFill>
                            <a:schemeClr val="tx1"/>
                          </a:solidFill>
                          <a:latin typeface="Huawei Sans" panose="020C0503030203020204" pitchFamily="34" charset="0"/>
                        </a:rPr>
                        <a:t>Loopback0</a:t>
                      </a:r>
                      <a:endParaRPr lang="en-US" sz="1100" dirty="0">
                        <a:solidFill>
                          <a:schemeClr val="tx1"/>
                        </a:solidFill>
                        <a:latin typeface="Huawei Sans" panose="020C0503030203020204" pitchFamily="34" charset="0"/>
                      </a:endParaRP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100" dirty="0">
                          <a:solidFill>
                            <a:schemeClr val="tx1"/>
                          </a:solidFill>
                          <a:latin typeface="Huawei Sans" panose="020C0503030203020204" pitchFamily="34" charset="0"/>
                        </a:rPr>
                        <a:t>10.1.3.3/32</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gridSpan="3">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100" dirty="0">
                          <a:solidFill>
                            <a:schemeClr val="tx1"/>
                          </a:solidFill>
                          <a:latin typeface="Huawei Sans" panose="020C0503030203020204" pitchFamily="34" charset="0"/>
                        </a:rPr>
                        <a:t>/</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hMerge="1">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endParaRPr lang="en-US" altLang="zh-CN" sz="1400" dirty="0" smtClean="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hMerge="1">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endParaRPr lang="en-US" altLang="zh-CN" sz="1400" dirty="0" smtClean="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bl>
          </a:graphicData>
        </a:graphic>
      </p:graphicFrame>
      <p:sp>
        <p:nvSpPr>
          <p:cNvPr id="80" name="文本框 79"/>
          <p:cNvSpPr txBox="1"/>
          <p:nvPr/>
        </p:nvSpPr>
        <p:spPr>
          <a:xfrm>
            <a:off x="6657917" y="5102946"/>
            <a:ext cx="5087996" cy="738664"/>
          </a:xfrm>
          <a:prstGeom prst="rect">
            <a:avLst/>
          </a:prstGeom>
          <a:solidFill>
            <a:srgbClr val="F4FBFE"/>
          </a:solidFill>
          <a:ln>
            <a:solidFill>
              <a:srgbClr val="99DFF9"/>
            </a:solidFill>
          </a:ln>
        </p:spPr>
        <p:txBody>
          <a:bodyPr wrap="square" rtlCol="0">
            <a:noAutofit/>
          </a:bodyPr>
          <a:lstStyle/>
          <a:p>
            <a:pPr fontAlgn="ctr">
              <a:spcBef>
                <a:spcPts val="0"/>
              </a:spcBef>
              <a:spcAft>
                <a:spcPts val="0"/>
              </a:spcAft>
            </a:pPr>
            <a:r>
              <a:rPr lang="en-US" sz="1400" dirty="0">
                <a:latin typeface="Huawei Sans" panose="020C0503030203020204" pitchFamily="34" charset="0"/>
                <a:cs typeface="Courier New" panose="02070309020205020404" pitchFamily="49" charset="0"/>
              </a:rPr>
              <a:t>[R3] </a:t>
            </a:r>
            <a:r>
              <a:rPr lang="en-US" sz="1400" dirty="0" err="1">
                <a:latin typeface="Huawei Sans" panose="020C0503030203020204" pitchFamily="34" charset="0"/>
                <a:cs typeface="Courier New" panose="02070309020205020404" pitchFamily="49" charset="0"/>
              </a:rPr>
              <a:t>bgp</a:t>
            </a:r>
            <a:r>
              <a:rPr lang="en-US" sz="1400" dirty="0">
                <a:latin typeface="Huawei Sans" panose="020C0503030203020204" pitchFamily="34" charset="0"/>
                <a:cs typeface="Courier New" panose="02070309020205020404" pitchFamily="49" charset="0"/>
              </a:rPr>
              <a:t> 102</a:t>
            </a:r>
          </a:p>
          <a:p>
            <a:pPr fontAlgn="ctr">
              <a:spcBef>
                <a:spcPts val="0"/>
              </a:spcBef>
              <a:spcAft>
                <a:spcPts val="0"/>
              </a:spcAft>
            </a:pPr>
            <a:r>
              <a:rPr lang="en-US" sz="1400" dirty="0">
                <a:latin typeface="Huawei Sans" panose="020C0503030203020204" pitchFamily="34" charset="0"/>
                <a:cs typeface="Courier New" panose="02070309020205020404" pitchFamily="49" charset="0"/>
              </a:rPr>
              <a:t>[R3-bgp] peer 10.1.2.2 as-number 102</a:t>
            </a:r>
          </a:p>
          <a:p>
            <a:pPr fontAlgn="ctr"/>
            <a:r>
              <a:rPr lang="en-US" sz="1400" dirty="0">
                <a:latin typeface="Huawei Sans" panose="020C0503030203020204" pitchFamily="34" charset="0"/>
                <a:cs typeface="Courier New" panose="02070309020205020404" pitchFamily="49" charset="0"/>
              </a:rPr>
              <a:t>[R3-bgp] peer 10.1.2.2 connect-interface Loopback 0</a:t>
            </a:r>
          </a:p>
        </p:txBody>
      </p:sp>
      <p:sp>
        <p:nvSpPr>
          <p:cNvPr id="81" name="文本框 80"/>
          <p:cNvSpPr txBox="1"/>
          <p:nvPr/>
        </p:nvSpPr>
        <p:spPr>
          <a:xfrm>
            <a:off x="6338670" y="4758833"/>
            <a:ext cx="5407243" cy="338554"/>
          </a:xfrm>
          <a:prstGeom prst="rect">
            <a:avLst/>
          </a:prstGeom>
          <a:noFill/>
        </p:spPr>
        <p:txBody>
          <a:bodyPr wrap="square" rtlCol="0">
            <a:noAutofit/>
          </a:bodyPr>
          <a:lstStyle/>
          <a:p>
            <a:pPr fontAlgn="ctr">
              <a:spcBef>
                <a:spcPts val="0"/>
              </a:spcBef>
              <a:spcAft>
                <a:spcPts val="0"/>
              </a:spcAft>
            </a:pPr>
            <a:r>
              <a:rPr lang="en-US" sz="1600" dirty="0">
                <a:solidFill>
                  <a:prstClr val="black"/>
                </a:solidFill>
                <a:latin typeface="Huawei Sans" panose="020C0503030203020204" pitchFamily="34" charset="0"/>
              </a:rPr>
              <a:t>3. Complete the basic IBGP configuration on R3.</a:t>
            </a:r>
          </a:p>
        </p:txBody>
      </p:sp>
      <p:sp>
        <p:nvSpPr>
          <p:cNvPr id="84" name="文本占位符 2"/>
          <p:cNvSpPr txBox="1">
            <a:spLocks/>
          </p:cNvSpPr>
          <p:nvPr/>
        </p:nvSpPr>
        <p:spPr bwMode="auto">
          <a:xfrm>
            <a:off x="7338945" y="5894551"/>
            <a:ext cx="4372134" cy="356569"/>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fontAlgn="ctr">
              <a:lnSpc>
                <a:spcPct val="100000"/>
              </a:lnSpc>
              <a:buNone/>
            </a:pPr>
            <a:r>
              <a:rPr lang="en-US" sz="1400" dirty="0">
                <a:latin typeface="Huawei Sans" panose="020C0503030203020204" pitchFamily="34" charset="0"/>
              </a:rPr>
              <a:t>The configurations of R4 and R5 are similar to the configuration of R3, and are not provided here.</a:t>
            </a:r>
          </a:p>
        </p:txBody>
      </p:sp>
      <p:grpSp>
        <p:nvGrpSpPr>
          <p:cNvPr id="49" name="组合 48"/>
          <p:cNvGrpSpPr/>
          <p:nvPr/>
        </p:nvGrpSpPr>
        <p:grpSpPr>
          <a:xfrm>
            <a:off x="9500483" y="124239"/>
            <a:ext cx="2638164" cy="213120"/>
            <a:chOff x="9500483" y="124239"/>
            <a:chExt cx="2638164" cy="213120"/>
          </a:xfrm>
        </p:grpSpPr>
        <p:sp>
          <p:nvSpPr>
            <p:cNvPr id="50" name="五边形 49"/>
            <p:cNvSpPr/>
            <p:nvPr/>
          </p:nvSpPr>
          <p:spPr bwMode="auto">
            <a:xfrm>
              <a:off x="9500483" y="124239"/>
              <a:ext cx="720000"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ORF</a:t>
              </a:r>
            </a:p>
          </p:txBody>
        </p:sp>
        <p:sp>
          <p:nvSpPr>
            <p:cNvPr id="61" name="燕尾形 60"/>
            <p:cNvSpPr/>
            <p:nvPr/>
          </p:nvSpPr>
          <p:spPr bwMode="auto">
            <a:xfrm>
              <a:off x="10145285" y="124239"/>
              <a:ext cx="1132560"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Peer Group</a:t>
              </a:r>
            </a:p>
          </p:txBody>
        </p:sp>
        <p:sp>
          <p:nvSpPr>
            <p:cNvPr id="68" name="燕尾形 67"/>
            <p:cNvSpPr/>
            <p:nvPr/>
          </p:nvSpPr>
          <p:spPr bwMode="auto">
            <a:xfrm>
              <a:off x="11202647" y="124239"/>
              <a:ext cx="936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Security</a:t>
              </a:r>
            </a:p>
          </p:txBody>
        </p:sp>
      </p:grpSp>
    </p:spTree>
    <p:extLst>
      <p:ext uri="{BB962C8B-B14F-4D97-AF65-F5344CB8AC3E}">
        <p14:creationId xmlns:p14="http://schemas.microsoft.com/office/powerpoint/2010/main" val="92538996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任意多边形 25"/>
          <p:cNvSpPr/>
          <p:nvPr/>
        </p:nvSpPr>
        <p:spPr>
          <a:xfrm>
            <a:off x="942191" y="1327362"/>
            <a:ext cx="2908833" cy="2482850"/>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4FBFE"/>
          </a:solidFill>
          <a:ln w="19050">
            <a:solidFill>
              <a:srgbClr val="99DFF9"/>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endParaRPr lang="zh-CN" altLang="en-US" sz="1600" b="1">
              <a:solidFill>
                <a:schemeClr val="tx1"/>
              </a:solidFill>
              <a:latin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a:xfrm>
            <a:off x="1594177" y="410400"/>
            <a:ext cx="9827761" cy="640800"/>
          </a:xfrm>
        </p:spPr>
        <p:txBody>
          <a:bodyPr wrap="square">
            <a:noAutofit/>
          </a:bodyPr>
          <a:lstStyle/>
          <a:p>
            <a:pPr fontAlgn="ctr"/>
            <a:r>
              <a:rPr lang="en-US">
                <a:latin typeface="Huawei Sans" panose="020C0503030203020204" pitchFamily="34" charset="0"/>
              </a:rPr>
              <a:t>Verifying the BGP Peer Group Configuration</a:t>
            </a:r>
          </a:p>
        </p:txBody>
      </p:sp>
      <p:sp>
        <p:nvSpPr>
          <p:cNvPr id="24" name="文本框 23"/>
          <p:cNvSpPr txBox="1"/>
          <p:nvPr/>
        </p:nvSpPr>
        <p:spPr>
          <a:xfrm>
            <a:off x="5363024" y="1777280"/>
            <a:ext cx="6382889" cy="4401205"/>
          </a:xfrm>
          <a:prstGeom prst="rect">
            <a:avLst/>
          </a:prstGeom>
          <a:solidFill>
            <a:srgbClr val="F4FBFE"/>
          </a:solidFill>
          <a:ln>
            <a:solidFill>
              <a:srgbClr val="99DFF9"/>
            </a:solidFill>
          </a:ln>
        </p:spPr>
        <p:txBody>
          <a:bodyPr wrap="square" rtlCol="0">
            <a:noAutofit/>
          </a:bodyPr>
          <a:lstStyle/>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[R2]display </a:t>
            </a:r>
            <a:r>
              <a:rPr lang="en-US" sz="1400" dirty="0" err="1">
                <a:solidFill>
                  <a:prstClr val="black"/>
                </a:solidFill>
                <a:latin typeface="Huawei Sans" panose="020C0503030203020204" pitchFamily="34" charset="0"/>
                <a:cs typeface="Courier New" panose="02070309020205020404" pitchFamily="49" charset="0"/>
              </a:rPr>
              <a:t>bgp</a:t>
            </a:r>
            <a:r>
              <a:rPr lang="en-US" sz="1400" dirty="0">
                <a:solidFill>
                  <a:prstClr val="black"/>
                </a:solidFill>
                <a:latin typeface="Huawei Sans" panose="020C0503030203020204" pitchFamily="34" charset="0"/>
                <a:cs typeface="Courier New" panose="02070309020205020404" pitchFamily="49" charset="0"/>
              </a:rPr>
              <a:t> group </a:t>
            </a:r>
            <a:r>
              <a:rPr lang="en-US" sz="1400" dirty="0">
                <a:latin typeface="Huawei Sans" panose="020C0503030203020204" pitchFamily="34" charset="0"/>
                <a:cs typeface="Courier New" panose="02070309020205020404" pitchFamily="49" charset="0"/>
              </a:rPr>
              <a:t>in</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 BGP peer-group: </a:t>
            </a:r>
            <a:r>
              <a:rPr lang="en-US" sz="1400" dirty="0">
                <a:solidFill>
                  <a:srgbClr val="EC7061"/>
                </a:solidFill>
                <a:latin typeface="Huawei Sans" panose="020C0503030203020204" pitchFamily="34" charset="0"/>
                <a:cs typeface="Courier New" panose="02070309020205020404" pitchFamily="49" charset="0"/>
              </a:rPr>
              <a:t>in</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 Remote AS: 102</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 Authentication type configured: None</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 Type : </a:t>
            </a:r>
            <a:r>
              <a:rPr lang="en-US" sz="1400" dirty="0">
                <a:solidFill>
                  <a:srgbClr val="EC7061"/>
                </a:solidFill>
                <a:latin typeface="Huawei Sans" panose="020C0503030203020204" pitchFamily="34" charset="0"/>
                <a:cs typeface="Courier New" panose="02070309020205020404" pitchFamily="49" charset="0"/>
              </a:rPr>
              <a:t>internal</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 Configured hold timer value: 180</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 </a:t>
            </a:r>
            <a:r>
              <a:rPr lang="en-US" sz="1400" dirty="0" err="1">
                <a:solidFill>
                  <a:prstClr val="black"/>
                </a:solidFill>
                <a:latin typeface="Huawei Sans" panose="020C0503030203020204" pitchFamily="34" charset="0"/>
                <a:cs typeface="Courier New" panose="02070309020205020404" pitchFamily="49" charset="0"/>
              </a:rPr>
              <a:t>Keepalive</a:t>
            </a:r>
            <a:r>
              <a:rPr lang="en-US" sz="1400" dirty="0">
                <a:solidFill>
                  <a:prstClr val="black"/>
                </a:solidFill>
                <a:latin typeface="Huawei Sans" panose="020C0503030203020204" pitchFamily="34" charset="0"/>
                <a:cs typeface="Courier New" panose="02070309020205020404" pitchFamily="49" charset="0"/>
              </a:rPr>
              <a:t> timer value: 60</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 Connect-retry timer value: 32</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 Minimum route advertisement interval is 15 seconds</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 Connect-interface has been configured</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 </a:t>
            </a:r>
            <a:r>
              <a:rPr lang="en-US" sz="1400" dirty="0" err="1">
                <a:solidFill>
                  <a:prstClr val="black"/>
                </a:solidFill>
                <a:latin typeface="Huawei Sans" panose="020C0503030203020204" pitchFamily="34" charset="0"/>
                <a:cs typeface="Courier New" panose="02070309020205020404" pitchFamily="49" charset="0"/>
              </a:rPr>
              <a:t>PeerSession</a:t>
            </a:r>
            <a:r>
              <a:rPr lang="en-US" sz="1400" dirty="0">
                <a:solidFill>
                  <a:prstClr val="black"/>
                </a:solidFill>
                <a:latin typeface="Huawei Sans" panose="020C0503030203020204" pitchFamily="34" charset="0"/>
                <a:cs typeface="Courier New" panose="02070309020205020404" pitchFamily="49" charset="0"/>
              </a:rPr>
              <a:t> Members:</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   </a:t>
            </a:r>
            <a:r>
              <a:rPr lang="en-US" sz="1400" dirty="0">
                <a:solidFill>
                  <a:srgbClr val="EC7061"/>
                </a:solidFill>
                <a:latin typeface="Huawei Sans" panose="020C0503030203020204" pitchFamily="34" charset="0"/>
                <a:cs typeface="Courier New" panose="02070309020205020404" pitchFamily="49" charset="0"/>
              </a:rPr>
              <a:t>10.1.3.3           10.1.4.4           10.1.5.5        </a:t>
            </a:r>
          </a:p>
          <a:p>
            <a:pPr fontAlgn="ctr">
              <a:spcBef>
                <a:spcPts val="0"/>
              </a:spcBef>
              <a:spcAft>
                <a:spcPts val="0"/>
              </a:spcAft>
            </a:pPr>
            <a:endParaRPr lang="en-US" altLang="zh-CN" sz="1400" dirty="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 Peer Preferred Value: 0</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 No routing policy is configured</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 Peer Members:</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  Peer       V    AS  </a:t>
            </a:r>
            <a:r>
              <a:rPr lang="en-US" sz="1400" dirty="0" err="1">
                <a:solidFill>
                  <a:prstClr val="black"/>
                </a:solidFill>
                <a:latin typeface="Huawei Sans" panose="020C0503030203020204" pitchFamily="34" charset="0"/>
                <a:cs typeface="Courier New" panose="02070309020205020404" pitchFamily="49" charset="0"/>
              </a:rPr>
              <a:t>MsgRcvd</a:t>
            </a:r>
            <a:r>
              <a:rPr lang="en-US" sz="1400" dirty="0">
                <a:solidFill>
                  <a:prstClr val="black"/>
                </a:solidFill>
                <a:latin typeface="Huawei Sans" panose="020C0503030203020204" pitchFamily="34" charset="0"/>
                <a:cs typeface="Courier New" panose="02070309020205020404" pitchFamily="49" charset="0"/>
              </a:rPr>
              <a:t>  </a:t>
            </a:r>
            <a:r>
              <a:rPr lang="en-US" sz="1400" dirty="0" err="1">
                <a:solidFill>
                  <a:prstClr val="black"/>
                </a:solidFill>
                <a:latin typeface="Huawei Sans" panose="020C0503030203020204" pitchFamily="34" charset="0"/>
                <a:cs typeface="Courier New" panose="02070309020205020404" pitchFamily="49" charset="0"/>
              </a:rPr>
              <a:t>MsgSent</a:t>
            </a:r>
            <a:r>
              <a:rPr lang="en-US" sz="1400" dirty="0">
                <a:solidFill>
                  <a:prstClr val="black"/>
                </a:solidFill>
                <a:latin typeface="Huawei Sans" panose="020C0503030203020204" pitchFamily="34" charset="0"/>
                <a:cs typeface="Courier New" panose="02070309020205020404" pitchFamily="49" charset="0"/>
              </a:rPr>
              <a:t>  </a:t>
            </a:r>
            <a:r>
              <a:rPr lang="en-US" sz="1400" dirty="0" err="1">
                <a:solidFill>
                  <a:prstClr val="black"/>
                </a:solidFill>
                <a:latin typeface="Huawei Sans" panose="020C0503030203020204" pitchFamily="34" charset="0"/>
                <a:cs typeface="Courier New" panose="02070309020205020404" pitchFamily="49" charset="0"/>
              </a:rPr>
              <a:t>OutQ</a:t>
            </a:r>
            <a:r>
              <a:rPr lang="en-US" sz="1400" dirty="0">
                <a:solidFill>
                  <a:prstClr val="black"/>
                </a:solidFill>
                <a:latin typeface="Huawei Sans" panose="020C0503030203020204" pitchFamily="34" charset="0"/>
                <a:cs typeface="Courier New" panose="02070309020205020404" pitchFamily="49" charset="0"/>
              </a:rPr>
              <a:t>  Up/Down  State         </a:t>
            </a:r>
            <a:r>
              <a:rPr lang="en-US" sz="1400" dirty="0" err="1">
                <a:solidFill>
                  <a:prstClr val="black"/>
                </a:solidFill>
                <a:latin typeface="Huawei Sans" panose="020C0503030203020204" pitchFamily="34" charset="0"/>
                <a:cs typeface="Courier New" panose="02070309020205020404" pitchFamily="49" charset="0"/>
              </a:rPr>
              <a:t>PrefRcv</a:t>
            </a:r>
            <a:endParaRPr lang="en-US" sz="1400" dirty="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  10.1.3.3   4  102        5        7             0       00:03:33    Established    0</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  10.1.4.4   4  102        5        6             0       00:03:11    Established    0</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  10.1.5.5   4  102        4        6             0       00:02:52    Established    0</a:t>
            </a:r>
          </a:p>
        </p:txBody>
      </p:sp>
      <p:sp>
        <p:nvSpPr>
          <p:cNvPr id="58" name="文本框 57"/>
          <p:cNvSpPr txBox="1"/>
          <p:nvPr/>
        </p:nvSpPr>
        <p:spPr>
          <a:xfrm>
            <a:off x="5304322" y="1326810"/>
            <a:ext cx="6441591" cy="338554"/>
          </a:xfrm>
          <a:prstGeom prst="rect">
            <a:avLst/>
          </a:prstGeom>
          <a:noFill/>
        </p:spPr>
        <p:txBody>
          <a:bodyPr wrap="square" rtlCol="0">
            <a:noAutofit/>
          </a:bodyPr>
          <a:lstStyle/>
          <a:p>
            <a:pPr fontAlgn="ctr">
              <a:spcBef>
                <a:spcPts val="0"/>
              </a:spcBef>
              <a:spcAft>
                <a:spcPts val="0"/>
              </a:spcAft>
            </a:pPr>
            <a:r>
              <a:rPr lang="en-US" sz="1600" dirty="0">
                <a:solidFill>
                  <a:prstClr val="black"/>
                </a:solidFill>
                <a:latin typeface="Huawei Sans" panose="020C0503030203020204" pitchFamily="34" charset="0"/>
              </a:rPr>
              <a:t>1. Check the BGP peer group information on R2.</a:t>
            </a:r>
          </a:p>
        </p:txBody>
      </p:sp>
      <p:pic>
        <p:nvPicPr>
          <p:cNvPr id="67" name="图片 6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214969" y="2397642"/>
            <a:ext cx="540000" cy="442800"/>
          </a:xfrm>
          <a:prstGeom prst="rect">
            <a:avLst/>
          </a:prstGeom>
        </p:spPr>
      </p:pic>
      <p:cxnSp>
        <p:nvCxnSpPr>
          <p:cNvPr id="74" name="直接连接符 73"/>
          <p:cNvCxnSpPr>
            <a:stCxn id="71" idx="3"/>
            <a:endCxn id="67" idx="1"/>
          </p:cNvCxnSpPr>
          <p:nvPr/>
        </p:nvCxnSpPr>
        <p:spPr>
          <a:xfrm>
            <a:off x="1719842" y="2619042"/>
            <a:ext cx="149512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8" name="TextBox 120">
            <a:extLst>
              <a:ext uri="{FF2B5EF4-FFF2-40B4-BE49-F238E27FC236}">
                <a16:creationId xmlns:a16="http://schemas.microsoft.com/office/drawing/2014/main" xmlns="" id="{020D7A1D-EFAD-4C8C-B9DE-D0FAD269B77A}"/>
              </a:ext>
            </a:extLst>
          </p:cNvPr>
          <p:cNvSpPr txBox="1"/>
          <p:nvPr/>
        </p:nvSpPr>
        <p:spPr>
          <a:xfrm>
            <a:off x="1049163" y="2148138"/>
            <a:ext cx="827092" cy="307777"/>
          </a:xfrm>
          <a:prstGeom prst="rect">
            <a:avLst/>
          </a:prstGeom>
          <a:noFill/>
          <a:ln>
            <a:noFill/>
          </a:ln>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79" name="TextBox 120">
            <a:extLst>
              <a:ext uri="{FF2B5EF4-FFF2-40B4-BE49-F238E27FC236}">
                <a16:creationId xmlns:a16="http://schemas.microsoft.com/office/drawing/2014/main" xmlns="" id="{020D7A1D-EFAD-4C8C-B9DE-D0FAD269B77A}"/>
              </a:ext>
            </a:extLst>
          </p:cNvPr>
          <p:cNvSpPr txBox="1"/>
          <p:nvPr/>
        </p:nvSpPr>
        <p:spPr>
          <a:xfrm>
            <a:off x="3080571" y="2148138"/>
            <a:ext cx="827092" cy="307777"/>
          </a:xfrm>
          <a:prstGeom prst="rect">
            <a:avLst/>
          </a:prstGeom>
          <a:noFill/>
          <a:ln>
            <a:noFill/>
          </a:ln>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90" name="TextBox 120">
            <a:extLst>
              <a:ext uri="{FF2B5EF4-FFF2-40B4-BE49-F238E27FC236}">
                <a16:creationId xmlns:a16="http://schemas.microsoft.com/office/drawing/2014/main" xmlns="" id="{020D7A1D-EFAD-4C8C-B9DE-D0FAD269B77A}"/>
              </a:ext>
            </a:extLst>
          </p:cNvPr>
          <p:cNvSpPr txBox="1"/>
          <p:nvPr/>
        </p:nvSpPr>
        <p:spPr>
          <a:xfrm>
            <a:off x="2958824" y="2577263"/>
            <a:ext cx="389999"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.4</a:t>
            </a:r>
          </a:p>
        </p:txBody>
      </p:sp>
      <p:pic>
        <p:nvPicPr>
          <p:cNvPr id="33" name="图片 3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214969" y="1611930"/>
            <a:ext cx="540000" cy="442800"/>
          </a:xfrm>
          <a:prstGeom prst="rect">
            <a:avLst/>
          </a:prstGeom>
        </p:spPr>
      </p:pic>
      <p:pic>
        <p:nvPicPr>
          <p:cNvPr id="43" name="图片 4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214969" y="3187567"/>
            <a:ext cx="540000" cy="442800"/>
          </a:xfrm>
          <a:prstGeom prst="rect">
            <a:avLst/>
          </a:prstGeom>
        </p:spPr>
      </p:pic>
      <p:cxnSp>
        <p:nvCxnSpPr>
          <p:cNvPr id="44" name="直接连接符 43"/>
          <p:cNvCxnSpPr>
            <a:stCxn id="71" idx="1"/>
            <a:endCxn id="33" idx="1"/>
          </p:cNvCxnSpPr>
          <p:nvPr/>
        </p:nvCxnSpPr>
        <p:spPr>
          <a:xfrm flipV="1">
            <a:off x="1179842" y="1833330"/>
            <a:ext cx="2035127" cy="7857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71" idx="1"/>
            <a:endCxn id="43" idx="1"/>
          </p:cNvCxnSpPr>
          <p:nvPr/>
        </p:nvCxnSpPr>
        <p:spPr>
          <a:xfrm>
            <a:off x="1179842" y="2619042"/>
            <a:ext cx="2035127" cy="78992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1" name="图片 7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79842" y="2397642"/>
            <a:ext cx="540000" cy="442800"/>
          </a:xfrm>
          <a:prstGeom prst="rect">
            <a:avLst/>
          </a:prstGeom>
        </p:spPr>
      </p:pic>
      <p:cxnSp>
        <p:nvCxnSpPr>
          <p:cNvPr id="48" name="直接连接符 47"/>
          <p:cNvCxnSpPr>
            <a:endCxn id="71" idx="1"/>
          </p:cNvCxnSpPr>
          <p:nvPr/>
        </p:nvCxnSpPr>
        <p:spPr>
          <a:xfrm flipV="1">
            <a:off x="776520" y="2619042"/>
            <a:ext cx="403322" cy="128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TextBox 120">
            <a:extLst>
              <a:ext uri="{FF2B5EF4-FFF2-40B4-BE49-F238E27FC236}">
                <a16:creationId xmlns:a16="http://schemas.microsoft.com/office/drawing/2014/main" xmlns="" id="{020D7A1D-EFAD-4C8C-B9DE-D0FAD269B77A}"/>
              </a:ext>
            </a:extLst>
          </p:cNvPr>
          <p:cNvSpPr txBox="1"/>
          <p:nvPr/>
        </p:nvSpPr>
        <p:spPr>
          <a:xfrm>
            <a:off x="923920" y="2581186"/>
            <a:ext cx="389999"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54" name="TextBox 120">
            <a:extLst>
              <a:ext uri="{FF2B5EF4-FFF2-40B4-BE49-F238E27FC236}">
                <a16:creationId xmlns:a16="http://schemas.microsoft.com/office/drawing/2014/main" xmlns="" id="{020D7A1D-EFAD-4C8C-B9DE-D0FAD269B77A}"/>
              </a:ext>
            </a:extLst>
          </p:cNvPr>
          <p:cNvSpPr txBox="1"/>
          <p:nvPr/>
        </p:nvSpPr>
        <p:spPr>
          <a:xfrm>
            <a:off x="3080571" y="1341914"/>
            <a:ext cx="827092" cy="307777"/>
          </a:xfrm>
          <a:prstGeom prst="rect">
            <a:avLst/>
          </a:prstGeom>
          <a:noFill/>
          <a:ln>
            <a:noFill/>
          </a:ln>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55" name="TextBox 120">
            <a:extLst>
              <a:ext uri="{FF2B5EF4-FFF2-40B4-BE49-F238E27FC236}">
                <a16:creationId xmlns:a16="http://schemas.microsoft.com/office/drawing/2014/main" xmlns="" id="{020D7A1D-EFAD-4C8C-B9DE-D0FAD269B77A}"/>
              </a:ext>
            </a:extLst>
          </p:cNvPr>
          <p:cNvSpPr txBox="1"/>
          <p:nvPr/>
        </p:nvSpPr>
        <p:spPr>
          <a:xfrm>
            <a:off x="3080571" y="2932212"/>
            <a:ext cx="827092" cy="307777"/>
          </a:xfrm>
          <a:prstGeom prst="rect">
            <a:avLst/>
          </a:prstGeom>
          <a:noFill/>
          <a:ln>
            <a:noFill/>
          </a:ln>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R5</a:t>
            </a:r>
          </a:p>
        </p:txBody>
      </p:sp>
      <p:sp>
        <p:nvSpPr>
          <p:cNvPr id="56" name="TextBox 120">
            <a:extLst>
              <a:ext uri="{FF2B5EF4-FFF2-40B4-BE49-F238E27FC236}">
                <a16:creationId xmlns:a16="http://schemas.microsoft.com/office/drawing/2014/main" xmlns="" id="{020D7A1D-EFAD-4C8C-B9DE-D0FAD269B77A}"/>
              </a:ext>
            </a:extLst>
          </p:cNvPr>
          <p:cNvSpPr txBox="1"/>
          <p:nvPr/>
        </p:nvSpPr>
        <p:spPr>
          <a:xfrm rot="20339608">
            <a:off x="1844636" y="1792489"/>
            <a:ext cx="1281582"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10.1.23.0/24</a:t>
            </a:r>
          </a:p>
        </p:txBody>
      </p:sp>
      <p:sp>
        <p:nvSpPr>
          <p:cNvPr id="57" name="TextBox 120">
            <a:extLst>
              <a:ext uri="{FF2B5EF4-FFF2-40B4-BE49-F238E27FC236}">
                <a16:creationId xmlns:a16="http://schemas.microsoft.com/office/drawing/2014/main" xmlns="" id="{020D7A1D-EFAD-4C8C-B9DE-D0FAD269B77A}"/>
              </a:ext>
            </a:extLst>
          </p:cNvPr>
          <p:cNvSpPr txBox="1"/>
          <p:nvPr/>
        </p:nvSpPr>
        <p:spPr>
          <a:xfrm>
            <a:off x="1927043" y="2349121"/>
            <a:ext cx="1281582" cy="307777"/>
          </a:xfrm>
          <a:prstGeom prst="rect">
            <a:avLst/>
          </a:prstGeom>
          <a:noFill/>
          <a:ln>
            <a:no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10.1.24.0/24</a:t>
            </a:r>
          </a:p>
        </p:txBody>
      </p:sp>
      <p:sp>
        <p:nvSpPr>
          <p:cNvPr id="59" name="TextBox 120">
            <a:extLst>
              <a:ext uri="{FF2B5EF4-FFF2-40B4-BE49-F238E27FC236}">
                <a16:creationId xmlns:a16="http://schemas.microsoft.com/office/drawing/2014/main" xmlns="" id="{020D7A1D-EFAD-4C8C-B9DE-D0FAD269B77A}"/>
              </a:ext>
            </a:extLst>
          </p:cNvPr>
          <p:cNvSpPr txBox="1"/>
          <p:nvPr/>
        </p:nvSpPr>
        <p:spPr>
          <a:xfrm rot="1339552">
            <a:off x="1902018" y="2895107"/>
            <a:ext cx="1281582"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10.1.25.0/24</a:t>
            </a:r>
          </a:p>
        </p:txBody>
      </p:sp>
      <p:sp>
        <p:nvSpPr>
          <p:cNvPr id="60" name="TextBox 120">
            <a:extLst>
              <a:ext uri="{FF2B5EF4-FFF2-40B4-BE49-F238E27FC236}">
                <a16:creationId xmlns:a16="http://schemas.microsoft.com/office/drawing/2014/main" xmlns="" id="{020D7A1D-EFAD-4C8C-B9DE-D0FAD269B77A}"/>
              </a:ext>
            </a:extLst>
          </p:cNvPr>
          <p:cNvSpPr txBox="1"/>
          <p:nvPr/>
        </p:nvSpPr>
        <p:spPr>
          <a:xfrm>
            <a:off x="1662687" y="2576872"/>
            <a:ext cx="389999"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2" name="TextBox 120">
            <a:extLst>
              <a:ext uri="{FF2B5EF4-FFF2-40B4-BE49-F238E27FC236}">
                <a16:creationId xmlns:a16="http://schemas.microsoft.com/office/drawing/2014/main" xmlns="" id="{020D7A1D-EFAD-4C8C-B9DE-D0FAD269B77A}"/>
              </a:ext>
            </a:extLst>
          </p:cNvPr>
          <p:cNvSpPr txBox="1"/>
          <p:nvPr/>
        </p:nvSpPr>
        <p:spPr>
          <a:xfrm rot="20347040">
            <a:off x="1662687" y="2300815"/>
            <a:ext cx="389999"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3" name="TextBox 120">
            <a:extLst>
              <a:ext uri="{FF2B5EF4-FFF2-40B4-BE49-F238E27FC236}">
                <a16:creationId xmlns:a16="http://schemas.microsoft.com/office/drawing/2014/main" xmlns="" id="{020D7A1D-EFAD-4C8C-B9DE-D0FAD269B77A}"/>
              </a:ext>
            </a:extLst>
          </p:cNvPr>
          <p:cNvSpPr txBox="1"/>
          <p:nvPr/>
        </p:nvSpPr>
        <p:spPr>
          <a:xfrm rot="1207878">
            <a:off x="1662687" y="2842781"/>
            <a:ext cx="389999"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4" name="TextBox 120">
            <a:extLst>
              <a:ext uri="{FF2B5EF4-FFF2-40B4-BE49-F238E27FC236}">
                <a16:creationId xmlns:a16="http://schemas.microsoft.com/office/drawing/2014/main" xmlns="" id="{020D7A1D-EFAD-4C8C-B9DE-D0FAD269B77A}"/>
              </a:ext>
            </a:extLst>
          </p:cNvPr>
          <p:cNvSpPr txBox="1"/>
          <p:nvPr/>
        </p:nvSpPr>
        <p:spPr>
          <a:xfrm rot="20347040">
            <a:off x="2936584" y="1837682"/>
            <a:ext cx="389999"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65" name="TextBox 120">
            <a:extLst>
              <a:ext uri="{FF2B5EF4-FFF2-40B4-BE49-F238E27FC236}">
                <a16:creationId xmlns:a16="http://schemas.microsoft.com/office/drawing/2014/main" xmlns="" id="{020D7A1D-EFAD-4C8C-B9DE-D0FAD269B77A}"/>
              </a:ext>
            </a:extLst>
          </p:cNvPr>
          <p:cNvSpPr txBox="1"/>
          <p:nvPr/>
        </p:nvSpPr>
        <p:spPr>
          <a:xfrm rot="1207878">
            <a:off x="2934726" y="3331438"/>
            <a:ext cx="389999"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.5</a:t>
            </a:r>
          </a:p>
        </p:txBody>
      </p:sp>
      <p:sp>
        <p:nvSpPr>
          <p:cNvPr id="66" name="TextBox 120">
            <a:extLst>
              <a:ext uri="{FF2B5EF4-FFF2-40B4-BE49-F238E27FC236}">
                <a16:creationId xmlns:a16="http://schemas.microsoft.com/office/drawing/2014/main" xmlns="" id="{020D7A1D-EFAD-4C8C-B9DE-D0FAD269B77A}"/>
              </a:ext>
            </a:extLst>
          </p:cNvPr>
          <p:cNvSpPr txBox="1"/>
          <p:nvPr/>
        </p:nvSpPr>
        <p:spPr>
          <a:xfrm>
            <a:off x="942291" y="1364980"/>
            <a:ext cx="827092" cy="307777"/>
          </a:xfrm>
          <a:prstGeom prst="rect">
            <a:avLst/>
          </a:prstGeom>
          <a:noFill/>
          <a:ln>
            <a:noFill/>
          </a:ln>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AS 102</a:t>
            </a:r>
          </a:p>
        </p:txBody>
      </p:sp>
      <p:cxnSp>
        <p:nvCxnSpPr>
          <p:cNvPr id="50" name="直接箭头连接符 49"/>
          <p:cNvCxnSpPr/>
          <p:nvPr/>
        </p:nvCxnSpPr>
        <p:spPr>
          <a:xfrm flipV="1">
            <a:off x="4817883" y="4365254"/>
            <a:ext cx="486439" cy="327482"/>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sp>
        <p:nvSpPr>
          <p:cNvPr id="61" name="文本占位符 3"/>
          <p:cNvSpPr txBox="1">
            <a:spLocks/>
          </p:cNvSpPr>
          <p:nvPr/>
        </p:nvSpPr>
        <p:spPr bwMode="auto">
          <a:xfrm>
            <a:off x="542288" y="4665135"/>
            <a:ext cx="4599556" cy="1294740"/>
          </a:xfrm>
          <a:prstGeom prst="rect">
            <a:avLst/>
          </a:prstGeom>
          <a:solidFill>
            <a:srgbClr val="FFFFCC"/>
          </a:solidFill>
          <a:ln w="9525">
            <a:solidFill>
              <a:srgbClr val="FFD17D"/>
            </a:solidFill>
            <a:miter lim="800000"/>
            <a:headEnd/>
            <a:tailEnd/>
          </a:ln>
        </p:spPr>
        <p:txBody>
          <a:bodyPr vert="horz" wrap="square" lIns="108000" tIns="40071" rIns="108000" bIns="40071" numCol="1" anchor="ctr"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l" fontAlgn="ctr">
              <a:buNone/>
            </a:pPr>
            <a:r>
              <a:rPr lang="en-US" sz="1400" dirty="0">
                <a:latin typeface="Huawei Sans" panose="020C0503030203020204" pitchFamily="34" charset="0"/>
              </a:rPr>
              <a:t>The command output shows that the peer group created on R2 is named </a:t>
            </a:r>
            <a:r>
              <a:rPr lang="en-US" sz="1400" b="1" dirty="0">
                <a:solidFill>
                  <a:srgbClr val="EC7061"/>
                </a:solidFill>
                <a:latin typeface="Huawei Sans" panose="020C0503030203020204" pitchFamily="34" charset="0"/>
              </a:rPr>
              <a:t>in</a:t>
            </a:r>
            <a:r>
              <a:rPr lang="en-US" sz="1400" dirty="0">
                <a:latin typeface="Huawei Sans" panose="020C0503030203020204" pitchFamily="34" charset="0"/>
              </a:rPr>
              <a:t> and has three </a:t>
            </a:r>
            <a:r>
              <a:rPr lang="en-US" sz="1400" b="1" dirty="0">
                <a:solidFill>
                  <a:srgbClr val="EC7061"/>
                </a:solidFill>
                <a:latin typeface="Huawei Sans" panose="020C0503030203020204" pitchFamily="34" charset="0"/>
              </a:rPr>
              <a:t>IBGP</a:t>
            </a:r>
            <a:r>
              <a:rPr lang="en-US" sz="1400" dirty="0">
                <a:latin typeface="Huawei Sans" panose="020C0503030203020204" pitchFamily="34" charset="0"/>
              </a:rPr>
              <a:t> peer members: 10.1.3.3, 10.1.4.4, and 10.1.5.5. All these members have established peer relationships with R2.</a:t>
            </a:r>
          </a:p>
        </p:txBody>
      </p:sp>
      <p:grpSp>
        <p:nvGrpSpPr>
          <p:cNvPr id="34" name="组合 33"/>
          <p:cNvGrpSpPr/>
          <p:nvPr/>
        </p:nvGrpSpPr>
        <p:grpSpPr>
          <a:xfrm>
            <a:off x="9500483" y="124239"/>
            <a:ext cx="2638164" cy="213120"/>
            <a:chOff x="9500483" y="124239"/>
            <a:chExt cx="2638164" cy="213120"/>
          </a:xfrm>
        </p:grpSpPr>
        <p:sp>
          <p:nvSpPr>
            <p:cNvPr id="35" name="五边形 34"/>
            <p:cNvSpPr/>
            <p:nvPr/>
          </p:nvSpPr>
          <p:spPr bwMode="auto">
            <a:xfrm>
              <a:off x="9500483" y="124239"/>
              <a:ext cx="720000"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ORF</a:t>
              </a:r>
            </a:p>
          </p:txBody>
        </p:sp>
        <p:sp>
          <p:nvSpPr>
            <p:cNvPr id="36" name="燕尾形 35"/>
            <p:cNvSpPr/>
            <p:nvPr/>
          </p:nvSpPr>
          <p:spPr bwMode="auto">
            <a:xfrm>
              <a:off x="10145285" y="124239"/>
              <a:ext cx="1132560"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Peer Group</a:t>
              </a:r>
            </a:p>
          </p:txBody>
        </p:sp>
        <p:sp>
          <p:nvSpPr>
            <p:cNvPr id="37" name="燕尾形 36"/>
            <p:cNvSpPr/>
            <p:nvPr/>
          </p:nvSpPr>
          <p:spPr bwMode="auto">
            <a:xfrm>
              <a:off x="11202647" y="124239"/>
              <a:ext cx="936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Security</a:t>
              </a:r>
            </a:p>
          </p:txBody>
        </p:sp>
      </p:grpSp>
    </p:spTree>
    <p:extLst>
      <p:ext uri="{BB962C8B-B14F-4D97-AF65-F5344CB8AC3E}">
        <p14:creationId xmlns:p14="http://schemas.microsoft.com/office/powerpoint/2010/main" val="153960058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68317" y="1233488"/>
            <a:ext cx="11276183" cy="1455121"/>
          </a:xfrm>
        </p:spPr>
        <p:txBody>
          <a:bodyPr wrap="square">
            <a:noAutofit/>
          </a:bodyPr>
          <a:lstStyle/>
          <a:p>
            <a:pPr fontAlgn="ctr">
              <a:lnSpc>
                <a:spcPct val="100000"/>
              </a:lnSpc>
            </a:pPr>
            <a:r>
              <a:rPr lang="en-US" sz="1800" dirty="0">
                <a:latin typeface="Huawei Sans" panose="020C0503030203020204" pitchFamily="34" charset="0"/>
              </a:rPr>
              <a:t>Common BGP attacks are as follows:</a:t>
            </a:r>
          </a:p>
          <a:p>
            <a:pPr lvl="1" fontAlgn="ctr">
              <a:lnSpc>
                <a:spcPct val="100000"/>
              </a:lnSpc>
            </a:pPr>
            <a:r>
              <a:rPr lang="en-US" sz="1600" dirty="0">
                <a:latin typeface="Huawei Sans" panose="020C0503030203020204" pitchFamily="34" charset="0"/>
              </a:rPr>
              <a:t>A rogue BGP peer relationship is established, and invalid routes are advertised to disturb the normal routing table.</a:t>
            </a:r>
          </a:p>
          <a:p>
            <a:pPr lvl="1" fontAlgn="ctr">
              <a:lnSpc>
                <a:spcPct val="100000"/>
              </a:lnSpc>
            </a:pPr>
            <a:r>
              <a:rPr lang="en-US" sz="1600" dirty="0">
                <a:latin typeface="Huawei Sans" panose="020C0503030203020204" pitchFamily="34" charset="0"/>
              </a:rPr>
              <a:t>A router receives a large number of bogus BGP messages and sends them to the CPU. As a result, the CPU usage goes excessively high.</a:t>
            </a:r>
          </a:p>
        </p:txBody>
      </p:sp>
      <p:sp>
        <p:nvSpPr>
          <p:cNvPr id="2" name="标题 1"/>
          <p:cNvSpPr>
            <a:spLocks noGrp="1"/>
          </p:cNvSpPr>
          <p:nvPr>
            <p:ph type="title"/>
          </p:nvPr>
        </p:nvSpPr>
        <p:spPr>
          <a:xfrm>
            <a:off x="1594177" y="410400"/>
            <a:ext cx="9827761" cy="640800"/>
          </a:xfrm>
        </p:spPr>
        <p:txBody>
          <a:bodyPr wrap="square">
            <a:noAutofit/>
          </a:bodyPr>
          <a:lstStyle/>
          <a:p>
            <a:pPr fontAlgn="ctr"/>
            <a:r>
              <a:rPr lang="en-US">
                <a:latin typeface="Huawei Sans" panose="020C0503030203020204" pitchFamily="34" charset="0"/>
              </a:rPr>
              <a:t>BGP Security</a:t>
            </a:r>
          </a:p>
        </p:txBody>
      </p:sp>
      <p:sp>
        <p:nvSpPr>
          <p:cNvPr id="7" name="任意多边形 25"/>
          <p:cNvSpPr/>
          <p:nvPr/>
        </p:nvSpPr>
        <p:spPr>
          <a:xfrm>
            <a:off x="1223644" y="2837899"/>
            <a:ext cx="7726942" cy="2586240"/>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4FBFE"/>
          </a:solidFill>
          <a:ln w="19050">
            <a:solidFill>
              <a:srgbClr val="99DFF9"/>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endParaRPr lang="zh-CN" altLang="en-US" sz="1600" b="1">
              <a:solidFill>
                <a:schemeClr val="tx1"/>
              </a:solidFill>
              <a:latin typeface="Huawei Sans" panose="020C0503030203020204" pitchFamily="34" charset="0"/>
              <a:sym typeface="Huawei Sans" panose="020C0503030203020204" pitchFamily="34" charset="0"/>
            </a:endParaRPr>
          </a:p>
        </p:txBody>
      </p:sp>
      <p:pic>
        <p:nvPicPr>
          <p:cNvPr id="9"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auto">
          <a:xfrm>
            <a:off x="2172269" y="3573540"/>
            <a:ext cx="527556" cy="431636"/>
          </a:xfrm>
          <a:prstGeom prst="rect">
            <a:avLst/>
          </a:prstGeom>
          <a:noFill/>
        </p:spPr>
      </p:pic>
      <p:cxnSp>
        <p:nvCxnSpPr>
          <p:cNvPr id="10" name="直接连接符 9">
            <a:extLst>
              <a:ext uri="{FF2B5EF4-FFF2-40B4-BE49-F238E27FC236}">
                <a16:creationId xmlns="" xmlns:a16="http://schemas.microsoft.com/office/drawing/2014/main" id="{94275FFE-3BE6-4C12-8737-FDFE3456C4A2}"/>
              </a:ext>
            </a:extLst>
          </p:cNvPr>
          <p:cNvCxnSpPr>
            <a:stCxn id="8" idx="1"/>
            <a:endCxn id="9" idx="3"/>
          </p:cNvCxnSpPr>
          <p:nvPr/>
        </p:nvCxnSpPr>
        <p:spPr>
          <a:xfrm flipH="1">
            <a:off x="2699825" y="3789358"/>
            <a:ext cx="2280468" cy="0"/>
          </a:xfrm>
          <a:prstGeom prst="line">
            <a:avLst/>
          </a:prstGeom>
          <a:noFill/>
          <a:ln w="19050" cap="flat" cmpd="sng" algn="ctr">
            <a:solidFill>
              <a:schemeClr val="tx1"/>
            </a:solidFill>
            <a:prstDash val="solid"/>
          </a:ln>
          <a:effectLst/>
        </p:spPr>
      </p:cxnSp>
      <p:sp>
        <p:nvSpPr>
          <p:cNvPr id="11" name="TextBox 120">
            <a:extLst>
              <a:ext uri="{FF2B5EF4-FFF2-40B4-BE49-F238E27FC236}">
                <a16:creationId xmlns="" xmlns:a16="http://schemas.microsoft.com/office/drawing/2014/main" id="{020D7A1D-EFAD-4C8C-B9DE-D0FAD269B77A}"/>
              </a:ext>
            </a:extLst>
          </p:cNvPr>
          <p:cNvSpPr txBox="1"/>
          <p:nvPr/>
        </p:nvSpPr>
        <p:spPr bwMode="ltGray">
          <a:xfrm rot="20678414">
            <a:off x="3277053" y="3817790"/>
            <a:ext cx="1393975" cy="523220"/>
          </a:xfrm>
          <a:prstGeom prst="rect">
            <a:avLst/>
          </a:prstGeom>
          <a:noFill/>
          <a:ln>
            <a:noFill/>
          </a:ln>
        </p:spPr>
        <p:txBody>
          <a:bodyPr wrap="square" rtlCol="0">
            <a:noAutofit/>
          </a:bodyPr>
          <a:lstStyle/>
          <a:p>
            <a:pPr algn="ctr" fontAlgn="ctr"/>
            <a:r>
              <a:rPr lang="en-US" sz="1200" dirty="0">
                <a:solidFill>
                  <a:srgbClr val="00B0F0"/>
                </a:solidFill>
                <a:latin typeface="Huawei Sans" panose="020C0503030203020204" pitchFamily="34" charset="0"/>
                <a:sym typeface="Huawei Sans" panose="020C0503030203020204" pitchFamily="34" charset="0"/>
              </a:rPr>
              <a:t>Sends a large number of bogus BGP messages.</a:t>
            </a:r>
          </a:p>
        </p:txBody>
      </p:sp>
      <p:sp>
        <p:nvSpPr>
          <p:cNvPr id="12" name="TextBox 120">
            <a:extLst>
              <a:ext uri="{FF2B5EF4-FFF2-40B4-BE49-F238E27FC236}">
                <a16:creationId xmlns="" xmlns:a16="http://schemas.microsoft.com/office/drawing/2014/main" id="{020D7A1D-EFAD-4C8C-B9DE-D0FAD269B77A}"/>
              </a:ext>
            </a:extLst>
          </p:cNvPr>
          <p:cNvSpPr txBox="1"/>
          <p:nvPr/>
        </p:nvSpPr>
        <p:spPr>
          <a:xfrm>
            <a:off x="1604172" y="3284012"/>
            <a:ext cx="1626425" cy="307777"/>
          </a:xfrm>
          <a:prstGeom prst="rect">
            <a:avLst/>
          </a:prstGeom>
          <a:noFill/>
          <a:ln>
            <a:noFill/>
          </a:ln>
        </p:spPr>
        <p:txBody>
          <a:bodyPr wrap="square" rtlCol="0">
            <a:noAutofit/>
          </a:bodyPr>
          <a:lstStyle/>
          <a:p>
            <a:pPr algn="ctr" fontAlgn="ctr"/>
            <a:r>
              <a:rPr lang="en-US" sz="1400" b="1" dirty="0">
                <a:latin typeface="Huawei Sans" panose="020C0503030203020204" pitchFamily="34" charset="0"/>
                <a:sym typeface="Huawei Sans" panose="020C0503030203020204" pitchFamily="34" charset="0"/>
              </a:rPr>
              <a:t>Rogue router</a:t>
            </a:r>
          </a:p>
        </p:txBody>
      </p:sp>
      <p:sp>
        <p:nvSpPr>
          <p:cNvPr id="13" name="TextBox 120">
            <a:extLst>
              <a:ext uri="{FF2B5EF4-FFF2-40B4-BE49-F238E27FC236}">
                <a16:creationId xmlns="" xmlns:a16="http://schemas.microsoft.com/office/drawing/2014/main" id="{020D7A1D-EFAD-4C8C-B9DE-D0FAD269B77A}"/>
              </a:ext>
            </a:extLst>
          </p:cNvPr>
          <p:cNvSpPr txBox="1"/>
          <p:nvPr/>
        </p:nvSpPr>
        <p:spPr>
          <a:xfrm>
            <a:off x="4986310" y="3310912"/>
            <a:ext cx="539591" cy="307777"/>
          </a:xfrm>
          <a:prstGeom prst="rect">
            <a:avLst/>
          </a:prstGeom>
          <a:noFill/>
          <a:ln>
            <a:noFill/>
          </a:ln>
        </p:spPr>
        <p:txBody>
          <a:bodyPr wrap="square" rtlCol="0">
            <a:noAutofit/>
          </a:bodyPr>
          <a:lstStyle/>
          <a:p>
            <a:pPr algn="ctr" fontAlgn="ctr"/>
            <a:r>
              <a:rPr lang="en-US" sz="1400">
                <a:latin typeface="Huawei Sans" panose="020C0503030203020204" pitchFamily="34" charset="0"/>
                <a:sym typeface="Huawei Sans" panose="020C0503030203020204" pitchFamily="34" charset="0"/>
              </a:rPr>
              <a:t>R1</a:t>
            </a:r>
          </a:p>
        </p:txBody>
      </p:sp>
      <p:pic>
        <p:nvPicPr>
          <p:cNvPr id="14" name="图片 65"/>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166047" y="4508125"/>
            <a:ext cx="540000" cy="442800"/>
          </a:xfrm>
          <a:prstGeom prst="rect">
            <a:avLst/>
          </a:prstGeom>
        </p:spPr>
      </p:pic>
      <p:sp>
        <p:nvSpPr>
          <p:cNvPr id="15" name="TextBox 120">
            <a:extLst>
              <a:ext uri="{FF2B5EF4-FFF2-40B4-BE49-F238E27FC236}">
                <a16:creationId xmlns="" xmlns:a16="http://schemas.microsoft.com/office/drawing/2014/main" id="{020D7A1D-EFAD-4C8C-B9DE-D0FAD269B77A}"/>
              </a:ext>
            </a:extLst>
          </p:cNvPr>
          <p:cNvSpPr txBox="1"/>
          <p:nvPr/>
        </p:nvSpPr>
        <p:spPr>
          <a:xfrm>
            <a:off x="1939380" y="5015874"/>
            <a:ext cx="956011" cy="307777"/>
          </a:xfrm>
          <a:prstGeom prst="rect">
            <a:avLst/>
          </a:prstGeom>
          <a:noFill/>
          <a:ln>
            <a:noFill/>
          </a:ln>
        </p:spPr>
        <p:txBody>
          <a:bodyPr wrap="square" rtlCol="0">
            <a:noAutofit/>
          </a:bodyPr>
          <a:lstStyle/>
          <a:p>
            <a:pPr algn="ctr" fontAlgn="ctr"/>
            <a:r>
              <a:rPr lang="en-US" sz="1400" b="1">
                <a:latin typeface="Huawei Sans" panose="020C0503030203020204" pitchFamily="34" charset="0"/>
                <a:sym typeface="Huawei Sans" panose="020C0503030203020204" pitchFamily="34" charset="0"/>
              </a:rPr>
              <a:t>Attacker</a:t>
            </a:r>
          </a:p>
        </p:txBody>
      </p:sp>
      <p:cxnSp>
        <p:nvCxnSpPr>
          <p:cNvPr id="16" name="直接连接符 10">
            <a:extLst>
              <a:ext uri="{FF2B5EF4-FFF2-40B4-BE49-F238E27FC236}">
                <a16:creationId xmlns="" xmlns:a16="http://schemas.microsoft.com/office/drawing/2014/main" id="{94275FFE-3BE6-4C12-8737-FDFE3456C4A2}"/>
              </a:ext>
            </a:extLst>
          </p:cNvPr>
          <p:cNvCxnSpPr>
            <a:stCxn id="8" idx="2"/>
            <a:endCxn id="41" idx="0"/>
          </p:cNvCxnSpPr>
          <p:nvPr/>
        </p:nvCxnSpPr>
        <p:spPr>
          <a:xfrm>
            <a:off x="5244071" y="4005176"/>
            <a:ext cx="0" cy="508531"/>
          </a:xfrm>
          <a:prstGeom prst="line">
            <a:avLst/>
          </a:prstGeom>
          <a:noFill/>
          <a:ln w="19050" cap="flat" cmpd="sng" algn="ctr">
            <a:solidFill>
              <a:schemeClr val="tx1"/>
            </a:solidFill>
            <a:prstDash val="solid"/>
          </a:ln>
          <a:effectLst/>
        </p:spPr>
      </p:cxnSp>
      <p:sp>
        <p:nvSpPr>
          <p:cNvPr id="17" name="TextBox 120">
            <a:extLst>
              <a:ext uri="{FF2B5EF4-FFF2-40B4-BE49-F238E27FC236}">
                <a16:creationId xmlns="" xmlns:a16="http://schemas.microsoft.com/office/drawing/2014/main" id="{020D7A1D-EFAD-4C8C-B9DE-D0FAD269B77A}"/>
              </a:ext>
            </a:extLst>
          </p:cNvPr>
          <p:cNvSpPr txBox="1"/>
          <p:nvPr/>
        </p:nvSpPr>
        <p:spPr>
          <a:xfrm>
            <a:off x="3194847" y="2836676"/>
            <a:ext cx="1791463" cy="523220"/>
          </a:xfrm>
          <a:prstGeom prst="rect">
            <a:avLst/>
          </a:prstGeom>
          <a:noFill/>
          <a:ln>
            <a:noFill/>
          </a:ln>
        </p:spPr>
        <p:txBody>
          <a:bodyPr wrap="square" rtlCol="0">
            <a:noAutofit/>
          </a:bodyPr>
          <a:lstStyle/>
          <a:p>
            <a:pPr fontAlgn="ctr"/>
            <a:r>
              <a:rPr lang="en-US" sz="1200" dirty="0">
                <a:solidFill>
                  <a:srgbClr val="EC7061"/>
                </a:solidFill>
                <a:latin typeface="Huawei Sans" panose="020C0503030203020204" pitchFamily="34" charset="0"/>
                <a:sym typeface="Huawei Sans" panose="020C0503030203020204" pitchFamily="34" charset="0"/>
              </a:rPr>
              <a:t>Establishes a rogue IBGP peer relationship and advertise the invalid Net1 route.</a:t>
            </a:r>
          </a:p>
        </p:txBody>
      </p:sp>
      <p:sp>
        <p:nvSpPr>
          <p:cNvPr id="18" name="TextBox 120">
            <a:extLst>
              <a:ext uri="{FF2B5EF4-FFF2-40B4-BE49-F238E27FC236}">
                <a16:creationId xmlns="" xmlns:a16="http://schemas.microsoft.com/office/drawing/2014/main" id="{020D7A1D-EFAD-4C8C-B9DE-D0FAD269B77A}"/>
              </a:ext>
            </a:extLst>
          </p:cNvPr>
          <p:cNvSpPr txBox="1"/>
          <p:nvPr/>
        </p:nvSpPr>
        <p:spPr>
          <a:xfrm rot="20372602">
            <a:off x="4108219" y="4405317"/>
            <a:ext cx="698155" cy="307777"/>
          </a:xfrm>
          <a:prstGeom prst="rect">
            <a:avLst/>
          </a:prstGeom>
          <a:noFill/>
          <a:ln>
            <a:noFill/>
          </a:ln>
        </p:spPr>
        <p:txBody>
          <a:bodyPr wrap="square" rtlCol="0">
            <a:noAutofit/>
          </a:bodyPr>
          <a:lstStyle/>
          <a:p>
            <a:pPr algn="ctr" fontAlgn="ctr"/>
            <a:r>
              <a:rPr lang="en-US" sz="1400">
                <a:latin typeface="Huawei Sans" panose="020C0503030203020204" pitchFamily="34" charset="0"/>
                <a:sym typeface="Huawei Sans" panose="020C0503030203020204" pitchFamily="34" charset="0"/>
              </a:rPr>
              <a:t>IBGP</a:t>
            </a:r>
          </a:p>
        </p:txBody>
      </p:sp>
      <p:sp>
        <p:nvSpPr>
          <p:cNvPr id="19" name="任意多边形 18"/>
          <p:cNvSpPr/>
          <p:nvPr/>
        </p:nvSpPr>
        <p:spPr>
          <a:xfrm>
            <a:off x="2774793" y="3945891"/>
            <a:ext cx="2185291" cy="665128"/>
          </a:xfrm>
          <a:custGeom>
            <a:avLst/>
            <a:gdLst>
              <a:gd name="connsiteX0" fmla="*/ 0 w 1444487"/>
              <a:gd name="connsiteY0" fmla="*/ 755373 h 755373"/>
              <a:gd name="connsiteX1" fmla="*/ 980661 w 1444487"/>
              <a:gd name="connsiteY1" fmla="*/ 583095 h 755373"/>
              <a:gd name="connsiteX2" fmla="*/ 1444487 w 1444487"/>
              <a:gd name="connsiteY2" fmla="*/ 0 h 755373"/>
            </a:gdLst>
            <a:ahLst/>
            <a:cxnLst>
              <a:cxn ang="0">
                <a:pos x="connsiteX0" y="connsiteY0"/>
              </a:cxn>
              <a:cxn ang="0">
                <a:pos x="connsiteX1" y="connsiteY1"/>
              </a:cxn>
              <a:cxn ang="0">
                <a:pos x="connsiteX2" y="connsiteY2"/>
              </a:cxn>
            </a:cxnLst>
            <a:rect l="l" t="t" r="r" b="b"/>
            <a:pathLst>
              <a:path w="1444487" h="755373">
                <a:moveTo>
                  <a:pt x="0" y="755373"/>
                </a:moveTo>
                <a:cubicBezTo>
                  <a:pt x="369956" y="732181"/>
                  <a:pt x="739913" y="708990"/>
                  <a:pt x="980661" y="583095"/>
                </a:cubicBezTo>
                <a:cubicBezTo>
                  <a:pt x="1221409" y="457200"/>
                  <a:pt x="1332948" y="228600"/>
                  <a:pt x="1444487" y="0"/>
                </a:cubicBezTo>
              </a:path>
            </a:pathLst>
          </a:custGeom>
          <a:noFill/>
          <a:ln w="28575">
            <a:solidFill>
              <a:srgbClr val="00B0F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21" name="TextBox 120">
            <a:extLst>
              <a:ext uri="{FF2B5EF4-FFF2-40B4-BE49-F238E27FC236}">
                <a16:creationId xmlns:a16="http://schemas.microsoft.com/office/drawing/2014/main" xmlns="" id="{020D7A1D-EFAD-4C8C-B9DE-D0FAD269B77A}"/>
              </a:ext>
            </a:extLst>
          </p:cNvPr>
          <p:cNvSpPr txBox="1"/>
          <p:nvPr/>
        </p:nvSpPr>
        <p:spPr>
          <a:xfrm>
            <a:off x="1236348" y="2906900"/>
            <a:ext cx="827092" cy="307777"/>
          </a:xfrm>
          <a:prstGeom prst="rect">
            <a:avLst/>
          </a:prstGeom>
          <a:noFill/>
          <a:ln>
            <a:noFill/>
          </a:ln>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AS 101</a:t>
            </a:r>
          </a:p>
        </p:txBody>
      </p:sp>
      <p:pic>
        <p:nvPicPr>
          <p:cNvPr id="2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auto">
          <a:xfrm>
            <a:off x="6507793" y="3573540"/>
            <a:ext cx="527556" cy="431636"/>
          </a:xfrm>
          <a:prstGeom prst="rect">
            <a:avLst/>
          </a:prstGeom>
          <a:noFill/>
        </p:spPr>
      </p:pic>
      <p:sp>
        <p:nvSpPr>
          <p:cNvPr id="25" name="TextBox 120">
            <a:extLst>
              <a:ext uri="{FF2B5EF4-FFF2-40B4-BE49-F238E27FC236}">
                <a16:creationId xmlns="" xmlns:a16="http://schemas.microsoft.com/office/drawing/2014/main" id="{020D7A1D-EFAD-4C8C-B9DE-D0FAD269B77A}"/>
              </a:ext>
            </a:extLst>
          </p:cNvPr>
          <p:cNvSpPr txBox="1"/>
          <p:nvPr/>
        </p:nvSpPr>
        <p:spPr>
          <a:xfrm>
            <a:off x="6513810" y="3310912"/>
            <a:ext cx="539591" cy="307777"/>
          </a:xfrm>
          <a:prstGeom prst="rect">
            <a:avLst/>
          </a:prstGeom>
          <a:noFill/>
          <a:ln>
            <a:noFill/>
          </a:ln>
        </p:spPr>
        <p:txBody>
          <a:bodyPr wrap="square" rtlCol="0">
            <a:noAutofit/>
          </a:bodyPr>
          <a:lstStyle/>
          <a:p>
            <a:pPr algn="ctr" fontAlgn="ctr"/>
            <a:r>
              <a:rPr lang="en-US" sz="1400">
                <a:latin typeface="Huawei Sans" panose="020C0503030203020204" pitchFamily="34" charset="0"/>
                <a:sym typeface="Huawei Sans" panose="020C0503030203020204" pitchFamily="34" charset="0"/>
              </a:rPr>
              <a:t>R2</a:t>
            </a:r>
          </a:p>
        </p:txBody>
      </p:sp>
      <p:cxnSp>
        <p:nvCxnSpPr>
          <p:cNvPr id="26" name="直接连接符 25">
            <a:extLst>
              <a:ext uri="{FF2B5EF4-FFF2-40B4-BE49-F238E27FC236}">
                <a16:creationId xmlns="" xmlns:a16="http://schemas.microsoft.com/office/drawing/2014/main" id="{94275FFE-3BE6-4C12-8737-FDFE3456C4A2}"/>
              </a:ext>
            </a:extLst>
          </p:cNvPr>
          <p:cNvCxnSpPr>
            <a:stCxn id="24" idx="1"/>
            <a:endCxn id="8" idx="3"/>
          </p:cNvCxnSpPr>
          <p:nvPr/>
        </p:nvCxnSpPr>
        <p:spPr>
          <a:xfrm flipH="1">
            <a:off x="5507849" y="3789358"/>
            <a:ext cx="999944" cy="0"/>
          </a:xfrm>
          <a:prstGeom prst="line">
            <a:avLst/>
          </a:prstGeom>
          <a:noFill/>
          <a:ln w="19050" cap="flat" cmpd="sng" algn="ctr">
            <a:solidFill>
              <a:schemeClr val="tx1"/>
            </a:solidFill>
            <a:prstDash val="solid"/>
          </a:ln>
          <a:effectLst/>
        </p:spPr>
      </p:cxnSp>
      <p:pic>
        <p:nvPicPr>
          <p:cNvPr id="8"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auto">
          <a:xfrm>
            <a:off x="4980293" y="3573540"/>
            <a:ext cx="527556" cy="431636"/>
          </a:xfrm>
          <a:prstGeom prst="rect">
            <a:avLst/>
          </a:prstGeom>
          <a:noFill/>
        </p:spPr>
      </p:pic>
      <p:cxnSp>
        <p:nvCxnSpPr>
          <p:cNvPr id="31" name="直接箭头连接符 30"/>
          <p:cNvCxnSpPr/>
          <p:nvPr/>
        </p:nvCxnSpPr>
        <p:spPr>
          <a:xfrm>
            <a:off x="3031699" y="3652778"/>
            <a:ext cx="1730534" cy="0"/>
          </a:xfrm>
          <a:prstGeom prst="straightConnector1">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33" name="TextBox 120">
            <a:extLst>
              <a:ext uri="{FF2B5EF4-FFF2-40B4-BE49-F238E27FC236}">
                <a16:creationId xmlns="" xmlns:a16="http://schemas.microsoft.com/office/drawing/2014/main" id="{020D7A1D-EFAD-4C8C-B9DE-D0FAD269B77A}"/>
              </a:ext>
            </a:extLst>
          </p:cNvPr>
          <p:cNvSpPr txBox="1"/>
          <p:nvPr/>
        </p:nvSpPr>
        <p:spPr>
          <a:xfrm>
            <a:off x="5677562" y="3534658"/>
            <a:ext cx="698155" cy="307777"/>
          </a:xfrm>
          <a:prstGeom prst="rect">
            <a:avLst/>
          </a:prstGeom>
          <a:noFill/>
          <a:ln>
            <a:noFill/>
          </a:ln>
        </p:spPr>
        <p:txBody>
          <a:bodyPr wrap="square" rtlCol="0">
            <a:noAutofit/>
          </a:bodyPr>
          <a:lstStyle/>
          <a:p>
            <a:pPr algn="ctr" fontAlgn="ctr"/>
            <a:r>
              <a:rPr lang="en-US" sz="1400">
                <a:latin typeface="Huawei Sans" panose="020C0503030203020204" pitchFamily="34" charset="0"/>
                <a:sym typeface="Huawei Sans" panose="020C0503030203020204" pitchFamily="34" charset="0"/>
              </a:rPr>
              <a:t>IBGP</a:t>
            </a:r>
          </a:p>
        </p:txBody>
      </p:sp>
      <p:sp>
        <p:nvSpPr>
          <p:cNvPr id="34" name="Oval 4"/>
          <p:cNvSpPr>
            <a:spLocks noChangeAspect="1"/>
          </p:cNvSpPr>
          <p:nvPr/>
        </p:nvSpPr>
        <p:spPr>
          <a:xfrm>
            <a:off x="3006247" y="3145343"/>
            <a:ext cx="180000" cy="180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35" name="Oval 4"/>
          <p:cNvSpPr>
            <a:spLocks noChangeAspect="1"/>
          </p:cNvSpPr>
          <p:nvPr/>
        </p:nvSpPr>
        <p:spPr>
          <a:xfrm rot="20762227">
            <a:off x="3202536" y="4252762"/>
            <a:ext cx="180000" cy="180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36" name="矩形: 圆角 52">
            <a:extLst>
              <a:ext uri="{FF2B5EF4-FFF2-40B4-BE49-F238E27FC236}">
                <a16:creationId xmlns:lc="http://schemas.openxmlformats.org/drawingml/2006/lockedCanvas" xmlns="" xmlns:a16="http://schemas.microsoft.com/office/drawing/2014/main" id="{70ADCB91-E11A-40F5-B977-66A090F8EF3C}"/>
              </a:ext>
            </a:extLst>
          </p:cNvPr>
          <p:cNvSpPr/>
          <p:nvPr/>
        </p:nvSpPr>
        <p:spPr>
          <a:xfrm>
            <a:off x="7123110" y="2954833"/>
            <a:ext cx="1655547" cy="697945"/>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fontAlgn="ctr"/>
            <a:endParaRPr lang="zh-CN" alt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TextBox 120">
            <a:extLst>
              <a:ext uri="{FF2B5EF4-FFF2-40B4-BE49-F238E27FC236}">
                <a16:creationId xmlns:lc="http://schemas.openxmlformats.org/drawingml/2006/lockedCanvas" xmlns="" xmlns:a16="http://schemas.microsoft.com/office/drawing/2014/main" id="{31930744-3D36-4F81-8426-6F129C1A6804}"/>
              </a:ext>
            </a:extLst>
          </p:cNvPr>
          <p:cNvSpPr txBox="1"/>
          <p:nvPr/>
        </p:nvSpPr>
        <p:spPr>
          <a:xfrm>
            <a:off x="7148551" y="2954833"/>
            <a:ext cx="1604664" cy="276999"/>
          </a:xfrm>
          <a:prstGeom prst="rect">
            <a:avLst/>
          </a:prstGeom>
          <a:noFill/>
        </p:spPr>
        <p:txBody>
          <a:bodyPr wrap="square" rtlCol="0">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ctr"/>
            <a:r>
              <a:rPr lang="en-US" sz="1200" b="1"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BGP routing table</a:t>
            </a:r>
          </a:p>
        </p:txBody>
      </p:sp>
      <p:sp>
        <p:nvSpPr>
          <p:cNvPr id="38" name="TextBox 120">
            <a:extLst>
              <a:ext uri="{FF2B5EF4-FFF2-40B4-BE49-F238E27FC236}">
                <a16:creationId xmlns:lc="http://schemas.openxmlformats.org/drawingml/2006/lockedCanvas" xmlns="" xmlns:a16="http://schemas.microsoft.com/office/drawing/2014/main" id="{31930744-3D36-4F81-8426-6F129C1A6804}"/>
              </a:ext>
            </a:extLst>
          </p:cNvPr>
          <p:cNvSpPr txBox="1"/>
          <p:nvPr/>
        </p:nvSpPr>
        <p:spPr>
          <a:xfrm>
            <a:off x="7150376" y="3274471"/>
            <a:ext cx="1601015" cy="276999"/>
          </a:xfrm>
          <a:prstGeom prst="rect">
            <a:avLst/>
          </a:prstGeom>
          <a:solidFill>
            <a:schemeClr val="bg1">
              <a:lumMod val="95000"/>
            </a:schemeClr>
          </a:solidFill>
          <a:ln w="12700">
            <a:solidFill>
              <a:schemeClr val="bg1">
                <a:lumMod val="75000"/>
              </a:schemeClr>
            </a:solidFill>
          </a:ln>
        </p:spPr>
        <p:txBody>
          <a:bodyPr wrap="square" lIns="72000" rIns="72000" rtlCol="0" anchor="ctr">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ctr"/>
            <a:r>
              <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*&gt;  Net1</a:t>
            </a:r>
          </a:p>
        </p:txBody>
      </p:sp>
      <p:sp>
        <p:nvSpPr>
          <p:cNvPr id="39" name="TextBox 120">
            <a:extLst>
              <a:ext uri="{FF2B5EF4-FFF2-40B4-BE49-F238E27FC236}">
                <a16:creationId xmlns="" xmlns:a16="http://schemas.microsoft.com/office/drawing/2014/main" id="{020D7A1D-EFAD-4C8C-B9DE-D0FAD269B77A}"/>
              </a:ext>
            </a:extLst>
          </p:cNvPr>
          <p:cNvSpPr txBox="1"/>
          <p:nvPr/>
        </p:nvSpPr>
        <p:spPr>
          <a:xfrm>
            <a:off x="7095116" y="3687104"/>
            <a:ext cx="1683542" cy="523220"/>
          </a:xfrm>
          <a:prstGeom prst="rect">
            <a:avLst/>
          </a:prstGeom>
          <a:noFill/>
          <a:ln>
            <a:noFill/>
          </a:ln>
        </p:spPr>
        <p:txBody>
          <a:bodyPr wrap="square" rtlCol="0">
            <a:noAutofit/>
          </a:bodyPr>
          <a:lstStyle/>
          <a:p>
            <a:pPr fontAlgn="ctr"/>
            <a:r>
              <a:rPr lang="en-US" sz="1200" b="1" dirty="0">
                <a:solidFill>
                  <a:srgbClr val="EC7061"/>
                </a:solidFill>
                <a:latin typeface="Huawei Sans" panose="020C0503030203020204" pitchFamily="34" charset="0"/>
                <a:sym typeface="Huawei Sans" panose="020C0503030203020204" pitchFamily="34" charset="0"/>
              </a:rPr>
              <a:t>The routing table of the authorized router is disturbed.</a:t>
            </a:r>
          </a:p>
        </p:txBody>
      </p:sp>
      <p:sp>
        <p:nvSpPr>
          <p:cNvPr id="40" name="TextBox 120">
            <a:extLst>
              <a:ext uri="{FF2B5EF4-FFF2-40B4-BE49-F238E27FC236}">
                <a16:creationId xmlns="" xmlns:a16="http://schemas.microsoft.com/office/drawing/2014/main" id="{020D7A1D-EFAD-4C8C-B9DE-D0FAD269B77A}"/>
              </a:ext>
            </a:extLst>
          </p:cNvPr>
          <p:cNvSpPr txBox="1"/>
          <p:nvPr/>
        </p:nvSpPr>
        <p:spPr bwMode="ltGray">
          <a:xfrm>
            <a:off x="5506988" y="3958522"/>
            <a:ext cx="1188945" cy="307777"/>
          </a:xfrm>
          <a:prstGeom prst="rect">
            <a:avLst/>
          </a:prstGeom>
          <a:noFill/>
          <a:ln>
            <a:noFill/>
          </a:ln>
        </p:spPr>
        <p:txBody>
          <a:bodyPr wrap="square" rtlCol="0">
            <a:noAutofit/>
          </a:bodyPr>
          <a:lstStyle/>
          <a:p>
            <a:pPr algn="ctr" fontAlgn="ctr"/>
            <a:r>
              <a:rPr lang="en-US" sz="1200" b="1" dirty="0">
                <a:solidFill>
                  <a:srgbClr val="00B0F0"/>
                </a:solidFill>
                <a:latin typeface="Huawei Sans" panose="020C0503030203020204" pitchFamily="34" charset="0"/>
                <a:sym typeface="Huawei Sans" panose="020C0503030203020204" pitchFamily="34" charset="0"/>
              </a:rPr>
              <a:t>The CPU usage surges.</a:t>
            </a:r>
          </a:p>
        </p:txBody>
      </p:sp>
      <p:sp>
        <p:nvSpPr>
          <p:cNvPr id="42" name="文本占位符 2"/>
          <p:cNvSpPr txBox="1">
            <a:spLocks/>
          </p:cNvSpPr>
          <p:nvPr/>
        </p:nvSpPr>
        <p:spPr bwMode="auto">
          <a:xfrm>
            <a:off x="468317" y="5532415"/>
            <a:ext cx="11276183" cy="826665"/>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gn="l" fontAlgn="ctr"/>
            <a:r>
              <a:rPr lang="en-US" sz="1600" dirty="0">
                <a:latin typeface="Huawei Sans" panose="020C0503030203020204" pitchFamily="34" charset="0"/>
              </a:rPr>
              <a:t>BGP uses authentication and Generalized TTL Security Mechanism (GTSM) to ensure the security of message exchange between BGP peers.</a:t>
            </a:r>
          </a:p>
        </p:txBody>
      </p:sp>
      <p:pic>
        <p:nvPicPr>
          <p:cNvPr id="41"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auto">
          <a:xfrm>
            <a:off x="4980293" y="4513707"/>
            <a:ext cx="527556" cy="431636"/>
          </a:xfrm>
          <a:prstGeom prst="rect">
            <a:avLst/>
          </a:prstGeom>
          <a:noFill/>
        </p:spPr>
      </p:pic>
      <p:cxnSp>
        <p:nvCxnSpPr>
          <p:cNvPr id="43" name="直接连接符 10">
            <a:extLst>
              <a:ext uri="{FF2B5EF4-FFF2-40B4-BE49-F238E27FC236}">
                <a16:creationId xmlns="" xmlns:a16="http://schemas.microsoft.com/office/drawing/2014/main" id="{94275FFE-3BE6-4C12-8737-FDFE3456C4A2}"/>
              </a:ext>
            </a:extLst>
          </p:cNvPr>
          <p:cNvCxnSpPr>
            <a:stCxn id="14" idx="3"/>
            <a:endCxn id="41" idx="1"/>
          </p:cNvCxnSpPr>
          <p:nvPr/>
        </p:nvCxnSpPr>
        <p:spPr>
          <a:xfrm>
            <a:off x="2706047" y="4729525"/>
            <a:ext cx="2274246" cy="0"/>
          </a:xfrm>
          <a:prstGeom prst="line">
            <a:avLst/>
          </a:prstGeom>
          <a:noFill/>
          <a:ln w="19050" cap="flat" cmpd="sng" algn="ctr">
            <a:solidFill>
              <a:schemeClr val="tx1"/>
            </a:solidFill>
            <a:prstDash val="solid"/>
          </a:ln>
          <a:effectLst/>
        </p:spPr>
      </p:cxnSp>
      <p:sp>
        <p:nvSpPr>
          <p:cNvPr id="44" name="TextBox 120">
            <a:extLst>
              <a:ext uri="{FF2B5EF4-FFF2-40B4-BE49-F238E27FC236}">
                <a16:creationId xmlns="" xmlns:a16="http://schemas.microsoft.com/office/drawing/2014/main" id="{020D7A1D-EFAD-4C8C-B9DE-D0FAD269B77A}"/>
              </a:ext>
            </a:extLst>
          </p:cNvPr>
          <p:cNvSpPr txBox="1"/>
          <p:nvPr/>
        </p:nvSpPr>
        <p:spPr>
          <a:xfrm>
            <a:off x="4986310" y="4956635"/>
            <a:ext cx="539591" cy="307777"/>
          </a:xfrm>
          <a:prstGeom prst="rect">
            <a:avLst/>
          </a:prstGeom>
          <a:noFill/>
          <a:ln>
            <a:noFill/>
          </a:ln>
        </p:spPr>
        <p:txBody>
          <a:bodyPr wrap="square" rtlCol="0">
            <a:noAutofit/>
          </a:bodyPr>
          <a:lstStyle/>
          <a:p>
            <a:pPr algn="ctr" fontAlgn="ctr"/>
            <a:r>
              <a:rPr lang="en-US" sz="1400">
                <a:latin typeface="Huawei Sans" panose="020C0503030203020204" pitchFamily="34" charset="0"/>
                <a:sym typeface="Huawei Sans" panose="020C0503030203020204" pitchFamily="34" charset="0"/>
              </a:rPr>
              <a:t>R3</a:t>
            </a:r>
          </a:p>
        </p:txBody>
      </p:sp>
      <p:grpSp>
        <p:nvGrpSpPr>
          <p:cNvPr id="45" name="组合 44"/>
          <p:cNvGrpSpPr/>
          <p:nvPr/>
        </p:nvGrpSpPr>
        <p:grpSpPr>
          <a:xfrm>
            <a:off x="9500483" y="124239"/>
            <a:ext cx="2638164" cy="213120"/>
            <a:chOff x="9500483" y="124239"/>
            <a:chExt cx="2638164" cy="213120"/>
          </a:xfrm>
        </p:grpSpPr>
        <p:sp>
          <p:nvSpPr>
            <p:cNvPr id="46" name="五边形 45"/>
            <p:cNvSpPr/>
            <p:nvPr/>
          </p:nvSpPr>
          <p:spPr bwMode="auto">
            <a:xfrm>
              <a:off x="9500483" y="124239"/>
              <a:ext cx="720000"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ORF</a:t>
              </a:r>
            </a:p>
          </p:txBody>
        </p:sp>
        <p:sp>
          <p:nvSpPr>
            <p:cNvPr id="47" name="燕尾形 46"/>
            <p:cNvSpPr/>
            <p:nvPr/>
          </p:nvSpPr>
          <p:spPr bwMode="auto">
            <a:xfrm>
              <a:off x="10145285" y="124239"/>
              <a:ext cx="1132560"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Peer Group</a:t>
              </a:r>
            </a:p>
          </p:txBody>
        </p:sp>
        <p:sp>
          <p:nvSpPr>
            <p:cNvPr id="48" name="燕尾形 47"/>
            <p:cNvSpPr/>
            <p:nvPr/>
          </p:nvSpPr>
          <p:spPr bwMode="auto">
            <a:xfrm>
              <a:off x="11202647" y="124239"/>
              <a:ext cx="936000"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Security</a:t>
              </a:r>
            </a:p>
          </p:txBody>
        </p:sp>
      </p:grpSp>
    </p:spTree>
    <p:extLst>
      <p:ext uri="{BB962C8B-B14F-4D97-AF65-F5344CB8AC3E}">
        <p14:creationId xmlns:p14="http://schemas.microsoft.com/office/powerpoint/2010/main" val="224936435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68317" y="1233489"/>
            <a:ext cx="11276183" cy="604804"/>
          </a:xfrm>
        </p:spPr>
        <p:txBody>
          <a:bodyPr wrap="square">
            <a:noAutofit/>
          </a:bodyPr>
          <a:lstStyle/>
          <a:p>
            <a:pPr marL="0" indent="0" fontAlgn="ctr">
              <a:lnSpc>
                <a:spcPct val="100000"/>
              </a:lnSpc>
              <a:buNone/>
            </a:pPr>
            <a:r>
              <a:rPr lang="en-US" sz="1600" dirty="0">
                <a:latin typeface="Huawei Sans" panose="020C0503030203020204" pitchFamily="34" charset="0"/>
              </a:rPr>
              <a:t>BGP authentication is classified as MD5 authentication or keychain authentication. Authenticating BGP peer relationships can prevent rogue BGP peer relationships from being established.</a:t>
            </a:r>
          </a:p>
        </p:txBody>
      </p:sp>
      <p:sp>
        <p:nvSpPr>
          <p:cNvPr id="2" name="标题 1"/>
          <p:cNvSpPr>
            <a:spLocks noGrp="1"/>
          </p:cNvSpPr>
          <p:nvPr>
            <p:ph type="title"/>
          </p:nvPr>
        </p:nvSpPr>
        <p:spPr>
          <a:xfrm>
            <a:off x="1594177" y="410400"/>
            <a:ext cx="9827761" cy="640800"/>
          </a:xfrm>
        </p:spPr>
        <p:txBody>
          <a:bodyPr wrap="square">
            <a:noAutofit/>
          </a:bodyPr>
          <a:lstStyle/>
          <a:p>
            <a:pPr fontAlgn="ctr"/>
            <a:r>
              <a:rPr lang="en-US">
                <a:latin typeface="Huawei Sans" panose="020C0503030203020204" pitchFamily="34" charset="0"/>
              </a:rPr>
              <a:t>BGP Authentication</a:t>
            </a:r>
          </a:p>
        </p:txBody>
      </p:sp>
      <p:sp>
        <p:nvSpPr>
          <p:cNvPr id="7" name="圆角矩形 75"/>
          <p:cNvSpPr/>
          <p:nvPr/>
        </p:nvSpPr>
        <p:spPr>
          <a:xfrm>
            <a:off x="459703" y="2164504"/>
            <a:ext cx="5611207" cy="421724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algn="just" fontAlgn="ctr">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spcBef>
                <a:spcPts val="0"/>
              </a:spcBef>
              <a:spcAft>
                <a:spcPts val="600"/>
              </a:spcAft>
              <a:buFont typeface="Arial" panose="020B0604020202020204" pitchFamily="34" charset="0"/>
              <a:buChar char="•"/>
            </a:pPr>
            <a:endParaRPr lang="en-US" altLang="zh-CN" sz="1400" dirty="0" smtClean="0">
              <a:solidFill>
                <a:prstClr val="black"/>
              </a:solidFill>
              <a:latin typeface="Huawei Sans" panose="020C0503030203020204" pitchFamily="34" charset="0"/>
            </a:endParaRPr>
          </a:p>
          <a:p>
            <a:pPr marL="177800" indent="-177800" algn="just" fontAlgn="ctr">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spcBef>
                <a:spcPts val="0"/>
              </a:spcBef>
              <a:spcAft>
                <a:spcPts val="600"/>
              </a:spcAft>
              <a:buFont typeface="Arial" panose="020B0604020202020204" pitchFamily="34" charset="0"/>
              <a:buChar char="•"/>
            </a:pPr>
            <a:endParaRPr lang="en-US" altLang="zh-CN" sz="1400" dirty="0" smtClean="0">
              <a:solidFill>
                <a:prstClr val="black"/>
              </a:solidFill>
              <a:latin typeface="Huawei Sans" panose="020C0503030203020204" pitchFamily="34" charset="0"/>
            </a:endParaRPr>
          </a:p>
          <a:p>
            <a:pPr marL="177800" indent="-177800" algn="just" fontAlgn="ctr">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marL="177800" indent="-177800" algn="just" fontAlgn="ctr">
              <a:spcBef>
                <a:spcPts val="0"/>
              </a:spcBef>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a:p>
            <a:pPr algn="just" fontAlgn="ctr">
              <a:spcBef>
                <a:spcPts val="0"/>
              </a:spcBef>
              <a:spcAft>
                <a:spcPts val="600"/>
              </a:spcAft>
            </a:pPr>
            <a:r>
              <a:rPr lang="en-US" sz="1400" dirty="0">
                <a:solidFill>
                  <a:prstClr val="black"/>
                </a:solidFill>
                <a:latin typeface="Huawei Sans" panose="020C0503030203020204" pitchFamily="34" charset="0"/>
              </a:rPr>
              <a:t>BGP uses the Transmission Control Protocol (TCP) as its transport layer protocol. To enhance BGP security, MD5 authentication can be implemented when a TCP connection is established. You can set an MD5 authentication password for a TCP connection so that TCP implements MD5 authentication for BGP.</a:t>
            </a:r>
          </a:p>
        </p:txBody>
      </p:sp>
      <p:sp>
        <p:nvSpPr>
          <p:cNvPr id="8" name="圆角矩形 75"/>
          <p:cNvSpPr/>
          <p:nvPr/>
        </p:nvSpPr>
        <p:spPr>
          <a:xfrm>
            <a:off x="447846" y="1829043"/>
            <a:ext cx="5625806" cy="325509"/>
          </a:xfrm>
          <a:prstGeom prst="roundRect">
            <a:avLst>
              <a:gd name="adj" fmla="val 10604"/>
            </a:avLst>
          </a:prstGeom>
          <a:solidFill>
            <a:srgbClr val="00B0F0"/>
          </a:solidFill>
          <a:ln>
            <a:solidFill>
              <a:srgbClr val="00B0F0"/>
            </a:solidFill>
          </a:ln>
        </p:spPr>
        <p:txBody>
          <a:bodyPr wrap="square" rtlCol="0" anchor="ctr" anchorCtr="0">
            <a:noAutofit/>
          </a:bodyPr>
          <a:lstStyle/>
          <a:p>
            <a:pPr algn="ctr" defTabSz="914112" fontAlgn="ctr">
              <a:spcBef>
                <a:spcPts val="0"/>
              </a:spcBef>
              <a:spcAft>
                <a:spcPts val="0"/>
              </a:spcAft>
            </a:pPr>
            <a:r>
              <a:rPr lang="en-US" sz="1600" b="1">
                <a:solidFill>
                  <a:prstClr val="white"/>
                </a:solidFill>
                <a:latin typeface="Huawei Sans" panose="020C0503030203020204" pitchFamily="34" charset="0"/>
                <a:sym typeface="Huawei Sans" panose="020C0503030203020204" pitchFamily="34" charset="0"/>
              </a:rPr>
              <a:t>MD5 Authentication</a:t>
            </a:r>
          </a:p>
        </p:txBody>
      </p:sp>
      <p:pic>
        <p:nvPicPr>
          <p:cNvPr id="9"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auto">
          <a:xfrm>
            <a:off x="1753124" y="2628557"/>
            <a:ext cx="527556" cy="431636"/>
          </a:xfrm>
          <a:prstGeom prst="rect">
            <a:avLst/>
          </a:prstGeom>
          <a:noFill/>
        </p:spPr>
      </p:pic>
      <p:sp>
        <p:nvSpPr>
          <p:cNvPr id="10" name="TextBox 120">
            <a:extLst>
              <a:ext uri="{FF2B5EF4-FFF2-40B4-BE49-F238E27FC236}">
                <a16:creationId xmlns="" xmlns:a16="http://schemas.microsoft.com/office/drawing/2014/main" id="{020D7A1D-EFAD-4C8C-B9DE-D0FAD269B77A}"/>
              </a:ext>
            </a:extLst>
          </p:cNvPr>
          <p:cNvSpPr txBox="1"/>
          <p:nvPr/>
        </p:nvSpPr>
        <p:spPr>
          <a:xfrm>
            <a:off x="1315125" y="2320780"/>
            <a:ext cx="1403553" cy="307777"/>
          </a:xfrm>
          <a:prstGeom prst="rect">
            <a:avLst/>
          </a:prstGeom>
          <a:noFill/>
          <a:ln>
            <a:noFill/>
          </a:ln>
        </p:spPr>
        <p:txBody>
          <a:bodyPr wrap="square" rtlCol="0">
            <a:noAutofit/>
          </a:bodyPr>
          <a:lstStyle/>
          <a:p>
            <a:pPr algn="ctr" fontAlgn="ctr"/>
            <a:r>
              <a:rPr lang="en-US" sz="1400">
                <a:latin typeface="Huawei Sans" panose="020C0503030203020204" pitchFamily="34" charset="0"/>
                <a:sym typeface="Huawei Sans" panose="020C0503030203020204" pitchFamily="34" charset="0"/>
              </a:rPr>
              <a:t>R1</a:t>
            </a:r>
          </a:p>
        </p:txBody>
      </p:sp>
      <p:cxnSp>
        <p:nvCxnSpPr>
          <p:cNvPr id="11" name="直接箭头连接符 16">
            <a:extLst>
              <a:ext uri="{FF2B5EF4-FFF2-40B4-BE49-F238E27FC236}">
                <a16:creationId xmlns="" xmlns:a16="http://schemas.microsoft.com/office/drawing/2014/main" id="{25FFCF9E-B77D-4002-8CAE-8C36C256A152}"/>
              </a:ext>
            </a:extLst>
          </p:cNvPr>
          <p:cNvCxnSpPr>
            <a:cxnSpLocks/>
            <a:stCxn id="12" idx="1"/>
            <a:endCxn id="9" idx="3"/>
          </p:cNvCxnSpPr>
          <p:nvPr/>
        </p:nvCxnSpPr>
        <p:spPr>
          <a:xfrm flipH="1">
            <a:off x="2280680" y="2844375"/>
            <a:ext cx="2736958" cy="0"/>
          </a:xfrm>
          <a:prstGeom prst="straightConnector1">
            <a:avLst/>
          </a:prstGeom>
          <a:noFill/>
          <a:ln w="25400" cap="flat" cmpd="sng" algn="ctr">
            <a:solidFill>
              <a:schemeClr val="tx1"/>
            </a:solidFill>
            <a:prstDash val="solid"/>
            <a:headEnd type="arrow" w="med" len="med"/>
            <a:tailEnd type="arrow" w="med" len="med"/>
          </a:ln>
          <a:effectLst>
            <a:outerShdw blurRad="152400" dist="38100" dir="5400000" algn="t" rotWithShape="0">
              <a:prstClr val="black">
                <a:alpha val="12000"/>
              </a:prstClr>
            </a:outerShdw>
          </a:effectLst>
        </p:spPr>
      </p:cxnSp>
      <p:pic>
        <p:nvPicPr>
          <p:cNvPr id="12"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auto">
          <a:xfrm>
            <a:off x="5017638" y="2628557"/>
            <a:ext cx="527556" cy="431636"/>
          </a:xfrm>
          <a:prstGeom prst="rect">
            <a:avLst/>
          </a:prstGeom>
          <a:noFill/>
        </p:spPr>
      </p:pic>
      <p:cxnSp>
        <p:nvCxnSpPr>
          <p:cNvPr id="13" name="Straight Connector 34"/>
          <p:cNvCxnSpPr>
            <a:stCxn id="9" idx="2"/>
          </p:cNvCxnSpPr>
          <p:nvPr/>
        </p:nvCxnSpPr>
        <p:spPr>
          <a:xfrm>
            <a:off x="2016902" y="3060193"/>
            <a:ext cx="0" cy="202389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37"/>
          <p:cNvCxnSpPr>
            <a:stCxn id="12" idx="2"/>
          </p:cNvCxnSpPr>
          <p:nvPr/>
        </p:nvCxnSpPr>
        <p:spPr>
          <a:xfrm flipH="1">
            <a:off x="5273809" y="3060193"/>
            <a:ext cx="0" cy="202389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Box 120">
            <a:extLst>
              <a:ext uri="{FF2B5EF4-FFF2-40B4-BE49-F238E27FC236}">
                <a16:creationId xmlns="" xmlns:a16="http://schemas.microsoft.com/office/drawing/2014/main" id="{020D7A1D-EFAD-4C8C-B9DE-D0FAD269B77A}"/>
              </a:ext>
            </a:extLst>
          </p:cNvPr>
          <p:cNvSpPr txBox="1"/>
          <p:nvPr/>
        </p:nvSpPr>
        <p:spPr>
          <a:xfrm>
            <a:off x="4579639" y="2340792"/>
            <a:ext cx="1403553" cy="307777"/>
          </a:xfrm>
          <a:prstGeom prst="rect">
            <a:avLst/>
          </a:prstGeom>
          <a:noFill/>
          <a:ln>
            <a:noFill/>
          </a:ln>
        </p:spPr>
        <p:txBody>
          <a:bodyPr wrap="square" rtlCol="0">
            <a:noAutofit/>
          </a:bodyPr>
          <a:lstStyle/>
          <a:p>
            <a:pPr algn="ctr" fontAlgn="ctr"/>
            <a:r>
              <a:rPr lang="en-US" sz="1400">
                <a:latin typeface="Huawei Sans" panose="020C0503030203020204" pitchFamily="34" charset="0"/>
                <a:sym typeface="Huawei Sans" panose="020C0503030203020204" pitchFamily="34" charset="0"/>
              </a:rPr>
              <a:t>R2</a:t>
            </a:r>
          </a:p>
        </p:txBody>
      </p:sp>
      <p:cxnSp>
        <p:nvCxnSpPr>
          <p:cNvPr id="16" name="Straight Connector 40"/>
          <p:cNvCxnSpPr/>
          <p:nvPr/>
        </p:nvCxnSpPr>
        <p:spPr>
          <a:xfrm flipV="1">
            <a:off x="2257310" y="3319894"/>
            <a:ext cx="2783697" cy="0"/>
          </a:xfrm>
          <a:prstGeom prst="line">
            <a:avLst/>
          </a:prstGeom>
          <a:ln w="190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 name="Straight Connector 43"/>
          <p:cNvCxnSpPr/>
          <p:nvPr/>
        </p:nvCxnSpPr>
        <p:spPr>
          <a:xfrm flipV="1">
            <a:off x="2257310" y="3679934"/>
            <a:ext cx="2783697" cy="0"/>
          </a:xfrm>
          <a:prstGeom prst="line">
            <a:avLst/>
          </a:prstGeom>
          <a:ln w="190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 name="Straight Connector 44"/>
          <p:cNvCxnSpPr/>
          <p:nvPr/>
        </p:nvCxnSpPr>
        <p:spPr>
          <a:xfrm flipV="1">
            <a:off x="2257310" y="4072141"/>
            <a:ext cx="2783697" cy="0"/>
          </a:xfrm>
          <a:prstGeom prst="line">
            <a:avLst/>
          </a:prstGeom>
          <a:ln w="190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 name="Straight Connector 45"/>
          <p:cNvCxnSpPr/>
          <p:nvPr/>
        </p:nvCxnSpPr>
        <p:spPr>
          <a:xfrm flipV="1">
            <a:off x="2257310" y="4436018"/>
            <a:ext cx="2783697" cy="0"/>
          </a:xfrm>
          <a:prstGeom prst="line">
            <a:avLst/>
          </a:prstGeom>
          <a:ln w="190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 name="TextBox 120">
            <a:extLst>
              <a:ext uri="{FF2B5EF4-FFF2-40B4-BE49-F238E27FC236}">
                <a16:creationId xmlns="" xmlns:a16="http://schemas.microsoft.com/office/drawing/2014/main" id="{020D7A1D-EFAD-4C8C-B9DE-D0FAD269B77A}"/>
              </a:ext>
            </a:extLst>
          </p:cNvPr>
          <p:cNvSpPr txBox="1"/>
          <p:nvPr/>
        </p:nvSpPr>
        <p:spPr>
          <a:xfrm>
            <a:off x="2403978" y="2865102"/>
            <a:ext cx="2482755" cy="422626"/>
          </a:xfrm>
          <a:prstGeom prst="rect">
            <a:avLst/>
          </a:prstGeom>
          <a:noFill/>
          <a:ln>
            <a:noFill/>
          </a:ln>
        </p:spPr>
        <p:txBody>
          <a:bodyPr wrap="square" rtlCol="0">
            <a:noAutofit/>
          </a:bodyPr>
          <a:lstStyle/>
          <a:p>
            <a:pPr algn="ctr" fontAlgn="ctr"/>
            <a:r>
              <a:rPr lang="en-US" sz="1200" dirty="0">
                <a:latin typeface="Huawei Sans" panose="020C0503030203020204" pitchFamily="34" charset="0"/>
                <a:sym typeface="Huawei Sans" panose="020C0503030203020204" pitchFamily="34" charset="0"/>
              </a:rPr>
              <a:t>TCP packets exchanged during the three-way handshake</a:t>
            </a:r>
          </a:p>
        </p:txBody>
      </p:sp>
      <p:sp>
        <p:nvSpPr>
          <p:cNvPr id="21" name="TextBox 120">
            <a:extLst>
              <a:ext uri="{FF2B5EF4-FFF2-40B4-BE49-F238E27FC236}">
                <a16:creationId xmlns="" xmlns:a16="http://schemas.microsoft.com/office/drawing/2014/main" id="{020D7A1D-EFAD-4C8C-B9DE-D0FAD269B77A}"/>
              </a:ext>
            </a:extLst>
          </p:cNvPr>
          <p:cNvSpPr txBox="1"/>
          <p:nvPr/>
        </p:nvSpPr>
        <p:spPr>
          <a:xfrm>
            <a:off x="2794394" y="3362743"/>
            <a:ext cx="1517058" cy="307777"/>
          </a:xfrm>
          <a:prstGeom prst="rect">
            <a:avLst/>
          </a:prstGeom>
          <a:noFill/>
          <a:ln>
            <a:noFill/>
          </a:ln>
        </p:spPr>
        <p:txBody>
          <a:bodyPr wrap="square" rtlCol="0">
            <a:noAutofit/>
          </a:bodyPr>
          <a:lstStyle/>
          <a:p>
            <a:pPr algn="ctr" fontAlgn="ctr"/>
            <a:r>
              <a:rPr lang="en-US" sz="1200" dirty="0">
                <a:latin typeface="Huawei Sans" panose="020C0503030203020204" pitchFamily="34" charset="0"/>
                <a:sym typeface="Huawei Sans" panose="020C0503030203020204" pitchFamily="34" charset="0"/>
              </a:rPr>
              <a:t>Open messages</a:t>
            </a:r>
          </a:p>
        </p:txBody>
      </p:sp>
      <p:sp>
        <p:nvSpPr>
          <p:cNvPr id="22" name="TextBox 120">
            <a:extLst>
              <a:ext uri="{FF2B5EF4-FFF2-40B4-BE49-F238E27FC236}">
                <a16:creationId xmlns="" xmlns:a16="http://schemas.microsoft.com/office/drawing/2014/main" id="{020D7A1D-EFAD-4C8C-B9DE-D0FAD269B77A}"/>
              </a:ext>
            </a:extLst>
          </p:cNvPr>
          <p:cNvSpPr txBox="1"/>
          <p:nvPr/>
        </p:nvSpPr>
        <p:spPr>
          <a:xfrm>
            <a:off x="2655065" y="3736315"/>
            <a:ext cx="1795716" cy="307777"/>
          </a:xfrm>
          <a:prstGeom prst="rect">
            <a:avLst/>
          </a:prstGeom>
          <a:noFill/>
          <a:ln>
            <a:noFill/>
          </a:ln>
        </p:spPr>
        <p:txBody>
          <a:bodyPr wrap="square" rtlCol="0">
            <a:noAutofit/>
          </a:bodyPr>
          <a:lstStyle/>
          <a:p>
            <a:pPr algn="ctr" fontAlgn="ctr"/>
            <a:r>
              <a:rPr lang="en-US" sz="1200">
                <a:latin typeface="Huawei Sans" panose="020C0503030203020204" pitchFamily="34" charset="0"/>
                <a:sym typeface="Huawei Sans" panose="020C0503030203020204" pitchFamily="34" charset="0"/>
              </a:rPr>
              <a:t>Update messages</a:t>
            </a:r>
          </a:p>
        </p:txBody>
      </p:sp>
      <p:sp>
        <p:nvSpPr>
          <p:cNvPr id="23" name="TextBox 120">
            <a:extLst>
              <a:ext uri="{FF2B5EF4-FFF2-40B4-BE49-F238E27FC236}">
                <a16:creationId xmlns="" xmlns:a16="http://schemas.microsoft.com/office/drawing/2014/main" id="{020D7A1D-EFAD-4C8C-B9DE-D0FAD269B77A}"/>
              </a:ext>
            </a:extLst>
          </p:cNvPr>
          <p:cNvSpPr txBox="1"/>
          <p:nvPr/>
        </p:nvSpPr>
        <p:spPr>
          <a:xfrm>
            <a:off x="2615260" y="4113232"/>
            <a:ext cx="2046857" cy="307777"/>
          </a:xfrm>
          <a:prstGeom prst="rect">
            <a:avLst/>
          </a:prstGeom>
          <a:noFill/>
          <a:ln>
            <a:noFill/>
          </a:ln>
        </p:spPr>
        <p:txBody>
          <a:bodyPr wrap="square" rtlCol="0">
            <a:noAutofit/>
          </a:bodyPr>
          <a:lstStyle/>
          <a:p>
            <a:pPr algn="ctr" fontAlgn="ctr"/>
            <a:r>
              <a:rPr lang="en-US" sz="1200">
                <a:latin typeface="Huawei Sans" panose="020C0503030203020204" pitchFamily="34" charset="0"/>
                <a:sym typeface="Huawei Sans" panose="020C0503030203020204" pitchFamily="34" charset="0"/>
              </a:rPr>
              <a:t>Keepalive messages</a:t>
            </a:r>
          </a:p>
        </p:txBody>
      </p:sp>
      <p:cxnSp>
        <p:nvCxnSpPr>
          <p:cNvPr id="24" name="Straight Connector 50"/>
          <p:cNvCxnSpPr/>
          <p:nvPr/>
        </p:nvCxnSpPr>
        <p:spPr>
          <a:xfrm flipV="1">
            <a:off x="2257310" y="4804797"/>
            <a:ext cx="2783697" cy="0"/>
          </a:xfrm>
          <a:prstGeom prst="line">
            <a:avLst/>
          </a:prstGeom>
          <a:ln w="190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5" name="TextBox 120">
            <a:extLst>
              <a:ext uri="{FF2B5EF4-FFF2-40B4-BE49-F238E27FC236}">
                <a16:creationId xmlns="" xmlns:a16="http://schemas.microsoft.com/office/drawing/2014/main" id="{020D7A1D-EFAD-4C8C-B9DE-D0FAD269B77A}"/>
              </a:ext>
            </a:extLst>
          </p:cNvPr>
          <p:cNvSpPr txBox="1"/>
          <p:nvPr/>
        </p:nvSpPr>
        <p:spPr>
          <a:xfrm>
            <a:off x="2367715" y="4485673"/>
            <a:ext cx="2370416" cy="307777"/>
          </a:xfrm>
          <a:prstGeom prst="rect">
            <a:avLst/>
          </a:prstGeom>
          <a:noFill/>
          <a:ln>
            <a:noFill/>
          </a:ln>
        </p:spPr>
        <p:txBody>
          <a:bodyPr wrap="square" rtlCol="0">
            <a:noAutofit/>
          </a:bodyPr>
          <a:lstStyle/>
          <a:p>
            <a:pPr algn="ctr" fontAlgn="ctr"/>
            <a:r>
              <a:rPr lang="en-US" sz="1200">
                <a:latin typeface="Huawei Sans" panose="020C0503030203020204" pitchFamily="34" charset="0"/>
                <a:sym typeface="Huawei Sans" panose="020C0503030203020204" pitchFamily="34" charset="0"/>
              </a:rPr>
              <a:t>Notification messages</a:t>
            </a:r>
          </a:p>
        </p:txBody>
      </p:sp>
      <p:sp>
        <p:nvSpPr>
          <p:cNvPr id="26" name="Left Brace 52"/>
          <p:cNvSpPr/>
          <p:nvPr/>
        </p:nvSpPr>
        <p:spPr>
          <a:xfrm>
            <a:off x="1702383" y="3242481"/>
            <a:ext cx="289355" cy="1551363"/>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zh-CN" altLang="en-US">
              <a:latin typeface="Huawei Sans" panose="020C0503030203020204" pitchFamily="34" charset="0"/>
            </a:endParaRPr>
          </a:p>
        </p:txBody>
      </p:sp>
      <p:sp>
        <p:nvSpPr>
          <p:cNvPr id="27" name="TextBox 120">
            <a:extLst>
              <a:ext uri="{FF2B5EF4-FFF2-40B4-BE49-F238E27FC236}">
                <a16:creationId xmlns="" xmlns:a16="http://schemas.microsoft.com/office/drawing/2014/main" id="{020D7A1D-EFAD-4C8C-B9DE-D0FAD269B77A}"/>
              </a:ext>
            </a:extLst>
          </p:cNvPr>
          <p:cNvSpPr txBox="1"/>
          <p:nvPr/>
        </p:nvSpPr>
        <p:spPr>
          <a:xfrm>
            <a:off x="453269" y="3648830"/>
            <a:ext cx="1236712" cy="738664"/>
          </a:xfrm>
          <a:prstGeom prst="rect">
            <a:avLst/>
          </a:prstGeom>
          <a:noFill/>
          <a:ln>
            <a:noFill/>
          </a:ln>
        </p:spPr>
        <p:txBody>
          <a:bodyPr wrap="square" rtlCol="0">
            <a:noAutofit/>
          </a:bodyPr>
          <a:lstStyle/>
          <a:p>
            <a:pPr fontAlgn="ctr"/>
            <a:r>
              <a:rPr lang="en-US" sz="1200" dirty="0">
                <a:latin typeface="Huawei Sans" panose="020C0503030203020204" pitchFamily="34" charset="0"/>
                <a:sym typeface="Huawei Sans" panose="020C0503030203020204" pitchFamily="34" charset="0"/>
              </a:rPr>
              <a:t>The MD5 field in TCP packets is used for authentication.</a:t>
            </a:r>
          </a:p>
        </p:txBody>
      </p:sp>
      <p:sp>
        <p:nvSpPr>
          <p:cNvPr id="28" name="圆角矩形 75"/>
          <p:cNvSpPr/>
          <p:nvPr/>
        </p:nvSpPr>
        <p:spPr>
          <a:xfrm>
            <a:off x="6130552" y="2164504"/>
            <a:ext cx="5611207" cy="421724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800" indent="-177800" fontAlgn="ctr">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rPr>
              <a:t>Keychain is a set of key IDs. A key ID uniquely identifies authentication information, including the authentication password and algorithm.</a:t>
            </a:r>
          </a:p>
          <a:p>
            <a:pPr marL="177800" indent="-177800" fontAlgn="ctr">
              <a:spcBef>
                <a:spcPts val="0"/>
              </a:spcBef>
              <a:spcAft>
                <a:spcPts val="600"/>
              </a:spcAft>
              <a:buFont typeface="Arial" panose="020B0604020202020204" pitchFamily="34" charset="0"/>
              <a:buChar char="•"/>
            </a:pPr>
            <a:endParaRPr lang="en-US" altLang="zh-CN" sz="1200" dirty="0" smtClean="0">
              <a:solidFill>
                <a:prstClr val="black"/>
              </a:solidFill>
              <a:latin typeface="Huawei Sans" panose="020C0503030203020204" pitchFamily="34" charset="0"/>
            </a:endParaRPr>
          </a:p>
          <a:p>
            <a:pPr marL="177800" indent="-177800" fontAlgn="ctr">
              <a:spcBef>
                <a:spcPts val="0"/>
              </a:spcBef>
              <a:spcAft>
                <a:spcPts val="600"/>
              </a:spcAft>
              <a:buFont typeface="Arial" panose="020B0604020202020204" pitchFamily="34" charset="0"/>
              <a:buChar char="•"/>
            </a:pPr>
            <a:endParaRPr lang="en-US" altLang="zh-CN" sz="700" dirty="0" smtClean="0">
              <a:solidFill>
                <a:prstClr val="black"/>
              </a:solidFill>
              <a:latin typeface="Huawei Sans" panose="020C0503030203020204" pitchFamily="34" charset="0"/>
            </a:endParaRPr>
          </a:p>
          <a:p>
            <a:pPr marL="177800" indent="-177800"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fontAlgn="ctr">
              <a:spcBef>
                <a:spcPts val="0"/>
              </a:spcBef>
              <a:spcAft>
                <a:spcPts val="600"/>
              </a:spcAft>
              <a:buFont typeface="Arial" panose="020B0604020202020204" pitchFamily="34" charset="0"/>
              <a:buChar char="•"/>
            </a:pPr>
            <a:endParaRPr lang="en-US" altLang="zh-CN" sz="1200" dirty="0" smtClean="0">
              <a:solidFill>
                <a:prstClr val="black"/>
              </a:solidFill>
              <a:latin typeface="Huawei Sans" panose="020C0503030203020204" pitchFamily="34" charset="0"/>
            </a:endParaRPr>
          </a:p>
          <a:p>
            <a:pPr marL="177800" indent="-177800"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fontAlgn="ctr">
              <a:spcBef>
                <a:spcPts val="0"/>
              </a:spcBef>
              <a:spcAft>
                <a:spcPts val="600"/>
              </a:spcAft>
              <a:buFont typeface="Arial" panose="020B0604020202020204" pitchFamily="34" charset="0"/>
              <a:buChar char="•"/>
            </a:pPr>
            <a:endParaRPr lang="en-US" altLang="zh-CN" sz="1200" dirty="0">
              <a:solidFill>
                <a:prstClr val="black"/>
              </a:solidFill>
              <a:latin typeface="Huawei Sans" panose="020C0503030203020204" pitchFamily="34" charset="0"/>
            </a:endParaRPr>
          </a:p>
          <a:p>
            <a:pPr marL="177800" indent="-177800" fontAlgn="ctr">
              <a:spcBef>
                <a:spcPts val="0"/>
              </a:spcBef>
              <a:spcAft>
                <a:spcPts val="600"/>
              </a:spcAft>
              <a:buFont typeface="Arial" panose="020B0604020202020204" pitchFamily="34" charset="0"/>
              <a:buChar char="•"/>
            </a:pPr>
            <a:endParaRPr lang="en-US" altLang="zh-CN" sz="1200" dirty="0" smtClean="0">
              <a:solidFill>
                <a:prstClr val="black"/>
              </a:solidFill>
              <a:latin typeface="Huawei Sans" panose="020C0503030203020204" pitchFamily="34" charset="0"/>
            </a:endParaRPr>
          </a:p>
          <a:p>
            <a:pPr marL="177800" indent="-177800" fontAlgn="ctr">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rPr>
              <a:t>You must configure keychain authentication for TCP-based applications on both BGP peers. Note that encryption algorithms and passwords configured for keychain authentication on both peers must be the same; otherwise, a TCP connection cannot be set up between BGP peers and BGP messages cannot be exchanged.</a:t>
            </a:r>
          </a:p>
        </p:txBody>
      </p:sp>
      <p:sp>
        <p:nvSpPr>
          <p:cNvPr id="29" name="圆角矩形 75"/>
          <p:cNvSpPr/>
          <p:nvPr/>
        </p:nvSpPr>
        <p:spPr>
          <a:xfrm>
            <a:off x="6118695" y="1829043"/>
            <a:ext cx="5625806" cy="325509"/>
          </a:xfrm>
          <a:prstGeom prst="roundRect">
            <a:avLst>
              <a:gd name="adj" fmla="val 10604"/>
            </a:avLst>
          </a:prstGeom>
          <a:solidFill>
            <a:srgbClr val="00B0F0"/>
          </a:solidFill>
          <a:ln>
            <a:solidFill>
              <a:srgbClr val="00B0F0"/>
            </a:solidFill>
          </a:ln>
        </p:spPr>
        <p:txBody>
          <a:bodyPr wrap="square" rtlCol="0" anchor="ctr" anchorCtr="0">
            <a:noAutofit/>
          </a:bodyPr>
          <a:lstStyle/>
          <a:p>
            <a:pPr algn="ctr" defTabSz="914112" fontAlgn="ctr">
              <a:spcBef>
                <a:spcPts val="0"/>
              </a:spcBef>
              <a:spcAft>
                <a:spcPts val="0"/>
              </a:spcAft>
            </a:pPr>
            <a:r>
              <a:rPr lang="en-US" sz="1600" b="1" dirty="0">
                <a:solidFill>
                  <a:prstClr val="white"/>
                </a:solidFill>
                <a:latin typeface="Huawei Sans" panose="020C0503030203020204" pitchFamily="34" charset="0"/>
                <a:sym typeface="Huawei Sans" panose="020C0503030203020204" pitchFamily="34" charset="0"/>
              </a:rPr>
              <a:t>Keychain Authentication</a:t>
            </a:r>
          </a:p>
        </p:txBody>
      </p:sp>
      <p:pic>
        <p:nvPicPr>
          <p:cNvPr id="30"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auto">
          <a:xfrm>
            <a:off x="7427577" y="3171895"/>
            <a:ext cx="527556" cy="431636"/>
          </a:xfrm>
          <a:prstGeom prst="rect">
            <a:avLst/>
          </a:prstGeom>
          <a:noFill/>
        </p:spPr>
      </p:pic>
      <p:sp>
        <p:nvSpPr>
          <p:cNvPr id="31" name="TextBox 120">
            <a:extLst>
              <a:ext uri="{FF2B5EF4-FFF2-40B4-BE49-F238E27FC236}">
                <a16:creationId xmlns="" xmlns:a16="http://schemas.microsoft.com/office/drawing/2014/main" id="{020D7A1D-EFAD-4C8C-B9DE-D0FAD269B77A}"/>
              </a:ext>
            </a:extLst>
          </p:cNvPr>
          <p:cNvSpPr txBox="1"/>
          <p:nvPr/>
        </p:nvSpPr>
        <p:spPr>
          <a:xfrm>
            <a:off x="6989578" y="2864118"/>
            <a:ext cx="1403553" cy="307777"/>
          </a:xfrm>
          <a:prstGeom prst="rect">
            <a:avLst/>
          </a:prstGeom>
          <a:noFill/>
          <a:ln>
            <a:noFill/>
          </a:ln>
        </p:spPr>
        <p:txBody>
          <a:bodyPr wrap="square" rtlCol="0">
            <a:noAutofit/>
          </a:bodyPr>
          <a:lstStyle/>
          <a:p>
            <a:pPr algn="ctr" fontAlgn="ctr"/>
            <a:r>
              <a:rPr lang="en-US" sz="1400">
                <a:latin typeface="Huawei Sans" panose="020C0503030203020204" pitchFamily="34" charset="0"/>
                <a:sym typeface="Huawei Sans" panose="020C0503030203020204" pitchFamily="34" charset="0"/>
              </a:rPr>
              <a:t>R1</a:t>
            </a:r>
          </a:p>
        </p:txBody>
      </p:sp>
      <p:cxnSp>
        <p:nvCxnSpPr>
          <p:cNvPr id="32" name="直接箭头连接符 16">
            <a:extLst>
              <a:ext uri="{FF2B5EF4-FFF2-40B4-BE49-F238E27FC236}">
                <a16:creationId xmlns="" xmlns:a16="http://schemas.microsoft.com/office/drawing/2014/main" id="{25FFCF9E-B77D-4002-8CAE-8C36C256A152}"/>
              </a:ext>
            </a:extLst>
          </p:cNvPr>
          <p:cNvCxnSpPr>
            <a:cxnSpLocks/>
            <a:stCxn id="33" idx="1"/>
            <a:endCxn id="30" idx="3"/>
          </p:cNvCxnSpPr>
          <p:nvPr/>
        </p:nvCxnSpPr>
        <p:spPr>
          <a:xfrm flipH="1">
            <a:off x="7955133" y="3387713"/>
            <a:ext cx="2391097" cy="0"/>
          </a:xfrm>
          <a:prstGeom prst="straightConnector1">
            <a:avLst/>
          </a:prstGeom>
          <a:noFill/>
          <a:ln w="25400" cap="flat" cmpd="sng" algn="ctr">
            <a:solidFill>
              <a:schemeClr val="tx1"/>
            </a:solidFill>
            <a:prstDash val="solid"/>
            <a:headEnd type="arrow" w="med" len="med"/>
            <a:tailEnd type="arrow" w="med" len="med"/>
          </a:ln>
          <a:effectLst>
            <a:outerShdw blurRad="152400" dist="38100" dir="5400000" algn="t" rotWithShape="0">
              <a:prstClr val="black">
                <a:alpha val="12000"/>
              </a:prstClr>
            </a:outerShdw>
          </a:effectLst>
        </p:spPr>
      </p:cxnSp>
      <p:pic>
        <p:nvPicPr>
          <p:cNvPr id="33"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auto">
          <a:xfrm>
            <a:off x="10346230" y="3171895"/>
            <a:ext cx="527556" cy="431636"/>
          </a:xfrm>
          <a:prstGeom prst="rect">
            <a:avLst/>
          </a:prstGeom>
          <a:noFill/>
        </p:spPr>
      </p:pic>
      <p:cxnSp>
        <p:nvCxnSpPr>
          <p:cNvPr id="34" name="Straight Connector 60"/>
          <p:cNvCxnSpPr>
            <a:stCxn id="30" idx="2"/>
          </p:cNvCxnSpPr>
          <p:nvPr/>
        </p:nvCxnSpPr>
        <p:spPr>
          <a:xfrm>
            <a:off x="7691355" y="3603531"/>
            <a:ext cx="0" cy="158567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61"/>
          <p:cNvCxnSpPr>
            <a:stCxn id="33" idx="2"/>
          </p:cNvCxnSpPr>
          <p:nvPr/>
        </p:nvCxnSpPr>
        <p:spPr>
          <a:xfrm flipH="1">
            <a:off x="10602401" y="3603531"/>
            <a:ext cx="0" cy="158567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TextBox 120">
            <a:extLst>
              <a:ext uri="{FF2B5EF4-FFF2-40B4-BE49-F238E27FC236}">
                <a16:creationId xmlns="" xmlns:a16="http://schemas.microsoft.com/office/drawing/2014/main" id="{020D7A1D-EFAD-4C8C-B9DE-D0FAD269B77A}"/>
              </a:ext>
            </a:extLst>
          </p:cNvPr>
          <p:cNvSpPr txBox="1"/>
          <p:nvPr/>
        </p:nvSpPr>
        <p:spPr>
          <a:xfrm>
            <a:off x="10278965" y="2863300"/>
            <a:ext cx="646872" cy="307777"/>
          </a:xfrm>
          <a:prstGeom prst="rect">
            <a:avLst/>
          </a:prstGeom>
          <a:noFill/>
          <a:ln>
            <a:noFill/>
          </a:ln>
        </p:spPr>
        <p:txBody>
          <a:bodyPr wrap="square" rtlCol="0">
            <a:noAutofit/>
          </a:bodyPr>
          <a:lstStyle/>
          <a:p>
            <a:pPr algn="ctr" fontAlgn="ctr"/>
            <a:r>
              <a:rPr lang="en-US" sz="1400">
                <a:latin typeface="Huawei Sans" panose="020C0503030203020204" pitchFamily="34" charset="0"/>
                <a:sym typeface="Huawei Sans" panose="020C0503030203020204" pitchFamily="34" charset="0"/>
              </a:rPr>
              <a:t>R2</a:t>
            </a:r>
          </a:p>
        </p:txBody>
      </p:sp>
      <p:sp>
        <p:nvSpPr>
          <p:cNvPr id="37" name="TextBox 120">
            <a:extLst>
              <a:ext uri="{FF2B5EF4-FFF2-40B4-BE49-F238E27FC236}">
                <a16:creationId xmlns="" xmlns:a16="http://schemas.microsoft.com/office/drawing/2014/main" id="{020D7A1D-EFAD-4C8C-B9DE-D0FAD269B77A}"/>
              </a:ext>
            </a:extLst>
          </p:cNvPr>
          <p:cNvSpPr txBox="1"/>
          <p:nvPr/>
        </p:nvSpPr>
        <p:spPr>
          <a:xfrm>
            <a:off x="6132170" y="3375315"/>
            <a:ext cx="1523586" cy="1384995"/>
          </a:xfrm>
          <a:prstGeom prst="rect">
            <a:avLst/>
          </a:prstGeom>
          <a:noFill/>
          <a:ln>
            <a:noFill/>
          </a:ln>
        </p:spPr>
        <p:txBody>
          <a:bodyPr wrap="square" rtlCol="0">
            <a:noAutofit/>
          </a:bodyPr>
          <a:lstStyle/>
          <a:p>
            <a:pPr fontAlgn="ctr"/>
            <a:r>
              <a:rPr lang="en-US" sz="1200" dirty="0">
                <a:latin typeface="Huawei Sans" panose="020C0503030203020204" pitchFamily="34" charset="0"/>
                <a:sym typeface="Huawei Sans" panose="020C0503030203020204" pitchFamily="34" charset="0"/>
              </a:rPr>
              <a:t>When an application sends a packet, it uses the authentication information carried in a key ID to generate a message authentication code (MAC).</a:t>
            </a:r>
          </a:p>
        </p:txBody>
      </p:sp>
      <p:sp>
        <p:nvSpPr>
          <p:cNvPr id="38" name="TextBox 120">
            <a:extLst>
              <a:ext uri="{FF2B5EF4-FFF2-40B4-BE49-F238E27FC236}">
                <a16:creationId xmlns="" xmlns:a16="http://schemas.microsoft.com/office/drawing/2014/main" id="{020D7A1D-EFAD-4C8C-B9DE-D0FAD269B77A}"/>
              </a:ext>
            </a:extLst>
          </p:cNvPr>
          <p:cNvSpPr txBox="1"/>
          <p:nvPr/>
        </p:nvSpPr>
        <p:spPr>
          <a:xfrm>
            <a:off x="7786674" y="3626432"/>
            <a:ext cx="2665810" cy="523220"/>
          </a:xfrm>
          <a:prstGeom prst="rect">
            <a:avLst/>
          </a:prstGeom>
          <a:noFill/>
          <a:ln>
            <a:noFill/>
          </a:ln>
        </p:spPr>
        <p:txBody>
          <a:bodyPr wrap="square" rtlCol="0">
            <a:noAutofit/>
          </a:bodyPr>
          <a:lstStyle/>
          <a:p>
            <a:pPr algn="ctr" fontAlgn="ctr"/>
            <a:r>
              <a:rPr lang="en-US" sz="1200" dirty="0">
                <a:latin typeface="Huawei Sans" panose="020C0503030203020204" pitchFamily="34" charset="0"/>
                <a:sym typeface="Huawei Sans" panose="020C0503030203020204" pitchFamily="34" charset="0"/>
              </a:rPr>
              <a:t>Fills the obtained MAC information </a:t>
            </a:r>
          </a:p>
          <a:p>
            <a:pPr algn="ctr" fontAlgn="ctr"/>
            <a:r>
              <a:rPr lang="en-US" sz="1200" dirty="0">
                <a:latin typeface="Huawei Sans" panose="020C0503030203020204" pitchFamily="34" charset="0"/>
                <a:sym typeface="Huawei Sans" panose="020C0503030203020204" pitchFamily="34" charset="0"/>
              </a:rPr>
              <a:t>into the TCP Enhanced Authentication Option</a:t>
            </a:r>
          </a:p>
        </p:txBody>
      </p:sp>
      <p:cxnSp>
        <p:nvCxnSpPr>
          <p:cNvPr id="39" name="Straight Connector 79"/>
          <p:cNvCxnSpPr/>
          <p:nvPr/>
        </p:nvCxnSpPr>
        <p:spPr>
          <a:xfrm>
            <a:off x="7946999" y="4288126"/>
            <a:ext cx="2431316" cy="0"/>
          </a:xfrm>
          <a:prstGeom prst="line">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0" name="TextBox 120">
            <a:extLst>
              <a:ext uri="{FF2B5EF4-FFF2-40B4-BE49-F238E27FC236}">
                <a16:creationId xmlns="" xmlns:a16="http://schemas.microsoft.com/office/drawing/2014/main" id="{020D7A1D-EFAD-4C8C-B9DE-D0FAD269B77A}"/>
              </a:ext>
            </a:extLst>
          </p:cNvPr>
          <p:cNvSpPr txBox="1"/>
          <p:nvPr/>
        </p:nvSpPr>
        <p:spPr>
          <a:xfrm>
            <a:off x="10560064" y="3607597"/>
            <a:ext cx="1286033" cy="1015663"/>
          </a:xfrm>
          <a:prstGeom prst="rect">
            <a:avLst/>
          </a:prstGeom>
          <a:noFill/>
          <a:ln>
            <a:noFill/>
          </a:ln>
        </p:spPr>
        <p:txBody>
          <a:bodyPr wrap="square" rtlCol="0">
            <a:noAutofit/>
          </a:bodyPr>
          <a:lstStyle/>
          <a:p>
            <a:pPr fontAlgn="ctr"/>
            <a:r>
              <a:rPr lang="en-US" sz="1200" dirty="0">
                <a:latin typeface="Huawei Sans" panose="020C0503030203020204" pitchFamily="34" charset="0"/>
                <a:sym typeface="Huawei Sans" panose="020C0503030203020204" pitchFamily="34" charset="0"/>
              </a:rPr>
              <a:t>After receiving the packet, the application uses the authentication information carried in the key ID to verify the MAC.</a:t>
            </a:r>
          </a:p>
        </p:txBody>
      </p:sp>
      <p:cxnSp>
        <p:nvCxnSpPr>
          <p:cNvPr id="41" name="Straight Connector 82"/>
          <p:cNvCxnSpPr/>
          <p:nvPr/>
        </p:nvCxnSpPr>
        <p:spPr>
          <a:xfrm>
            <a:off x="7955133" y="4820763"/>
            <a:ext cx="2431316" cy="0"/>
          </a:xfrm>
          <a:prstGeom prst="line">
            <a:avLst/>
          </a:prstGeom>
          <a:ln w="1905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42" name="TextBox 120">
            <a:extLst>
              <a:ext uri="{FF2B5EF4-FFF2-40B4-BE49-F238E27FC236}">
                <a16:creationId xmlns="" xmlns:a16="http://schemas.microsoft.com/office/drawing/2014/main" id="{020D7A1D-EFAD-4C8C-B9DE-D0FAD269B77A}"/>
              </a:ext>
            </a:extLst>
          </p:cNvPr>
          <p:cNvSpPr txBox="1"/>
          <p:nvPr/>
        </p:nvSpPr>
        <p:spPr>
          <a:xfrm>
            <a:off x="7837886" y="4368413"/>
            <a:ext cx="2665810" cy="307777"/>
          </a:xfrm>
          <a:prstGeom prst="rect">
            <a:avLst/>
          </a:prstGeom>
          <a:noFill/>
          <a:ln>
            <a:noFill/>
          </a:ln>
        </p:spPr>
        <p:txBody>
          <a:bodyPr wrap="square" rtlCol="0">
            <a:noAutofit/>
          </a:bodyPr>
          <a:lstStyle/>
          <a:p>
            <a:pPr algn="ctr" fontAlgn="ctr"/>
            <a:r>
              <a:rPr lang="en-US" sz="1200" dirty="0">
                <a:latin typeface="Huawei Sans" panose="020C0503030203020204" pitchFamily="34" charset="0"/>
                <a:sym typeface="Huawei Sans" panose="020C0503030203020204" pitchFamily="34" charset="0"/>
              </a:rPr>
              <a:t>Returns a result (authentication success or failure)</a:t>
            </a:r>
          </a:p>
        </p:txBody>
      </p:sp>
      <p:sp>
        <p:nvSpPr>
          <p:cNvPr id="43" name="TextBox 120">
            <a:extLst>
              <a:ext uri="{FF2B5EF4-FFF2-40B4-BE49-F238E27FC236}">
                <a16:creationId xmlns="" xmlns:a16="http://schemas.microsoft.com/office/drawing/2014/main" id="{020D7A1D-EFAD-4C8C-B9DE-D0FAD269B77A}"/>
              </a:ext>
            </a:extLst>
          </p:cNvPr>
          <p:cNvSpPr txBox="1"/>
          <p:nvPr/>
        </p:nvSpPr>
        <p:spPr>
          <a:xfrm>
            <a:off x="2525451" y="2528535"/>
            <a:ext cx="2054942" cy="307777"/>
          </a:xfrm>
          <a:prstGeom prst="rect">
            <a:avLst/>
          </a:prstGeom>
          <a:noFill/>
          <a:ln>
            <a:noFill/>
          </a:ln>
        </p:spPr>
        <p:txBody>
          <a:bodyPr wrap="square" rtlCol="0">
            <a:noAutofit/>
          </a:bodyPr>
          <a:lstStyle/>
          <a:p>
            <a:pPr algn="ctr" fontAlgn="ctr"/>
            <a:r>
              <a:rPr lang="en-US" sz="1200" dirty="0">
                <a:latin typeface="Huawei Sans" panose="020C0503030203020204" pitchFamily="34" charset="0"/>
                <a:sym typeface="Huawei Sans" panose="020C0503030203020204" pitchFamily="34" charset="0"/>
              </a:rPr>
              <a:t>BGP peer relationship</a:t>
            </a:r>
          </a:p>
        </p:txBody>
      </p:sp>
      <p:sp>
        <p:nvSpPr>
          <p:cNvPr id="44" name="TextBox 120">
            <a:extLst>
              <a:ext uri="{FF2B5EF4-FFF2-40B4-BE49-F238E27FC236}">
                <a16:creationId xmlns="" xmlns:a16="http://schemas.microsoft.com/office/drawing/2014/main" id="{020D7A1D-EFAD-4C8C-B9DE-D0FAD269B77A}"/>
              </a:ext>
            </a:extLst>
          </p:cNvPr>
          <p:cNvSpPr txBox="1"/>
          <p:nvPr/>
        </p:nvSpPr>
        <p:spPr>
          <a:xfrm>
            <a:off x="8236726" y="3088592"/>
            <a:ext cx="1868129" cy="307777"/>
          </a:xfrm>
          <a:prstGeom prst="rect">
            <a:avLst/>
          </a:prstGeom>
          <a:noFill/>
          <a:ln>
            <a:noFill/>
          </a:ln>
        </p:spPr>
        <p:txBody>
          <a:bodyPr wrap="square" rtlCol="0">
            <a:noAutofit/>
          </a:bodyPr>
          <a:lstStyle/>
          <a:p>
            <a:pPr algn="ctr" fontAlgn="ctr"/>
            <a:r>
              <a:rPr lang="en-US" sz="1200" dirty="0">
                <a:latin typeface="Huawei Sans" panose="020C0503030203020204" pitchFamily="34" charset="0"/>
                <a:sym typeface="Huawei Sans" panose="020C0503030203020204" pitchFamily="34" charset="0"/>
              </a:rPr>
              <a:t>BGP peer relationship</a:t>
            </a:r>
          </a:p>
        </p:txBody>
      </p:sp>
      <p:grpSp>
        <p:nvGrpSpPr>
          <p:cNvPr id="45" name="组合 44"/>
          <p:cNvGrpSpPr/>
          <p:nvPr/>
        </p:nvGrpSpPr>
        <p:grpSpPr>
          <a:xfrm>
            <a:off x="9500483" y="124239"/>
            <a:ext cx="2638164" cy="213120"/>
            <a:chOff x="9500483" y="124239"/>
            <a:chExt cx="2638164" cy="213120"/>
          </a:xfrm>
        </p:grpSpPr>
        <p:sp>
          <p:nvSpPr>
            <p:cNvPr id="46" name="五边形 45"/>
            <p:cNvSpPr/>
            <p:nvPr/>
          </p:nvSpPr>
          <p:spPr bwMode="auto">
            <a:xfrm>
              <a:off x="9500483" y="124239"/>
              <a:ext cx="720000"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ORF</a:t>
              </a:r>
            </a:p>
          </p:txBody>
        </p:sp>
        <p:sp>
          <p:nvSpPr>
            <p:cNvPr id="47" name="燕尾形 46"/>
            <p:cNvSpPr/>
            <p:nvPr/>
          </p:nvSpPr>
          <p:spPr bwMode="auto">
            <a:xfrm>
              <a:off x="10145285" y="124239"/>
              <a:ext cx="1132560"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Peer Group</a:t>
              </a:r>
            </a:p>
          </p:txBody>
        </p:sp>
        <p:sp>
          <p:nvSpPr>
            <p:cNvPr id="48" name="燕尾形 47"/>
            <p:cNvSpPr/>
            <p:nvPr/>
          </p:nvSpPr>
          <p:spPr bwMode="auto">
            <a:xfrm>
              <a:off x="11202647" y="124239"/>
              <a:ext cx="936000"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Security</a:t>
              </a:r>
            </a:p>
          </p:txBody>
        </p:sp>
      </p:grpSp>
    </p:spTree>
    <p:extLst>
      <p:ext uri="{BB962C8B-B14F-4D97-AF65-F5344CB8AC3E}">
        <p14:creationId xmlns:p14="http://schemas.microsoft.com/office/powerpoint/2010/main" val="239949229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sz="quarter" idx="11"/>
          </p:nvPr>
        </p:nvSpPr>
        <p:spPr>
          <a:xfrm>
            <a:off x="469565" y="1233488"/>
            <a:ext cx="11274935" cy="4679788"/>
          </a:xfrm>
        </p:spPr>
        <p:txBody>
          <a:bodyPr wrap="square">
            <a:noAutofit/>
          </a:bodyPr>
          <a:lstStyle/>
          <a:p>
            <a:pPr fontAlgn="ctr"/>
            <a:r>
              <a:rPr lang="en-US">
                <a:latin typeface="Huawei Sans" panose="020C0503030203020204" pitchFamily="34" charset="0"/>
              </a:rPr>
              <a:t>On completion of this course, you will be able to:</a:t>
            </a:r>
          </a:p>
          <a:p>
            <a:pPr lvl="1" fontAlgn="ctr"/>
            <a:r>
              <a:rPr lang="en-US">
                <a:latin typeface="Huawei Sans" panose="020C0503030203020204" pitchFamily="34" charset="0"/>
              </a:rPr>
              <a:t>Use regular expressions during the configurations of AS_Path and community filters.</a:t>
            </a:r>
          </a:p>
          <a:p>
            <a:pPr lvl="1" fontAlgn="ctr"/>
            <a:r>
              <a:rPr lang="en-US">
                <a:latin typeface="Huawei Sans" panose="020C0503030203020204" pitchFamily="34" charset="0"/>
              </a:rPr>
              <a:t>Use AS_Path and community filters to control BGP routes.</a:t>
            </a:r>
          </a:p>
          <a:p>
            <a:pPr lvl="1" fontAlgn="ctr"/>
            <a:r>
              <a:rPr lang="en-US">
                <a:latin typeface="Huawei Sans" panose="020C0503030203020204" pitchFamily="34" charset="0"/>
              </a:rPr>
              <a:t>Apply the ORF and peer group functions of BGP.</a:t>
            </a:r>
          </a:p>
          <a:p>
            <a:pPr lvl="1" fontAlgn="ctr"/>
            <a:r>
              <a:rPr lang="en-US">
                <a:latin typeface="Huawei Sans" panose="020C0503030203020204" pitchFamily="34" charset="0"/>
              </a:rPr>
              <a:t>Perform basic configurations of BGP security.</a:t>
            </a:r>
          </a:p>
          <a:p>
            <a:pPr lvl="1" fontAlgn="ctr"/>
            <a:r>
              <a:rPr lang="en-US">
                <a:latin typeface="Huawei Sans" panose="020C0503030203020204" pitchFamily="34" charset="0"/>
              </a:rPr>
              <a:t>Learn about the networking modes of BGP RRs.</a:t>
            </a:r>
          </a:p>
        </p:txBody>
      </p:sp>
    </p:spTree>
    <p:extLst>
      <p:ext uri="{BB962C8B-B14F-4D97-AF65-F5344CB8AC3E}">
        <p14:creationId xmlns:p14="http://schemas.microsoft.com/office/powerpoint/2010/main" val="274444160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任意多边形 25"/>
          <p:cNvSpPr/>
          <p:nvPr/>
        </p:nvSpPr>
        <p:spPr>
          <a:xfrm>
            <a:off x="1002865" y="3129842"/>
            <a:ext cx="2908833" cy="2482850"/>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4FBFE"/>
          </a:solidFill>
          <a:ln w="19050">
            <a:solidFill>
              <a:srgbClr val="99DFF9"/>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endParaRPr lang="zh-CN" altLang="en-US" sz="1600" b="1">
              <a:solidFill>
                <a:schemeClr val="tx1"/>
              </a:solidFill>
              <a:latin typeface="Huawei Sans" panose="020C0503030203020204" pitchFamily="34" charset="0"/>
              <a:sym typeface="Huawei Sans" panose="020C0503030203020204" pitchFamily="34" charset="0"/>
            </a:endParaRPr>
          </a:p>
        </p:txBody>
      </p:sp>
      <p:sp>
        <p:nvSpPr>
          <p:cNvPr id="3" name="文本占位符 2"/>
          <p:cNvSpPr>
            <a:spLocks noGrp="1"/>
          </p:cNvSpPr>
          <p:nvPr>
            <p:ph type="body" sz="quarter" idx="10"/>
          </p:nvPr>
        </p:nvSpPr>
        <p:spPr>
          <a:xfrm>
            <a:off x="468317" y="1233488"/>
            <a:ext cx="11276183" cy="1398663"/>
          </a:xfrm>
        </p:spPr>
        <p:txBody>
          <a:bodyPr wrap="square">
            <a:noAutofit/>
          </a:bodyPr>
          <a:lstStyle/>
          <a:p>
            <a:pPr marL="0" indent="0" fontAlgn="ctr">
              <a:buNone/>
            </a:pPr>
            <a:r>
              <a:rPr lang="en-US" sz="1800" dirty="0">
                <a:latin typeface="Huawei Sans" panose="020C0503030203020204" pitchFamily="34" charset="0"/>
              </a:rPr>
              <a:t>BGP GTSM can check whether the time to live (TTL) value in the IP packet header is within a preset range, and drop the packets whose TTL values are not within the preset range. This prevents bogus BGP messages from attacking the device.</a:t>
            </a:r>
          </a:p>
        </p:txBody>
      </p:sp>
      <p:sp>
        <p:nvSpPr>
          <p:cNvPr id="2" name="标题 1"/>
          <p:cNvSpPr>
            <a:spLocks noGrp="1"/>
          </p:cNvSpPr>
          <p:nvPr>
            <p:ph type="title"/>
          </p:nvPr>
        </p:nvSpPr>
        <p:spPr>
          <a:xfrm>
            <a:off x="1594177" y="410400"/>
            <a:ext cx="9827761" cy="640800"/>
          </a:xfrm>
        </p:spPr>
        <p:txBody>
          <a:bodyPr wrap="square">
            <a:noAutofit/>
          </a:bodyPr>
          <a:lstStyle/>
          <a:p>
            <a:pPr fontAlgn="ctr"/>
            <a:r>
              <a:rPr lang="en-US">
                <a:latin typeface="Huawei Sans" panose="020C0503030203020204" pitchFamily="34" charset="0"/>
              </a:rPr>
              <a:t>BGP GTSM</a:t>
            </a:r>
          </a:p>
        </p:txBody>
      </p:sp>
      <p:pic>
        <p:nvPicPr>
          <p:cNvPr id="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auto">
          <a:xfrm>
            <a:off x="3161676" y="3711000"/>
            <a:ext cx="527556" cy="431636"/>
          </a:xfrm>
          <a:prstGeom prst="rect">
            <a:avLst/>
          </a:prstGeom>
          <a:noFill/>
        </p:spPr>
      </p:pic>
      <p:pic>
        <p:nvPicPr>
          <p:cNvPr id="5"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auto">
          <a:xfrm>
            <a:off x="1418180" y="3711000"/>
            <a:ext cx="527556" cy="431636"/>
          </a:xfrm>
          <a:prstGeom prst="rect">
            <a:avLst/>
          </a:prstGeom>
          <a:noFill/>
        </p:spPr>
      </p:pic>
      <p:cxnSp>
        <p:nvCxnSpPr>
          <p:cNvPr id="6" name="直接连接符 5">
            <a:extLst>
              <a:ext uri="{FF2B5EF4-FFF2-40B4-BE49-F238E27FC236}">
                <a16:creationId xmlns="" xmlns:a16="http://schemas.microsoft.com/office/drawing/2014/main" id="{94275FFE-3BE6-4C12-8737-FDFE3456C4A2}"/>
              </a:ext>
            </a:extLst>
          </p:cNvPr>
          <p:cNvCxnSpPr>
            <a:stCxn id="4" idx="1"/>
            <a:endCxn id="5" idx="3"/>
          </p:cNvCxnSpPr>
          <p:nvPr/>
        </p:nvCxnSpPr>
        <p:spPr>
          <a:xfrm flipH="1">
            <a:off x="1945736" y="3926818"/>
            <a:ext cx="1215940" cy="0"/>
          </a:xfrm>
          <a:prstGeom prst="line">
            <a:avLst/>
          </a:prstGeom>
          <a:noFill/>
          <a:ln w="19050" cap="flat" cmpd="sng" algn="ctr">
            <a:solidFill>
              <a:schemeClr val="tx1"/>
            </a:solidFill>
            <a:prstDash val="solid"/>
          </a:ln>
          <a:effectLst/>
        </p:spPr>
      </p:cxnSp>
      <p:sp>
        <p:nvSpPr>
          <p:cNvPr id="10" name="TextBox 120">
            <a:extLst>
              <a:ext uri="{FF2B5EF4-FFF2-40B4-BE49-F238E27FC236}">
                <a16:creationId xmlns="" xmlns:a16="http://schemas.microsoft.com/office/drawing/2014/main" id="{020D7A1D-EFAD-4C8C-B9DE-D0FAD269B77A}"/>
              </a:ext>
            </a:extLst>
          </p:cNvPr>
          <p:cNvSpPr txBox="1"/>
          <p:nvPr/>
        </p:nvSpPr>
        <p:spPr>
          <a:xfrm rot="19865300">
            <a:off x="2182826" y="4829102"/>
            <a:ext cx="1533373" cy="523220"/>
          </a:xfrm>
          <a:prstGeom prst="rect">
            <a:avLst/>
          </a:prstGeom>
          <a:noFill/>
          <a:ln>
            <a:noFill/>
          </a:ln>
        </p:spPr>
        <p:txBody>
          <a:bodyPr wrap="square" rtlCol="0">
            <a:noAutofit/>
          </a:bodyPr>
          <a:lstStyle/>
          <a:p>
            <a:pPr algn="ctr" fontAlgn="ctr"/>
            <a:r>
              <a:rPr lang="en-US" sz="1200" b="1" dirty="0">
                <a:solidFill>
                  <a:srgbClr val="EC7061"/>
                </a:solidFill>
                <a:latin typeface="Huawei Sans" panose="020C0503030203020204" pitchFamily="34" charset="0"/>
                <a:sym typeface="Huawei Sans" panose="020C0503030203020204" pitchFamily="34" charset="0"/>
              </a:rPr>
              <a:t>Sends a large number of bogus BGP messages.</a:t>
            </a:r>
          </a:p>
        </p:txBody>
      </p:sp>
      <p:sp>
        <p:nvSpPr>
          <p:cNvPr id="13" name="Rectangular Callout 47"/>
          <p:cNvSpPr/>
          <p:nvPr/>
        </p:nvSpPr>
        <p:spPr>
          <a:xfrm>
            <a:off x="4049153" y="2722353"/>
            <a:ext cx="2278393" cy="815109"/>
          </a:xfrm>
          <a:prstGeom prst="wedgeRoundRectCallout">
            <a:avLst>
              <a:gd name="adj1" fmla="val -67191"/>
              <a:gd name="adj2" fmla="val 64951"/>
              <a:gd name="adj3" fmla="val 16667"/>
            </a:avLst>
          </a:prstGeom>
          <a:solidFill>
            <a:srgbClr val="FFFFCC"/>
          </a:solidFill>
          <a:ln w="19050">
            <a:solidFill>
              <a:srgbClr val="FFD17D"/>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200" dirty="0">
                <a:solidFill>
                  <a:schemeClr val="tx1"/>
                </a:solidFill>
                <a:latin typeface="Huawei Sans" panose="020C0503030203020204" pitchFamily="34" charset="0"/>
              </a:rPr>
              <a:t>GTSM is deployed, and the minimum TTL value of the BGP messages to be accepted is set to 255.</a:t>
            </a:r>
          </a:p>
        </p:txBody>
      </p:sp>
      <p:sp>
        <p:nvSpPr>
          <p:cNvPr id="15" name="Rectangular Callout 51"/>
          <p:cNvSpPr/>
          <p:nvPr/>
        </p:nvSpPr>
        <p:spPr>
          <a:xfrm>
            <a:off x="3673200" y="4463587"/>
            <a:ext cx="2195756" cy="812191"/>
          </a:xfrm>
          <a:prstGeom prst="wedgeRoundRectCallout">
            <a:avLst>
              <a:gd name="adj1" fmla="val -56858"/>
              <a:gd name="adj2" fmla="val -53984"/>
              <a:gd name="adj3" fmla="val 16667"/>
            </a:avLst>
          </a:prstGeom>
          <a:solidFill>
            <a:srgbClr val="FFFFCC"/>
          </a:solidFill>
          <a:ln w="19050">
            <a:solidFill>
              <a:srgbClr val="FFD17D"/>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200" dirty="0">
                <a:solidFill>
                  <a:schemeClr val="tx1"/>
                </a:solidFill>
                <a:latin typeface="Huawei Sans" panose="020C0503030203020204" pitchFamily="34" charset="0"/>
              </a:rPr>
              <a:t>The bogus BGP messages have excessively small TTL values after reaching R2 and are therefore dropped.</a:t>
            </a:r>
          </a:p>
        </p:txBody>
      </p:sp>
      <p:sp>
        <p:nvSpPr>
          <p:cNvPr id="17" name="TextBox 120">
            <a:extLst>
              <a:ext uri="{FF2B5EF4-FFF2-40B4-BE49-F238E27FC236}">
                <a16:creationId xmlns="" xmlns:a16="http://schemas.microsoft.com/office/drawing/2014/main" id="{020D7A1D-EFAD-4C8C-B9DE-D0FAD269B77A}"/>
              </a:ext>
            </a:extLst>
          </p:cNvPr>
          <p:cNvSpPr txBox="1"/>
          <p:nvPr/>
        </p:nvSpPr>
        <p:spPr>
          <a:xfrm>
            <a:off x="1412163" y="3448372"/>
            <a:ext cx="539591" cy="307777"/>
          </a:xfrm>
          <a:prstGeom prst="rect">
            <a:avLst/>
          </a:prstGeom>
          <a:noFill/>
          <a:ln>
            <a:noFill/>
          </a:ln>
        </p:spPr>
        <p:txBody>
          <a:bodyPr wrap="square" rtlCol="0">
            <a:noAutofit/>
          </a:bodyPr>
          <a:lstStyle/>
          <a:p>
            <a:pPr algn="ctr" fontAlgn="ctr"/>
            <a:r>
              <a:rPr lang="en-US" sz="1400">
                <a:latin typeface="Huawei Sans" panose="020C0503030203020204" pitchFamily="34" charset="0"/>
                <a:sym typeface="Huawei Sans" panose="020C0503030203020204" pitchFamily="34" charset="0"/>
              </a:rPr>
              <a:t>R1</a:t>
            </a:r>
          </a:p>
        </p:txBody>
      </p:sp>
      <p:sp>
        <p:nvSpPr>
          <p:cNvPr id="18" name="TextBox 120">
            <a:extLst>
              <a:ext uri="{FF2B5EF4-FFF2-40B4-BE49-F238E27FC236}">
                <a16:creationId xmlns="" xmlns:a16="http://schemas.microsoft.com/office/drawing/2014/main" id="{020D7A1D-EFAD-4C8C-B9DE-D0FAD269B77A}"/>
              </a:ext>
            </a:extLst>
          </p:cNvPr>
          <p:cNvSpPr txBox="1"/>
          <p:nvPr/>
        </p:nvSpPr>
        <p:spPr>
          <a:xfrm>
            <a:off x="3167693" y="3448372"/>
            <a:ext cx="539591" cy="307777"/>
          </a:xfrm>
          <a:prstGeom prst="rect">
            <a:avLst/>
          </a:prstGeom>
          <a:noFill/>
          <a:ln>
            <a:noFill/>
          </a:ln>
        </p:spPr>
        <p:txBody>
          <a:bodyPr wrap="square" rtlCol="0">
            <a:noAutofit/>
          </a:bodyPr>
          <a:lstStyle/>
          <a:p>
            <a:pPr algn="ctr" fontAlgn="ctr"/>
            <a:r>
              <a:rPr lang="en-US" sz="1400">
                <a:latin typeface="Huawei Sans" panose="020C0503030203020204" pitchFamily="34" charset="0"/>
                <a:sym typeface="Huawei Sans" panose="020C0503030203020204" pitchFamily="34" charset="0"/>
              </a:rPr>
              <a:t>R2</a:t>
            </a:r>
          </a:p>
        </p:txBody>
      </p:sp>
      <p:pic>
        <p:nvPicPr>
          <p:cNvPr id="21" name="图片 65"/>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411958" y="4679017"/>
            <a:ext cx="540000" cy="442800"/>
          </a:xfrm>
          <a:prstGeom prst="rect">
            <a:avLst/>
          </a:prstGeom>
        </p:spPr>
      </p:pic>
      <p:sp>
        <p:nvSpPr>
          <p:cNvPr id="22" name="TextBox 120">
            <a:extLst>
              <a:ext uri="{FF2B5EF4-FFF2-40B4-BE49-F238E27FC236}">
                <a16:creationId xmlns="" xmlns:a16="http://schemas.microsoft.com/office/drawing/2014/main" id="{020D7A1D-EFAD-4C8C-B9DE-D0FAD269B77A}"/>
              </a:ext>
            </a:extLst>
          </p:cNvPr>
          <p:cNvSpPr txBox="1"/>
          <p:nvPr/>
        </p:nvSpPr>
        <p:spPr>
          <a:xfrm>
            <a:off x="1228746" y="5153334"/>
            <a:ext cx="869101" cy="307777"/>
          </a:xfrm>
          <a:prstGeom prst="rect">
            <a:avLst/>
          </a:prstGeom>
          <a:noFill/>
          <a:ln>
            <a:noFill/>
          </a:ln>
        </p:spPr>
        <p:txBody>
          <a:bodyPr wrap="square" rtlCol="0">
            <a:noAutofit/>
          </a:bodyPr>
          <a:lstStyle/>
          <a:p>
            <a:pPr algn="ctr" fontAlgn="ctr"/>
            <a:r>
              <a:rPr lang="en-US" sz="1200" b="1" dirty="0">
                <a:solidFill>
                  <a:srgbClr val="EC7061"/>
                </a:solidFill>
                <a:latin typeface="Huawei Sans" panose="020C0503030203020204" pitchFamily="34" charset="0"/>
                <a:sym typeface="Huawei Sans" panose="020C0503030203020204" pitchFamily="34" charset="0"/>
              </a:rPr>
              <a:t>Attacker</a:t>
            </a:r>
          </a:p>
        </p:txBody>
      </p:sp>
      <p:cxnSp>
        <p:nvCxnSpPr>
          <p:cNvPr id="23" name="直接连接符 10">
            <a:extLst>
              <a:ext uri="{FF2B5EF4-FFF2-40B4-BE49-F238E27FC236}">
                <a16:creationId xmlns="" xmlns:a16="http://schemas.microsoft.com/office/drawing/2014/main" id="{94275FFE-3BE6-4C12-8737-FDFE3456C4A2}"/>
              </a:ext>
            </a:extLst>
          </p:cNvPr>
          <p:cNvCxnSpPr/>
          <p:nvPr/>
        </p:nvCxnSpPr>
        <p:spPr>
          <a:xfrm flipH="1">
            <a:off x="1990828" y="4206890"/>
            <a:ext cx="1215735" cy="712632"/>
          </a:xfrm>
          <a:prstGeom prst="line">
            <a:avLst/>
          </a:prstGeom>
          <a:noFill/>
          <a:ln w="19050" cap="flat" cmpd="sng" algn="ctr">
            <a:solidFill>
              <a:schemeClr val="tx1"/>
            </a:solidFill>
            <a:prstDash val="dash"/>
            <a:headEnd type="triangle" w="med" len="med"/>
            <a:tailEnd type="triangle" w="med" len="med"/>
          </a:ln>
          <a:effectLst/>
        </p:spPr>
      </p:cxnSp>
      <p:sp>
        <p:nvSpPr>
          <p:cNvPr id="27" name="TextBox 120">
            <a:extLst>
              <a:ext uri="{FF2B5EF4-FFF2-40B4-BE49-F238E27FC236}">
                <a16:creationId xmlns="" xmlns:a16="http://schemas.microsoft.com/office/drawing/2014/main" id="{020D7A1D-EFAD-4C8C-B9DE-D0FAD269B77A}"/>
              </a:ext>
            </a:extLst>
          </p:cNvPr>
          <p:cNvSpPr txBox="1"/>
          <p:nvPr/>
        </p:nvSpPr>
        <p:spPr>
          <a:xfrm rot="19897175">
            <a:off x="2175743" y="4297338"/>
            <a:ext cx="698155" cy="307777"/>
          </a:xfrm>
          <a:prstGeom prst="rect">
            <a:avLst/>
          </a:prstGeom>
          <a:noFill/>
          <a:ln>
            <a:noFill/>
          </a:ln>
        </p:spPr>
        <p:txBody>
          <a:bodyPr wrap="square" rtlCol="0">
            <a:noAutofit/>
          </a:bodyPr>
          <a:lstStyle/>
          <a:p>
            <a:pPr algn="ctr" fontAlgn="ctr"/>
            <a:r>
              <a:rPr lang="en-US" sz="1400">
                <a:latin typeface="Huawei Sans" panose="020C0503030203020204" pitchFamily="34" charset="0"/>
                <a:sym typeface="Huawei Sans" panose="020C0503030203020204" pitchFamily="34" charset="0"/>
              </a:rPr>
              <a:t>IBGP</a:t>
            </a:r>
          </a:p>
        </p:txBody>
      </p:sp>
      <p:sp>
        <p:nvSpPr>
          <p:cNvPr id="28" name="任意多边形 27"/>
          <p:cNvSpPr/>
          <p:nvPr/>
        </p:nvSpPr>
        <p:spPr>
          <a:xfrm rot="21380981">
            <a:off x="1971507" y="4273642"/>
            <a:ext cx="1400022" cy="665128"/>
          </a:xfrm>
          <a:custGeom>
            <a:avLst/>
            <a:gdLst>
              <a:gd name="connsiteX0" fmla="*/ 0 w 1444487"/>
              <a:gd name="connsiteY0" fmla="*/ 755373 h 755373"/>
              <a:gd name="connsiteX1" fmla="*/ 980661 w 1444487"/>
              <a:gd name="connsiteY1" fmla="*/ 583095 h 755373"/>
              <a:gd name="connsiteX2" fmla="*/ 1444487 w 1444487"/>
              <a:gd name="connsiteY2" fmla="*/ 0 h 755373"/>
            </a:gdLst>
            <a:ahLst/>
            <a:cxnLst>
              <a:cxn ang="0">
                <a:pos x="connsiteX0" y="connsiteY0"/>
              </a:cxn>
              <a:cxn ang="0">
                <a:pos x="connsiteX1" y="connsiteY1"/>
              </a:cxn>
              <a:cxn ang="0">
                <a:pos x="connsiteX2" y="connsiteY2"/>
              </a:cxn>
            </a:cxnLst>
            <a:rect l="l" t="t" r="r" b="b"/>
            <a:pathLst>
              <a:path w="1444487" h="755373">
                <a:moveTo>
                  <a:pt x="0" y="755373"/>
                </a:moveTo>
                <a:cubicBezTo>
                  <a:pt x="369956" y="732181"/>
                  <a:pt x="739913" y="708990"/>
                  <a:pt x="980661" y="583095"/>
                </a:cubicBezTo>
                <a:cubicBezTo>
                  <a:pt x="1221409" y="457200"/>
                  <a:pt x="1332948" y="228600"/>
                  <a:pt x="1444487" y="0"/>
                </a:cubicBezTo>
              </a:path>
            </a:pathLst>
          </a:custGeom>
          <a:noFill/>
          <a:ln w="28575">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16" name="十字形 19"/>
          <p:cNvSpPr/>
          <p:nvPr/>
        </p:nvSpPr>
        <p:spPr>
          <a:xfrm rot="1625821">
            <a:off x="3220049" y="4264878"/>
            <a:ext cx="251824" cy="254968"/>
          </a:xfrm>
          <a:prstGeom prst="plus">
            <a:avLst>
              <a:gd name="adj" fmla="val 3969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zh-CN" altLang="en-US" sz="900">
              <a:solidFill>
                <a:prstClr val="white"/>
              </a:solidFill>
              <a:latin typeface="Huawei Sans" panose="020C0503030203020204" pitchFamily="34" charset="0"/>
            </a:endParaRPr>
          </a:p>
        </p:txBody>
      </p:sp>
      <p:sp>
        <p:nvSpPr>
          <p:cNvPr id="29" name="文本占位符 2"/>
          <p:cNvSpPr txBox="1">
            <a:spLocks/>
          </p:cNvSpPr>
          <p:nvPr/>
        </p:nvSpPr>
        <p:spPr bwMode="auto">
          <a:xfrm>
            <a:off x="6614010" y="3380202"/>
            <a:ext cx="5135000" cy="2293510"/>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gn="l" fontAlgn="ctr"/>
            <a:r>
              <a:rPr lang="en-US" sz="1400" dirty="0">
                <a:latin typeface="Huawei Sans" panose="020C0503030203020204" pitchFamily="34" charset="0"/>
              </a:rPr>
              <a:t>When an attacker continuously sends bogus BGP messages to attack R2, the TTL values of such messages are smaller than 255.</a:t>
            </a:r>
          </a:p>
          <a:p>
            <a:pPr algn="l" fontAlgn="ctr"/>
            <a:r>
              <a:rPr lang="en-US" sz="1400" dirty="0">
                <a:latin typeface="Huawei Sans" panose="020C0503030203020204" pitchFamily="34" charset="0"/>
              </a:rPr>
              <a:t>If BGP GTSM is enabled on R2 and the valid TTL range for messages sent by the IBGP peer is set to [255, 255], the system checks the TTL values of all BGP messages and drops the bogus messages whose TTL values are smaller than 255. This prevents the bogus messages from consuming CPU resources.</a:t>
            </a:r>
          </a:p>
        </p:txBody>
      </p:sp>
      <p:sp>
        <p:nvSpPr>
          <p:cNvPr id="31" name="TextBox 120">
            <a:extLst>
              <a:ext uri="{FF2B5EF4-FFF2-40B4-BE49-F238E27FC236}">
                <a16:creationId xmlns:a16="http://schemas.microsoft.com/office/drawing/2014/main" xmlns="" id="{020D7A1D-EFAD-4C8C-B9DE-D0FAD269B77A}"/>
              </a:ext>
            </a:extLst>
          </p:cNvPr>
          <p:cNvSpPr txBox="1"/>
          <p:nvPr/>
        </p:nvSpPr>
        <p:spPr>
          <a:xfrm>
            <a:off x="972958" y="3151377"/>
            <a:ext cx="827092" cy="307777"/>
          </a:xfrm>
          <a:prstGeom prst="rect">
            <a:avLst/>
          </a:prstGeom>
          <a:noFill/>
          <a:ln>
            <a:noFill/>
          </a:ln>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AS 101</a:t>
            </a:r>
          </a:p>
        </p:txBody>
      </p:sp>
      <p:cxnSp>
        <p:nvCxnSpPr>
          <p:cNvPr id="35" name="直接连接符 10">
            <a:extLst>
              <a:ext uri="{FF2B5EF4-FFF2-40B4-BE49-F238E27FC236}">
                <a16:creationId xmlns="" xmlns:a16="http://schemas.microsoft.com/office/drawing/2014/main" id="{94275FFE-3BE6-4C12-8737-FDFE3456C4A2}"/>
              </a:ext>
            </a:extLst>
          </p:cNvPr>
          <p:cNvCxnSpPr>
            <a:stCxn id="5" idx="2"/>
            <a:endCxn id="21" idx="0"/>
          </p:cNvCxnSpPr>
          <p:nvPr/>
        </p:nvCxnSpPr>
        <p:spPr>
          <a:xfrm>
            <a:off x="1681958" y="4142636"/>
            <a:ext cx="0" cy="536381"/>
          </a:xfrm>
          <a:prstGeom prst="line">
            <a:avLst/>
          </a:prstGeom>
          <a:noFill/>
          <a:ln w="19050" cap="flat" cmpd="sng" algn="ctr">
            <a:solidFill>
              <a:schemeClr val="tx1"/>
            </a:solidFill>
            <a:prstDash val="solid"/>
          </a:ln>
          <a:effectLst/>
        </p:spPr>
      </p:cxnSp>
      <p:grpSp>
        <p:nvGrpSpPr>
          <p:cNvPr id="25" name="组合 24"/>
          <p:cNvGrpSpPr/>
          <p:nvPr/>
        </p:nvGrpSpPr>
        <p:grpSpPr>
          <a:xfrm>
            <a:off x="9500483" y="124239"/>
            <a:ext cx="2638164" cy="213120"/>
            <a:chOff x="9500483" y="124239"/>
            <a:chExt cx="2638164" cy="213120"/>
          </a:xfrm>
        </p:grpSpPr>
        <p:sp>
          <p:nvSpPr>
            <p:cNvPr id="26" name="五边形 25"/>
            <p:cNvSpPr/>
            <p:nvPr/>
          </p:nvSpPr>
          <p:spPr bwMode="auto">
            <a:xfrm>
              <a:off x="9500483" y="124239"/>
              <a:ext cx="720000"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ORF</a:t>
              </a:r>
            </a:p>
          </p:txBody>
        </p:sp>
        <p:sp>
          <p:nvSpPr>
            <p:cNvPr id="36" name="燕尾形 35"/>
            <p:cNvSpPr/>
            <p:nvPr/>
          </p:nvSpPr>
          <p:spPr bwMode="auto">
            <a:xfrm>
              <a:off x="10145285" y="124239"/>
              <a:ext cx="1132560"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Peer Group</a:t>
              </a:r>
            </a:p>
          </p:txBody>
        </p:sp>
        <p:sp>
          <p:nvSpPr>
            <p:cNvPr id="37" name="燕尾形 36"/>
            <p:cNvSpPr/>
            <p:nvPr/>
          </p:nvSpPr>
          <p:spPr bwMode="auto">
            <a:xfrm>
              <a:off x="11202647" y="124239"/>
              <a:ext cx="936000"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Security</a:t>
              </a:r>
            </a:p>
          </p:txBody>
        </p:sp>
      </p:grpSp>
    </p:spTree>
    <p:extLst>
      <p:ext uri="{BB962C8B-B14F-4D97-AF65-F5344CB8AC3E}">
        <p14:creationId xmlns:p14="http://schemas.microsoft.com/office/powerpoint/2010/main" val="73247225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177" y="214455"/>
            <a:ext cx="8128321" cy="640800"/>
          </a:xfrm>
        </p:spPr>
        <p:txBody>
          <a:bodyPr wrap="square">
            <a:noAutofit/>
          </a:bodyPr>
          <a:lstStyle/>
          <a:p>
            <a:pPr fontAlgn="ctr"/>
            <a:r>
              <a:rPr lang="en-US" dirty="0">
                <a:latin typeface="Huawei Sans" panose="020C0503030203020204" pitchFamily="34" charset="0"/>
              </a:rPr>
              <a:t>Basic BGP Authentication Configuration Commands</a:t>
            </a:r>
          </a:p>
        </p:txBody>
      </p:sp>
      <p:sp>
        <p:nvSpPr>
          <p:cNvPr id="4" name="矩形 3"/>
          <p:cNvSpPr/>
          <p:nvPr/>
        </p:nvSpPr>
        <p:spPr>
          <a:xfrm>
            <a:off x="1031917" y="2096039"/>
            <a:ext cx="10608699" cy="584775"/>
          </a:xfrm>
          <a:prstGeom prst="rect">
            <a:avLst/>
          </a:prstGeom>
          <a:solidFill>
            <a:srgbClr val="F4FBFE"/>
          </a:solidFill>
          <a:ln>
            <a:solidFill>
              <a:srgbClr val="99DFF9"/>
            </a:solidFill>
          </a:ln>
        </p:spPr>
        <p:txBody>
          <a:bodyPr wrap="square">
            <a:noAutofit/>
          </a:bodyPr>
          <a:lstStyle/>
          <a:p>
            <a:pPr fontAlgn="ctr"/>
            <a:r>
              <a:rPr lang="en-US" sz="1600" dirty="0">
                <a:latin typeface="Huawei Sans" panose="020C0503030203020204" pitchFamily="34" charset="0"/>
                <a:cs typeface="Courier New" panose="02070309020205020404" pitchFamily="49" charset="0"/>
              </a:rPr>
              <a:t>[Huawei-</a:t>
            </a:r>
            <a:r>
              <a:rPr lang="en-US" sz="1600" dirty="0" err="1">
                <a:latin typeface="Huawei Sans" panose="020C0503030203020204" pitchFamily="34" charset="0"/>
                <a:cs typeface="Courier New" panose="02070309020205020404" pitchFamily="49" charset="0"/>
              </a:rPr>
              <a:t>bgp</a:t>
            </a:r>
            <a:r>
              <a:rPr lang="en-US" sz="1600" dirty="0">
                <a:latin typeface="Huawei Sans" panose="020C0503030203020204" pitchFamily="34" charset="0"/>
                <a:cs typeface="Courier New" panose="02070309020205020404" pitchFamily="49" charset="0"/>
              </a:rPr>
              <a:t>] </a:t>
            </a:r>
            <a:r>
              <a:rPr lang="en-US" sz="1600" b="1" dirty="0">
                <a:latin typeface="Huawei Sans" panose="020C0503030203020204" pitchFamily="34" charset="0"/>
              </a:rPr>
              <a:t>peer</a:t>
            </a:r>
            <a:r>
              <a:rPr lang="en-US" sz="1600" dirty="0">
                <a:latin typeface="Huawei Sans" panose="020C0503030203020204" pitchFamily="34" charset="0"/>
              </a:rPr>
              <a:t> { </a:t>
            </a:r>
            <a:r>
              <a:rPr lang="en-US" sz="1600" i="1" dirty="0">
                <a:latin typeface="Huawei Sans" panose="020C0503030203020204" pitchFamily="34" charset="0"/>
              </a:rPr>
              <a:t>group-name</a:t>
            </a:r>
            <a:r>
              <a:rPr lang="en-US" sz="1600" dirty="0">
                <a:latin typeface="Huawei Sans" panose="020C0503030203020204" pitchFamily="34" charset="0"/>
              </a:rPr>
              <a:t> | </a:t>
            </a:r>
            <a:r>
              <a:rPr lang="en-US" sz="1600" i="1" dirty="0">
                <a:latin typeface="Huawei Sans" panose="020C0503030203020204" pitchFamily="34" charset="0"/>
              </a:rPr>
              <a:t>ipv4-address</a:t>
            </a:r>
            <a:r>
              <a:rPr lang="en-US" sz="1600" dirty="0">
                <a:latin typeface="Huawei Sans" panose="020C0503030203020204" pitchFamily="34" charset="0"/>
              </a:rPr>
              <a:t> | </a:t>
            </a:r>
            <a:r>
              <a:rPr lang="en-US" sz="1600" i="1" dirty="0">
                <a:latin typeface="Huawei Sans" panose="020C0503030203020204" pitchFamily="34" charset="0"/>
              </a:rPr>
              <a:t>ipv6-address</a:t>
            </a:r>
            <a:r>
              <a:rPr lang="en-US" sz="1600" dirty="0">
                <a:latin typeface="Huawei Sans" panose="020C0503030203020204" pitchFamily="34" charset="0"/>
              </a:rPr>
              <a:t> } </a:t>
            </a:r>
            <a:r>
              <a:rPr lang="en-US" sz="1600" b="1" dirty="0">
                <a:latin typeface="Huawei Sans" panose="020C0503030203020204" pitchFamily="34" charset="0"/>
              </a:rPr>
              <a:t>password</a:t>
            </a:r>
            <a:r>
              <a:rPr lang="en-US" sz="1600" dirty="0">
                <a:latin typeface="Huawei Sans" panose="020C0503030203020204" pitchFamily="34" charset="0"/>
              </a:rPr>
              <a:t> { </a:t>
            </a:r>
            <a:r>
              <a:rPr lang="en-US" sz="1600" b="1" dirty="0">
                <a:latin typeface="Huawei Sans" panose="020C0503030203020204" pitchFamily="34" charset="0"/>
              </a:rPr>
              <a:t>cipher</a:t>
            </a:r>
            <a:r>
              <a:rPr lang="en-US" sz="1600" dirty="0">
                <a:latin typeface="Huawei Sans" panose="020C0503030203020204" pitchFamily="34" charset="0"/>
              </a:rPr>
              <a:t> </a:t>
            </a:r>
            <a:r>
              <a:rPr lang="en-US" sz="1600" i="1" dirty="0">
                <a:latin typeface="Huawei Sans" panose="020C0503030203020204" pitchFamily="34" charset="0"/>
              </a:rPr>
              <a:t>cipher-password</a:t>
            </a:r>
            <a:r>
              <a:rPr lang="en-US" sz="1600" dirty="0">
                <a:latin typeface="Huawei Sans" panose="020C0503030203020204" pitchFamily="34" charset="0"/>
              </a:rPr>
              <a:t> | </a:t>
            </a:r>
            <a:r>
              <a:rPr lang="en-US" sz="1600" b="1" dirty="0">
                <a:latin typeface="Huawei Sans" panose="020C0503030203020204" pitchFamily="34" charset="0"/>
              </a:rPr>
              <a:t>simple</a:t>
            </a:r>
            <a:r>
              <a:rPr lang="en-US" sz="1600" dirty="0">
                <a:latin typeface="Huawei Sans" panose="020C0503030203020204" pitchFamily="34" charset="0"/>
              </a:rPr>
              <a:t> </a:t>
            </a:r>
            <a:r>
              <a:rPr lang="en-US" sz="1600" i="1" dirty="0">
                <a:latin typeface="Huawei Sans" panose="020C0503030203020204" pitchFamily="34" charset="0"/>
              </a:rPr>
              <a:t>simple-password</a:t>
            </a:r>
            <a:r>
              <a:rPr lang="en-US" sz="1600" dirty="0">
                <a:latin typeface="Huawei Sans" panose="020C0503030203020204" pitchFamily="34" charset="0"/>
              </a:rPr>
              <a:t> }</a:t>
            </a:r>
          </a:p>
        </p:txBody>
      </p:sp>
      <p:sp>
        <p:nvSpPr>
          <p:cNvPr id="5" name="矩形 4"/>
          <p:cNvSpPr/>
          <p:nvPr/>
        </p:nvSpPr>
        <p:spPr>
          <a:xfrm>
            <a:off x="551384" y="1365312"/>
            <a:ext cx="11089232" cy="338554"/>
          </a:xfrm>
          <a:prstGeom prst="rect">
            <a:avLst/>
          </a:prstGeom>
        </p:spPr>
        <p:txBody>
          <a:bodyPr wrap="square">
            <a:noAutofit/>
          </a:bodyPr>
          <a:lstStyle/>
          <a:p>
            <a:pPr marL="342900" indent="-342900" fontAlgn="ctr">
              <a:buFont typeface="+mj-lt"/>
              <a:buAutoNum type="arabicPeriod"/>
            </a:pPr>
            <a:r>
              <a:rPr lang="en-US" sz="1600">
                <a:latin typeface="Huawei Sans" panose="020C0503030203020204" pitchFamily="34" charset="0"/>
                <a:cs typeface="Courier New" panose="02070309020205020404" pitchFamily="49" charset="0"/>
              </a:rPr>
              <a:t>Configure MD5 authentication for BGP messages exchanged during the establishment of a TCP connection with a specified peer or peer group.</a:t>
            </a:r>
          </a:p>
        </p:txBody>
      </p:sp>
      <p:sp>
        <p:nvSpPr>
          <p:cNvPr id="9" name="矩形 8"/>
          <p:cNvSpPr/>
          <p:nvPr/>
        </p:nvSpPr>
        <p:spPr>
          <a:xfrm>
            <a:off x="1031917" y="3406502"/>
            <a:ext cx="10608699" cy="338554"/>
          </a:xfrm>
          <a:prstGeom prst="rect">
            <a:avLst/>
          </a:prstGeom>
          <a:solidFill>
            <a:srgbClr val="F4FBFE"/>
          </a:solidFill>
          <a:ln>
            <a:solidFill>
              <a:srgbClr val="99DFF9"/>
            </a:solidFill>
          </a:ln>
        </p:spPr>
        <p:txBody>
          <a:bodyPr wrap="square">
            <a:noAutofit/>
          </a:bodyPr>
          <a:lstStyle/>
          <a:p>
            <a:pPr fontAlgn="ctr"/>
            <a:r>
              <a:rPr lang="en-US" sz="1600" dirty="0">
                <a:latin typeface="Huawei Sans" panose="020C0503030203020204" pitchFamily="34" charset="0"/>
                <a:cs typeface="Courier New" panose="02070309020205020404" pitchFamily="49" charset="0"/>
              </a:rPr>
              <a:t>[Huawei-</a:t>
            </a:r>
            <a:r>
              <a:rPr lang="en-US" sz="1600" dirty="0" err="1">
                <a:latin typeface="Huawei Sans" panose="020C0503030203020204" pitchFamily="34" charset="0"/>
                <a:cs typeface="Courier New" panose="02070309020205020404" pitchFamily="49" charset="0"/>
              </a:rPr>
              <a:t>bgp</a:t>
            </a:r>
            <a:r>
              <a:rPr lang="en-US" sz="1600" dirty="0">
                <a:latin typeface="Huawei Sans" panose="020C0503030203020204" pitchFamily="34" charset="0"/>
                <a:cs typeface="Courier New" panose="02070309020205020404" pitchFamily="49" charset="0"/>
              </a:rPr>
              <a:t>] </a:t>
            </a:r>
            <a:r>
              <a:rPr lang="en-US" sz="1600" b="1" dirty="0">
                <a:latin typeface="Huawei Sans" panose="020C0503030203020204" pitchFamily="34" charset="0"/>
              </a:rPr>
              <a:t>peer</a:t>
            </a:r>
            <a:r>
              <a:rPr lang="en-US" sz="1600" dirty="0">
                <a:latin typeface="Huawei Sans" panose="020C0503030203020204" pitchFamily="34" charset="0"/>
              </a:rPr>
              <a:t> { </a:t>
            </a:r>
            <a:r>
              <a:rPr lang="en-US" sz="1600" i="1" dirty="0">
                <a:latin typeface="Huawei Sans" panose="020C0503030203020204" pitchFamily="34" charset="0"/>
              </a:rPr>
              <a:t>group-name</a:t>
            </a:r>
            <a:r>
              <a:rPr lang="en-US" sz="1600" dirty="0">
                <a:latin typeface="Huawei Sans" panose="020C0503030203020204" pitchFamily="34" charset="0"/>
              </a:rPr>
              <a:t> | </a:t>
            </a:r>
            <a:r>
              <a:rPr lang="en-US" sz="1600" i="1" dirty="0">
                <a:latin typeface="Huawei Sans" panose="020C0503030203020204" pitchFamily="34" charset="0"/>
              </a:rPr>
              <a:t>ipv4-address</a:t>
            </a:r>
            <a:r>
              <a:rPr lang="en-US" sz="1600" dirty="0">
                <a:latin typeface="Huawei Sans" panose="020C0503030203020204" pitchFamily="34" charset="0"/>
              </a:rPr>
              <a:t> | </a:t>
            </a:r>
            <a:r>
              <a:rPr lang="en-US" sz="1600" i="1" dirty="0">
                <a:latin typeface="Huawei Sans" panose="020C0503030203020204" pitchFamily="34" charset="0"/>
              </a:rPr>
              <a:t>ipv6-address</a:t>
            </a:r>
            <a:r>
              <a:rPr lang="en-US" sz="1600" dirty="0">
                <a:latin typeface="Huawei Sans" panose="020C0503030203020204" pitchFamily="34" charset="0"/>
              </a:rPr>
              <a:t> } </a:t>
            </a:r>
            <a:r>
              <a:rPr lang="en-US" sz="1600" b="1" dirty="0">
                <a:latin typeface="Huawei Sans" panose="020C0503030203020204" pitchFamily="34" charset="0"/>
              </a:rPr>
              <a:t>keychain</a:t>
            </a:r>
            <a:r>
              <a:rPr lang="en-US" sz="1600" dirty="0">
                <a:latin typeface="Huawei Sans" panose="020C0503030203020204" pitchFamily="34" charset="0"/>
              </a:rPr>
              <a:t> </a:t>
            </a:r>
            <a:r>
              <a:rPr lang="en-US" sz="1600" i="1" dirty="0">
                <a:latin typeface="Huawei Sans" panose="020C0503030203020204" pitchFamily="34" charset="0"/>
              </a:rPr>
              <a:t>keychain-name</a:t>
            </a:r>
          </a:p>
        </p:txBody>
      </p:sp>
      <p:sp>
        <p:nvSpPr>
          <p:cNvPr id="10" name="矩形 9"/>
          <p:cNvSpPr/>
          <p:nvPr/>
        </p:nvSpPr>
        <p:spPr>
          <a:xfrm>
            <a:off x="551384" y="2946362"/>
            <a:ext cx="11089232" cy="338554"/>
          </a:xfrm>
          <a:prstGeom prst="rect">
            <a:avLst/>
          </a:prstGeom>
        </p:spPr>
        <p:txBody>
          <a:bodyPr wrap="square">
            <a:noAutofit/>
          </a:bodyPr>
          <a:lstStyle/>
          <a:p>
            <a:pPr marL="342900" indent="-342900" fontAlgn="ctr">
              <a:buFont typeface="+mj-lt"/>
              <a:buAutoNum type="arabicPeriod" startAt="2"/>
            </a:pPr>
            <a:r>
              <a:rPr lang="en-US" sz="1600">
                <a:latin typeface="Huawei Sans" panose="020C0503030203020204" pitchFamily="34" charset="0"/>
                <a:cs typeface="Courier New" panose="02070309020205020404" pitchFamily="49" charset="0"/>
              </a:rPr>
              <a:t>Configure keychain authentication for the establishment of a TCP connection with a specified peer or peer group.</a:t>
            </a:r>
          </a:p>
        </p:txBody>
      </p:sp>
      <p:grpSp>
        <p:nvGrpSpPr>
          <p:cNvPr id="11" name="组合 10"/>
          <p:cNvGrpSpPr/>
          <p:nvPr/>
        </p:nvGrpSpPr>
        <p:grpSpPr>
          <a:xfrm>
            <a:off x="9500483" y="124239"/>
            <a:ext cx="2638164" cy="213120"/>
            <a:chOff x="9500483" y="124239"/>
            <a:chExt cx="2638164" cy="213120"/>
          </a:xfrm>
        </p:grpSpPr>
        <p:sp>
          <p:nvSpPr>
            <p:cNvPr id="12" name="五边形 11"/>
            <p:cNvSpPr/>
            <p:nvPr/>
          </p:nvSpPr>
          <p:spPr bwMode="auto">
            <a:xfrm>
              <a:off x="9500483" y="124239"/>
              <a:ext cx="720000"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ORF</a:t>
              </a:r>
            </a:p>
          </p:txBody>
        </p:sp>
        <p:sp>
          <p:nvSpPr>
            <p:cNvPr id="13" name="燕尾形 12"/>
            <p:cNvSpPr/>
            <p:nvPr/>
          </p:nvSpPr>
          <p:spPr bwMode="auto">
            <a:xfrm>
              <a:off x="10145285" y="124239"/>
              <a:ext cx="1132560"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Peer Group</a:t>
              </a:r>
            </a:p>
          </p:txBody>
        </p:sp>
        <p:sp>
          <p:nvSpPr>
            <p:cNvPr id="14" name="燕尾形 13"/>
            <p:cNvSpPr/>
            <p:nvPr/>
          </p:nvSpPr>
          <p:spPr bwMode="auto">
            <a:xfrm>
              <a:off x="11202647" y="124239"/>
              <a:ext cx="936000"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Security</a:t>
              </a:r>
            </a:p>
          </p:txBody>
        </p:sp>
      </p:grpSp>
    </p:spTree>
    <p:extLst>
      <p:ext uri="{BB962C8B-B14F-4D97-AF65-F5344CB8AC3E}">
        <p14:creationId xmlns:p14="http://schemas.microsoft.com/office/powerpoint/2010/main" val="178146832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177" y="410400"/>
            <a:ext cx="9827761" cy="640800"/>
          </a:xfrm>
        </p:spPr>
        <p:txBody>
          <a:bodyPr wrap="square">
            <a:noAutofit/>
          </a:bodyPr>
          <a:lstStyle/>
          <a:p>
            <a:pPr fontAlgn="ctr"/>
            <a:r>
              <a:rPr lang="en-US">
                <a:latin typeface="Huawei Sans" panose="020C0503030203020204" pitchFamily="34" charset="0"/>
              </a:rPr>
              <a:t>Basic GTSM Configuration Commands</a:t>
            </a:r>
          </a:p>
        </p:txBody>
      </p:sp>
      <p:sp>
        <p:nvSpPr>
          <p:cNvPr id="4" name="矩形 3"/>
          <p:cNvSpPr/>
          <p:nvPr/>
        </p:nvSpPr>
        <p:spPr>
          <a:xfrm>
            <a:off x="1031917" y="1797459"/>
            <a:ext cx="10608699"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cs typeface="Courier New" panose="02070309020205020404" pitchFamily="49" charset="0"/>
              </a:rPr>
              <a:t>[Huawei-bgp] </a:t>
            </a:r>
            <a:r>
              <a:rPr lang="en-US" sz="1600" b="1">
                <a:latin typeface="Huawei Sans" panose="020C0503030203020204" pitchFamily="34" charset="0"/>
              </a:rPr>
              <a:t>peer</a:t>
            </a:r>
            <a:r>
              <a:rPr lang="en-US" sz="1600">
                <a:latin typeface="Huawei Sans" panose="020C0503030203020204" pitchFamily="34" charset="0"/>
              </a:rPr>
              <a:t> { </a:t>
            </a:r>
            <a:r>
              <a:rPr lang="en-US" sz="1600" i="1">
                <a:latin typeface="Huawei Sans" panose="020C0503030203020204" pitchFamily="34" charset="0"/>
              </a:rPr>
              <a:t>group-name</a:t>
            </a:r>
            <a:r>
              <a:rPr lang="en-US" sz="1600">
                <a:latin typeface="Huawei Sans" panose="020C0503030203020204" pitchFamily="34" charset="0"/>
              </a:rPr>
              <a:t> | </a:t>
            </a:r>
            <a:r>
              <a:rPr lang="en-US" sz="1600" i="1">
                <a:latin typeface="Huawei Sans" panose="020C0503030203020204" pitchFamily="34" charset="0"/>
              </a:rPr>
              <a:t>ipv4-address</a:t>
            </a:r>
            <a:r>
              <a:rPr lang="en-US" sz="1600">
                <a:latin typeface="Huawei Sans" panose="020C0503030203020204" pitchFamily="34" charset="0"/>
              </a:rPr>
              <a:t> | </a:t>
            </a:r>
            <a:r>
              <a:rPr lang="en-US" sz="1600" i="1">
                <a:latin typeface="Huawei Sans" panose="020C0503030203020204" pitchFamily="34" charset="0"/>
              </a:rPr>
              <a:t>ipv6-address</a:t>
            </a:r>
            <a:r>
              <a:rPr lang="en-US" sz="1600">
                <a:latin typeface="Huawei Sans" panose="020C0503030203020204" pitchFamily="34" charset="0"/>
              </a:rPr>
              <a:t> } </a:t>
            </a:r>
            <a:r>
              <a:rPr lang="en-US" sz="1600" b="1">
                <a:latin typeface="Huawei Sans" panose="020C0503030203020204" pitchFamily="34" charset="0"/>
              </a:rPr>
              <a:t>valid-ttl-hops</a:t>
            </a:r>
            <a:r>
              <a:rPr lang="en-US" sz="1600">
                <a:latin typeface="Huawei Sans" panose="020C0503030203020204" pitchFamily="34" charset="0"/>
              </a:rPr>
              <a:t> [ </a:t>
            </a:r>
            <a:r>
              <a:rPr lang="en-US" sz="1600" i="1">
                <a:latin typeface="Huawei Sans" panose="020C0503030203020204" pitchFamily="34" charset="0"/>
              </a:rPr>
              <a:t>hops</a:t>
            </a:r>
            <a:r>
              <a:rPr lang="en-US" sz="1600">
                <a:latin typeface="Huawei Sans" panose="020C0503030203020204" pitchFamily="34" charset="0"/>
              </a:rPr>
              <a:t> ]</a:t>
            </a:r>
          </a:p>
        </p:txBody>
      </p:sp>
      <p:sp>
        <p:nvSpPr>
          <p:cNvPr id="5" name="矩形 4"/>
          <p:cNvSpPr/>
          <p:nvPr/>
        </p:nvSpPr>
        <p:spPr>
          <a:xfrm>
            <a:off x="551384" y="1365312"/>
            <a:ext cx="11089232" cy="338554"/>
          </a:xfrm>
          <a:prstGeom prst="rect">
            <a:avLst/>
          </a:prstGeom>
        </p:spPr>
        <p:txBody>
          <a:bodyPr wrap="square">
            <a:noAutofit/>
          </a:bodyPr>
          <a:lstStyle/>
          <a:p>
            <a:pPr marL="342900" indent="-342900" fontAlgn="ctr">
              <a:buFont typeface="+mj-lt"/>
              <a:buAutoNum type="arabicPeriod"/>
            </a:pPr>
            <a:r>
              <a:rPr lang="en-US" sz="1600">
                <a:latin typeface="Huawei Sans" panose="020C0503030203020204" pitchFamily="34" charset="0"/>
                <a:cs typeface="Courier New" panose="02070309020205020404" pitchFamily="49" charset="0"/>
              </a:rPr>
              <a:t>Apply the GTSM function to a BGP peer or peer group.</a:t>
            </a:r>
          </a:p>
        </p:txBody>
      </p:sp>
      <p:sp>
        <p:nvSpPr>
          <p:cNvPr id="9" name="矩形 8"/>
          <p:cNvSpPr/>
          <p:nvPr/>
        </p:nvSpPr>
        <p:spPr>
          <a:xfrm>
            <a:off x="1031917" y="3201224"/>
            <a:ext cx="10608699"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cs typeface="Courier New" panose="02070309020205020404" pitchFamily="49" charset="0"/>
              </a:rPr>
              <a:t>[Huawei] </a:t>
            </a:r>
            <a:r>
              <a:rPr lang="en-US" sz="1600" b="1">
                <a:latin typeface="Huawei Sans" panose="020C0503030203020204" pitchFamily="34" charset="0"/>
              </a:rPr>
              <a:t>gtsm default-action</a:t>
            </a:r>
            <a:r>
              <a:rPr lang="en-US" sz="1600">
                <a:latin typeface="Huawei Sans" panose="020C0503030203020204" pitchFamily="34" charset="0"/>
              </a:rPr>
              <a:t> { </a:t>
            </a:r>
            <a:r>
              <a:rPr lang="en-US" sz="1600" b="1">
                <a:latin typeface="Huawei Sans" panose="020C0503030203020204" pitchFamily="34" charset="0"/>
              </a:rPr>
              <a:t>drop</a:t>
            </a:r>
            <a:r>
              <a:rPr lang="en-US" sz="1600">
                <a:latin typeface="Huawei Sans" panose="020C0503030203020204" pitchFamily="34" charset="0"/>
              </a:rPr>
              <a:t> | </a:t>
            </a:r>
            <a:r>
              <a:rPr lang="en-US" sz="1600" b="1">
                <a:latin typeface="Huawei Sans" panose="020C0503030203020204" pitchFamily="34" charset="0"/>
              </a:rPr>
              <a:t>pass</a:t>
            </a:r>
            <a:r>
              <a:rPr lang="en-US" sz="1600">
                <a:latin typeface="Huawei Sans" panose="020C0503030203020204" pitchFamily="34" charset="0"/>
              </a:rPr>
              <a:t> }</a:t>
            </a:r>
          </a:p>
        </p:txBody>
      </p:sp>
      <p:sp>
        <p:nvSpPr>
          <p:cNvPr id="10" name="矩形 9"/>
          <p:cNvSpPr/>
          <p:nvPr/>
        </p:nvSpPr>
        <p:spPr>
          <a:xfrm>
            <a:off x="551384" y="2769077"/>
            <a:ext cx="11089232" cy="338554"/>
          </a:xfrm>
          <a:prstGeom prst="rect">
            <a:avLst/>
          </a:prstGeom>
        </p:spPr>
        <p:txBody>
          <a:bodyPr wrap="square">
            <a:noAutofit/>
          </a:bodyPr>
          <a:lstStyle/>
          <a:p>
            <a:pPr marL="342900" indent="-342900" fontAlgn="ctr">
              <a:buFont typeface="+mj-lt"/>
              <a:buAutoNum type="arabicPeriod" startAt="2"/>
            </a:pPr>
            <a:r>
              <a:rPr lang="en-US" sz="1600">
                <a:latin typeface="Huawei Sans" panose="020C0503030203020204" pitchFamily="34" charset="0"/>
                <a:cs typeface="Courier New" panose="02070309020205020404" pitchFamily="49" charset="0"/>
              </a:rPr>
              <a:t>(Optional) Set a default action to take on messages that do not match the GTSM policy.</a:t>
            </a:r>
          </a:p>
        </p:txBody>
      </p:sp>
      <p:sp>
        <p:nvSpPr>
          <p:cNvPr id="12" name="矩形 11"/>
          <p:cNvSpPr/>
          <p:nvPr/>
        </p:nvSpPr>
        <p:spPr>
          <a:xfrm>
            <a:off x="1031917" y="4636054"/>
            <a:ext cx="10608699"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cs typeface="Courier New" panose="02070309020205020404" pitchFamily="49" charset="0"/>
              </a:rPr>
              <a:t>[Huawei] </a:t>
            </a:r>
            <a:r>
              <a:rPr lang="en-US" sz="1600" b="1">
                <a:latin typeface="Huawei Sans" panose="020C0503030203020204" pitchFamily="34" charset="0"/>
              </a:rPr>
              <a:t>gtsm log drop-packet</a:t>
            </a:r>
            <a:r>
              <a:rPr lang="en-US" sz="1600">
                <a:latin typeface="Huawei Sans" panose="020C0503030203020204" pitchFamily="34" charset="0"/>
              </a:rPr>
              <a:t> </a:t>
            </a:r>
            <a:r>
              <a:rPr lang="en-US" sz="1600" b="1">
                <a:latin typeface="Huawei Sans" panose="020C0503030203020204" pitchFamily="34" charset="0"/>
              </a:rPr>
              <a:t>all</a:t>
            </a:r>
          </a:p>
        </p:txBody>
      </p:sp>
      <p:sp>
        <p:nvSpPr>
          <p:cNvPr id="13" name="矩形 12"/>
          <p:cNvSpPr/>
          <p:nvPr/>
        </p:nvSpPr>
        <p:spPr>
          <a:xfrm>
            <a:off x="551384" y="4203907"/>
            <a:ext cx="11089232" cy="338554"/>
          </a:xfrm>
          <a:prstGeom prst="rect">
            <a:avLst/>
          </a:prstGeom>
        </p:spPr>
        <p:txBody>
          <a:bodyPr wrap="square">
            <a:noAutofit/>
          </a:bodyPr>
          <a:lstStyle/>
          <a:p>
            <a:pPr marL="342900" indent="-342900" fontAlgn="ctr">
              <a:buFont typeface="+mj-lt"/>
              <a:buAutoNum type="arabicPeriod" startAt="3"/>
            </a:pPr>
            <a:r>
              <a:rPr lang="en-US" sz="1600">
                <a:latin typeface="Huawei Sans" panose="020C0503030203020204" pitchFamily="34" charset="0"/>
                <a:cs typeface="Courier New" panose="02070309020205020404" pitchFamily="49" charset="0"/>
              </a:rPr>
              <a:t>(Optional) Enable the logging function on all boards to record log information when GTSM discards messages.</a:t>
            </a:r>
          </a:p>
        </p:txBody>
      </p:sp>
      <p:sp>
        <p:nvSpPr>
          <p:cNvPr id="23" name="矩形 22"/>
          <p:cNvSpPr/>
          <p:nvPr/>
        </p:nvSpPr>
        <p:spPr>
          <a:xfrm>
            <a:off x="1031917" y="4984817"/>
            <a:ext cx="10608699" cy="707886"/>
          </a:xfrm>
          <a:prstGeom prst="rect">
            <a:avLst/>
          </a:prstGeom>
        </p:spPr>
        <p:txBody>
          <a:bodyPr wrap="square">
            <a:noAutofit/>
          </a:bodyPr>
          <a:lstStyle/>
          <a:p>
            <a:pPr fontAlgn="ctr">
              <a:lnSpc>
                <a:spcPts val="2400"/>
              </a:lnSpc>
            </a:pPr>
            <a:r>
              <a:rPr lang="en-US" sz="1600">
                <a:latin typeface="Huawei Sans" panose="020C0503030203020204" pitchFamily="34" charset="0"/>
                <a:cs typeface="Courier New" panose="02070309020205020404" pitchFamily="49" charset="0"/>
              </a:rPr>
              <a:t>By default, no log information is recorded on any board when GTSM drops messages.</a:t>
            </a:r>
          </a:p>
          <a:p>
            <a:pPr fontAlgn="ctr">
              <a:lnSpc>
                <a:spcPts val="2400"/>
              </a:lnSpc>
            </a:pPr>
            <a:r>
              <a:rPr lang="en-US" sz="1600">
                <a:latin typeface="Huawei Sans" panose="020C0503030203020204" pitchFamily="34" charset="0"/>
                <a:cs typeface="Courier New" panose="02070309020205020404" pitchFamily="49" charset="0"/>
              </a:rPr>
              <a:t>You can run this command to enable the logging function so that the device can record information about the messages dropped by GTSM in logs. The recorded logs facilitate fault locating.</a:t>
            </a:r>
          </a:p>
        </p:txBody>
      </p:sp>
      <p:sp>
        <p:nvSpPr>
          <p:cNvPr id="14" name="矩形 13"/>
          <p:cNvSpPr/>
          <p:nvPr/>
        </p:nvSpPr>
        <p:spPr>
          <a:xfrm>
            <a:off x="1031917" y="3549987"/>
            <a:ext cx="10608699" cy="377732"/>
          </a:xfrm>
          <a:prstGeom prst="rect">
            <a:avLst/>
          </a:prstGeom>
        </p:spPr>
        <p:txBody>
          <a:bodyPr wrap="square">
            <a:noAutofit/>
          </a:bodyPr>
          <a:lstStyle/>
          <a:p>
            <a:pPr fontAlgn="ctr">
              <a:lnSpc>
                <a:spcPts val="2400"/>
              </a:lnSpc>
            </a:pPr>
            <a:r>
              <a:rPr lang="en-US" sz="1600">
                <a:latin typeface="Huawei Sans" panose="020C0503030203020204" pitchFamily="34" charset="0"/>
                <a:cs typeface="Courier New" panose="02070309020205020404" pitchFamily="49" charset="0"/>
              </a:rPr>
              <a:t>By default, the messages that do not match a GTSM policy can pass filtering.</a:t>
            </a:r>
          </a:p>
        </p:txBody>
      </p:sp>
      <p:sp>
        <p:nvSpPr>
          <p:cNvPr id="15" name="矩形 14"/>
          <p:cNvSpPr/>
          <p:nvPr/>
        </p:nvSpPr>
        <p:spPr>
          <a:xfrm>
            <a:off x="1031917" y="2159870"/>
            <a:ext cx="10608699" cy="400110"/>
          </a:xfrm>
          <a:prstGeom prst="rect">
            <a:avLst/>
          </a:prstGeom>
        </p:spPr>
        <p:txBody>
          <a:bodyPr wrap="square">
            <a:noAutofit/>
          </a:bodyPr>
          <a:lstStyle/>
          <a:p>
            <a:pPr fontAlgn="ctr">
              <a:lnSpc>
                <a:spcPts val="2400"/>
              </a:lnSpc>
            </a:pPr>
            <a:r>
              <a:rPr lang="en-US" sz="1600">
                <a:latin typeface="Huawei Sans" panose="020C0503030203020204" pitchFamily="34" charset="0"/>
                <a:cs typeface="Courier New" panose="02070309020205020404" pitchFamily="49" charset="0"/>
              </a:rPr>
              <a:t>GTSM configurations are symmetrical. That is, you need to enable GTSM on both ends of BGP peer relationship.</a:t>
            </a:r>
          </a:p>
        </p:txBody>
      </p:sp>
      <p:grpSp>
        <p:nvGrpSpPr>
          <p:cNvPr id="16" name="组合 15"/>
          <p:cNvGrpSpPr/>
          <p:nvPr/>
        </p:nvGrpSpPr>
        <p:grpSpPr>
          <a:xfrm>
            <a:off x="9500483" y="124239"/>
            <a:ext cx="2638164" cy="213120"/>
            <a:chOff x="9500483" y="124239"/>
            <a:chExt cx="2638164" cy="213120"/>
          </a:xfrm>
        </p:grpSpPr>
        <p:sp>
          <p:nvSpPr>
            <p:cNvPr id="17" name="五边形 16"/>
            <p:cNvSpPr/>
            <p:nvPr/>
          </p:nvSpPr>
          <p:spPr bwMode="auto">
            <a:xfrm>
              <a:off x="9500483" y="124239"/>
              <a:ext cx="720000"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ORF</a:t>
              </a:r>
            </a:p>
          </p:txBody>
        </p:sp>
        <p:sp>
          <p:nvSpPr>
            <p:cNvPr id="18" name="燕尾形 17"/>
            <p:cNvSpPr/>
            <p:nvPr/>
          </p:nvSpPr>
          <p:spPr bwMode="auto">
            <a:xfrm>
              <a:off x="10145285" y="124239"/>
              <a:ext cx="1132560"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Peer Group</a:t>
              </a:r>
            </a:p>
          </p:txBody>
        </p:sp>
        <p:sp>
          <p:nvSpPr>
            <p:cNvPr id="20" name="燕尾形 19"/>
            <p:cNvSpPr/>
            <p:nvPr/>
          </p:nvSpPr>
          <p:spPr bwMode="auto">
            <a:xfrm>
              <a:off x="11202647" y="124239"/>
              <a:ext cx="936000"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Security</a:t>
              </a:r>
            </a:p>
          </p:txBody>
        </p:sp>
      </p:grpSp>
    </p:spTree>
    <p:extLst>
      <p:ext uri="{BB962C8B-B14F-4D97-AF65-F5344CB8AC3E}">
        <p14:creationId xmlns:p14="http://schemas.microsoft.com/office/powerpoint/2010/main" val="80361461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任意多边形 25"/>
          <p:cNvSpPr/>
          <p:nvPr/>
        </p:nvSpPr>
        <p:spPr>
          <a:xfrm>
            <a:off x="1237925" y="1270813"/>
            <a:ext cx="3699566" cy="2677804"/>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4FBFE"/>
          </a:solidFill>
          <a:ln w="19050">
            <a:solidFill>
              <a:srgbClr val="99DFF9"/>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endParaRPr lang="zh-CN" altLang="en-US" sz="1600" b="1">
              <a:solidFill>
                <a:schemeClr val="tx1"/>
              </a:solidFill>
              <a:latin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a:xfrm>
            <a:off x="1594177" y="410400"/>
            <a:ext cx="9827761" cy="640800"/>
          </a:xfrm>
        </p:spPr>
        <p:txBody>
          <a:bodyPr wrap="square">
            <a:noAutofit/>
          </a:bodyPr>
          <a:lstStyle/>
          <a:p>
            <a:pPr fontAlgn="ctr"/>
            <a:r>
              <a:rPr lang="en-US">
                <a:latin typeface="Huawei Sans" panose="020C0503030203020204" pitchFamily="34" charset="0"/>
              </a:rPr>
              <a:t>Example for Configuring GTSM (1)</a:t>
            </a:r>
          </a:p>
        </p:txBody>
      </p:sp>
      <p:sp>
        <p:nvSpPr>
          <p:cNvPr id="24" name="文本框 23"/>
          <p:cNvSpPr txBox="1"/>
          <p:nvPr/>
        </p:nvSpPr>
        <p:spPr>
          <a:xfrm>
            <a:off x="6657917" y="1689447"/>
            <a:ext cx="5087996" cy="1384995"/>
          </a:xfrm>
          <a:prstGeom prst="rect">
            <a:avLst/>
          </a:prstGeom>
          <a:solidFill>
            <a:srgbClr val="F4FBFE"/>
          </a:solidFill>
          <a:ln>
            <a:solidFill>
              <a:srgbClr val="99DFF9"/>
            </a:solidFill>
          </a:ln>
        </p:spPr>
        <p:txBody>
          <a:bodyPr wrap="square" rtlCol="0">
            <a:noAutofit/>
          </a:bodyPr>
          <a:lstStyle/>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[R1] </a:t>
            </a:r>
            <a:r>
              <a:rPr lang="en-US" sz="1400" dirty="0" err="1">
                <a:solidFill>
                  <a:prstClr val="black"/>
                </a:solidFill>
                <a:latin typeface="Huawei Sans" panose="020C0503030203020204" pitchFamily="34" charset="0"/>
                <a:cs typeface="Courier New" panose="02070309020205020404" pitchFamily="49" charset="0"/>
              </a:rPr>
              <a:t>bgp</a:t>
            </a:r>
            <a:r>
              <a:rPr lang="en-US" sz="1400" dirty="0">
                <a:solidFill>
                  <a:prstClr val="black"/>
                </a:solidFill>
                <a:latin typeface="Huawei Sans" panose="020C0503030203020204" pitchFamily="34" charset="0"/>
                <a:cs typeface="Courier New" panose="02070309020205020404" pitchFamily="49" charset="0"/>
              </a:rPr>
              <a:t> 101</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[R1-bgp] peer 10.1.2.2 as-number 101</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[R1-bgp] peer 10.1.2.2 connect-interface Loopback 0</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[R1-bgp] peer 10.1.3.3 as-number 101</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[R1-bgp] peer 10.1.3.3 connect-interface Loopback 0</a:t>
            </a:r>
          </a:p>
          <a:p>
            <a:pPr fontAlgn="ctr"/>
            <a:r>
              <a:rPr lang="en-US" sz="1400" dirty="0">
                <a:solidFill>
                  <a:prstClr val="black"/>
                </a:solidFill>
                <a:latin typeface="Huawei Sans" panose="020C0503030203020204" pitchFamily="34" charset="0"/>
                <a:cs typeface="Courier New" panose="02070309020205020404" pitchFamily="49" charset="0"/>
              </a:rPr>
              <a:t>[R1-bgp] network 10.1.1.1 32</a:t>
            </a:r>
          </a:p>
        </p:txBody>
      </p:sp>
      <p:sp>
        <p:nvSpPr>
          <p:cNvPr id="58" name="文本框 57"/>
          <p:cNvSpPr txBox="1"/>
          <p:nvPr/>
        </p:nvSpPr>
        <p:spPr>
          <a:xfrm>
            <a:off x="6338670" y="1326810"/>
            <a:ext cx="5407243" cy="338554"/>
          </a:xfrm>
          <a:prstGeom prst="rect">
            <a:avLst/>
          </a:prstGeom>
          <a:noFill/>
        </p:spPr>
        <p:txBody>
          <a:bodyPr wrap="square" rtlCol="0">
            <a:noAutofit/>
          </a:bodyPr>
          <a:lstStyle/>
          <a:p>
            <a:pPr fontAlgn="ctr">
              <a:spcBef>
                <a:spcPts val="0"/>
              </a:spcBef>
              <a:spcAft>
                <a:spcPts val="0"/>
              </a:spcAft>
            </a:pPr>
            <a:r>
              <a:rPr lang="en-US" sz="1600">
                <a:solidFill>
                  <a:prstClr val="black"/>
                </a:solidFill>
                <a:latin typeface="Huawei Sans" panose="020C0503030203020204" pitchFamily="34" charset="0"/>
              </a:rPr>
              <a:t>1. Establish full-mesh IBGP connections.</a:t>
            </a:r>
          </a:p>
        </p:txBody>
      </p:sp>
      <p:pic>
        <p:nvPicPr>
          <p:cNvPr id="67" name="图片 6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736636" y="1828096"/>
            <a:ext cx="540000" cy="442800"/>
          </a:xfrm>
          <a:prstGeom prst="rect">
            <a:avLst/>
          </a:prstGeom>
        </p:spPr>
      </p:pic>
      <p:cxnSp>
        <p:nvCxnSpPr>
          <p:cNvPr id="74" name="直接连接符 73"/>
          <p:cNvCxnSpPr>
            <a:stCxn id="71" idx="3"/>
            <a:endCxn id="67" idx="1"/>
          </p:cNvCxnSpPr>
          <p:nvPr/>
        </p:nvCxnSpPr>
        <p:spPr>
          <a:xfrm>
            <a:off x="2241509" y="2049496"/>
            <a:ext cx="149512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8" name="TextBox 120">
            <a:extLst>
              <a:ext uri="{FF2B5EF4-FFF2-40B4-BE49-F238E27FC236}">
                <a16:creationId xmlns:a16="http://schemas.microsoft.com/office/drawing/2014/main" xmlns="" id="{020D7A1D-EFAD-4C8C-B9DE-D0FAD269B77A}"/>
              </a:ext>
            </a:extLst>
          </p:cNvPr>
          <p:cNvSpPr txBox="1"/>
          <p:nvPr/>
        </p:nvSpPr>
        <p:spPr>
          <a:xfrm>
            <a:off x="1570830" y="1578592"/>
            <a:ext cx="827092" cy="307777"/>
          </a:xfrm>
          <a:prstGeom prst="rect">
            <a:avLst/>
          </a:prstGeom>
          <a:noFill/>
          <a:ln>
            <a:noFill/>
          </a:ln>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79" name="TextBox 120">
            <a:extLst>
              <a:ext uri="{FF2B5EF4-FFF2-40B4-BE49-F238E27FC236}">
                <a16:creationId xmlns:a16="http://schemas.microsoft.com/office/drawing/2014/main" xmlns="" id="{020D7A1D-EFAD-4C8C-B9DE-D0FAD269B77A}"/>
              </a:ext>
            </a:extLst>
          </p:cNvPr>
          <p:cNvSpPr txBox="1"/>
          <p:nvPr/>
        </p:nvSpPr>
        <p:spPr>
          <a:xfrm>
            <a:off x="3602238" y="1578592"/>
            <a:ext cx="827092" cy="307777"/>
          </a:xfrm>
          <a:prstGeom prst="rect">
            <a:avLst/>
          </a:prstGeom>
          <a:noFill/>
          <a:ln>
            <a:noFill/>
          </a:ln>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90" name="TextBox 120">
            <a:extLst>
              <a:ext uri="{FF2B5EF4-FFF2-40B4-BE49-F238E27FC236}">
                <a16:creationId xmlns:a16="http://schemas.microsoft.com/office/drawing/2014/main" xmlns="" id="{020D7A1D-EFAD-4C8C-B9DE-D0FAD269B77A}"/>
              </a:ext>
            </a:extLst>
          </p:cNvPr>
          <p:cNvSpPr txBox="1"/>
          <p:nvPr/>
        </p:nvSpPr>
        <p:spPr>
          <a:xfrm>
            <a:off x="3480491" y="2007717"/>
            <a:ext cx="389999"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98" name="文本占位符 2"/>
          <p:cNvSpPr txBox="1">
            <a:spLocks/>
          </p:cNvSpPr>
          <p:nvPr/>
        </p:nvSpPr>
        <p:spPr bwMode="auto">
          <a:xfrm>
            <a:off x="480297" y="4130314"/>
            <a:ext cx="5627683" cy="806398"/>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fontAlgn="ctr">
              <a:lnSpc>
                <a:spcPct val="100000"/>
              </a:lnSpc>
              <a:buNone/>
            </a:pPr>
            <a:r>
              <a:rPr lang="en-US" sz="1600" dirty="0">
                <a:latin typeface="Huawei Sans" panose="020C0503030203020204" pitchFamily="34" charset="0"/>
              </a:rPr>
              <a:t>R1, R2, and R3 all belong to AS 101 and use </a:t>
            </a:r>
            <a:r>
              <a:rPr lang="en-US" sz="1600" dirty="0" smtClean="0">
                <a:latin typeface="Huawei Sans" panose="020C0503030203020204" pitchFamily="34" charset="0"/>
              </a:rPr>
              <a:t>loopback0 </a:t>
            </a:r>
            <a:r>
              <a:rPr lang="en-US" sz="1600" dirty="0">
                <a:latin typeface="Huawei Sans" panose="020C0503030203020204" pitchFamily="34" charset="0"/>
              </a:rPr>
              <a:t>interfaces to establish full-mesh IBGP connections. GTSM needs to be enabled on them to prevent CPU attacks.</a:t>
            </a:r>
          </a:p>
        </p:txBody>
      </p:sp>
      <p:pic>
        <p:nvPicPr>
          <p:cNvPr id="43" name="图片 4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736636" y="3399897"/>
            <a:ext cx="540000" cy="442800"/>
          </a:xfrm>
          <a:prstGeom prst="rect">
            <a:avLst/>
          </a:prstGeom>
        </p:spPr>
      </p:pic>
      <p:cxnSp>
        <p:nvCxnSpPr>
          <p:cNvPr id="45" name="直接连接符 44"/>
          <p:cNvCxnSpPr>
            <a:stCxn id="67" idx="2"/>
            <a:endCxn id="43" idx="0"/>
          </p:cNvCxnSpPr>
          <p:nvPr/>
        </p:nvCxnSpPr>
        <p:spPr>
          <a:xfrm>
            <a:off x="4006636" y="2270896"/>
            <a:ext cx="0" cy="112900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1" name="图片 7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701509" y="1828096"/>
            <a:ext cx="540000" cy="442800"/>
          </a:xfrm>
          <a:prstGeom prst="rect">
            <a:avLst/>
          </a:prstGeom>
        </p:spPr>
      </p:pic>
      <p:sp>
        <p:nvSpPr>
          <p:cNvPr id="55" name="TextBox 120">
            <a:extLst>
              <a:ext uri="{FF2B5EF4-FFF2-40B4-BE49-F238E27FC236}">
                <a16:creationId xmlns:a16="http://schemas.microsoft.com/office/drawing/2014/main" xmlns="" id="{020D7A1D-EFAD-4C8C-B9DE-D0FAD269B77A}"/>
              </a:ext>
            </a:extLst>
          </p:cNvPr>
          <p:cNvSpPr txBox="1"/>
          <p:nvPr/>
        </p:nvSpPr>
        <p:spPr>
          <a:xfrm>
            <a:off x="4027281" y="3465381"/>
            <a:ext cx="827092" cy="307777"/>
          </a:xfrm>
          <a:prstGeom prst="rect">
            <a:avLst/>
          </a:prstGeom>
          <a:noFill/>
          <a:ln>
            <a:noFill/>
          </a:ln>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57" name="TextBox 120">
            <a:extLst>
              <a:ext uri="{FF2B5EF4-FFF2-40B4-BE49-F238E27FC236}">
                <a16:creationId xmlns:a16="http://schemas.microsoft.com/office/drawing/2014/main" xmlns="" id="{020D7A1D-EFAD-4C8C-B9DE-D0FAD269B77A}"/>
              </a:ext>
            </a:extLst>
          </p:cNvPr>
          <p:cNvSpPr txBox="1"/>
          <p:nvPr/>
        </p:nvSpPr>
        <p:spPr>
          <a:xfrm>
            <a:off x="2448710" y="1779575"/>
            <a:ext cx="1281582"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10.1.12.0/24</a:t>
            </a:r>
          </a:p>
        </p:txBody>
      </p:sp>
      <p:sp>
        <p:nvSpPr>
          <p:cNvPr id="59" name="TextBox 120">
            <a:extLst>
              <a:ext uri="{FF2B5EF4-FFF2-40B4-BE49-F238E27FC236}">
                <a16:creationId xmlns:a16="http://schemas.microsoft.com/office/drawing/2014/main" xmlns="" id="{020D7A1D-EFAD-4C8C-B9DE-D0FAD269B77A}"/>
              </a:ext>
            </a:extLst>
          </p:cNvPr>
          <p:cNvSpPr txBox="1"/>
          <p:nvPr/>
        </p:nvSpPr>
        <p:spPr>
          <a:xfrm rot="16200000">
            <a:off x="3541237" y="2598931"/>
            <a:ext cx="1281582"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10.1.23.0/24</a:t>
            </a:r>
          </a:p>
        </p:txBody>
      </p:sp>
      <p:sp>
        <p:nvSpPr>
          <p:cNvPr id="60" name="TextBox 120">
            <a:extLst>
              <a:ext uri="{FF2B5EF4-FFF2-40B4-BE49-F238E27FC236}">
                <a16:creationId xmlns:a16="http://schemas.microsoft.com/office/drawing/2014/main" xmlns="" id="{020D7A1D-EFAD-4C8C-B9DE-D0FAD269B77A}"/>
              </a:ext>
            </a:extLst>
          </p:cNvPr>
          <p:cNvSpPr txBox="1"/>
          <p:nvPr/>
        </p:nvSpPr>
        <p:spPr>
          <a:xfrm>
            <a:off x="2184354" y="2007326"/>
            <a:ext cx="389999"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66" name="TextBox 120">
            <a:extLst>
              <a:ext uri="{FF2B5EF4-FFF2-40B4-BE49-F238E27FC236}">
                <a16:creationId xmlns:a16="http://schemas.microsoft.com/office/drawing/2014/main" xmlns="" id="{020D7A1D-EFAD-4C8C-B9DE-D0FAD269B77A}"/>
              </a:ext>
            </a:extLst>
          </p:cNvPr>
          <p:cNvSpPr txBox="1"/>
          <p:nvPr/>
        </p:nvSpPr>
        <p:spPr>
          <a:xfrm>
            <a:off x="1238025" y="1355156"/>
            <a:ext cx="827092" cy="307777"/>
          </a:xfrm>
          <a:prstGeom prst="rect">
            <a:avLst/>
          </a:prstGeom>
          <a:noFill/>
          <a:ln>
            <a:noFill/>
          </a:ln>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AS 101</a:t>
            </a:r>
          </a:p>
        </p:txBody>
      </p:sp>
      <p:graphicFrame>
        <p:nvGraphicFramePr>
          <p:cNvPr id="75" name="表格 74"/>
          <p:cNvGraphicFramePr>
            <a:graphicFrameLocks noGrp="1"/>
          </p:cNvGraphicFramePr>
          <p:nvPr>
            <p:extLst>
              <p:ext uri="{D42A27DB-BD31-4B8C-83A1-F6EECF244321}">
                <p14:modId xmlns:p14="http://schemas.microsoft.com/office/powerpoint/2010/main" val="2118257722"/>
              </p:ext>
            </p:extLst>
          </p:nvPr>
        </p:nvGraphicFramePr>
        <p:xfrm>
          <a:off x="1237925" y="5053847"/>
          <a:ext cx="4348923" cy="1219200"/>
        </p:xfrm>
        <a:graphic>
          <a:graphicData uri="http://schemas.openxmlformats.org/drawingml/2006/table">
            <a:tbl>
              <a:tblPr firstRow="1" bandRow="1">
                <a:tableStyleId>{72833802-FEF1-4C79-8D5D-14CF1EAF98D9}</a:tableStyleId>
              </a:tblPr>
              <a:tblGrid>
                <a:gridCol w="869785"/>
                <a:gridCol w="1739569"/>
                <a:gridCol w="1739569"/>
              </a:tblGrid>
              <a:tr h="283456">
                <a:tc>
                  <a:txBody>
                    <a:bodyPr/>
                    <a:lstStyle/>
                    <a:p>
                      <a:pPr algn="ctr" fontAlgn="ctr"/>
                      <a:r>
                        <a:rPr lang="en-US" sz="1400" dirty="0">
                          <a:solidFill>
                            <a:schemeClr val="bg1"/>
                          </a:solidFill>
                          <a:latin typeface="Huawei Sans" panose="020C0503030203020204" pitchFamily="34" charset="0"/>
                        </a:rPr>
                        <a:t>Device</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a:solidFill>
                            <a:schemeClr val="bg1"/>
                          </a:solidFill>
                          <a:latin typeface="Huawei Sans" panose="020C0503030203020204" pitchFamily="34" charset="0"/>
                        </a:rPr>
                        <a:t>Interface</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a:solidFill>
                            <a:schemeClr val="bg1"/>
                          </a:solidFill>
                          <a:latin typeface="Huawei Sans" panose="020C0503030203020204" pitchFamily="34" charset="0"/>
                        </a:rPr>
                        <a:t>Interface Address</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r>
              <a:tr h="283456">
                <a:tc>
                  <a:txBody>
                    <a:bodyPr/>
                    <a:lstStyle/>
                    <a:p>
                      <a:pPr algn="ctr" fontAlgn="ctr"/>
                      <a:r>
                        <a:rPr lang="en-US" sz="1400">
                          <a:solidFill>
                            <a:schemeClr val="tx1"/>
                          </a:solidFill>
                          <a:latin typeface="Huawei Sans" panose="020C0503030203020204" pitchFamily="34" charset="0"/>
                        </a:rPr>
                        <a:t>R1</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Loopback0</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a:solidFill>
                            <a:schemeClr val="tx1"/>
                          </a:solidFill>
                          <a:latin typeface="Huawei Sans" panose="020C0503030203020204" pitchFamily="34" charset="0"/>
                        </a:rPr>
                        <a:t>10.1.1.1/32</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a:txBody>
                    <a:bodyPr/>
                    <a:lstStyle/>
                    <a:p>
                      <a:pPr algn="ctr" fontAlgn="ctr"/>
                      <a:r>
                        <a:rPr lang="en-US" sz="1400">
                          <a:solidFill>
                            <a:schemeClr val="tx1"/>
                          </a:solidFill>
                          <a:latin typeface="Huawei Sans" panose="020C0503030203020204" pitchFamily="34" charset="0"/>
                        </a:rPr>
                        <a:t>R2</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Loopback0</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a:solidFill>
                            <a:schemeClr val="tx1"/>
                          </a:solidFill>
                          <a:latin typeface="Huawei Sans" panose="020C0503030203020204" pitchFamily="34" charset="0"/>
                        </a:rPr>
                        <a:t>10.1.2.2/32</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a:txBody>
                    <a:bodyPr/>
                    <a:lstStyle/>
                    <a:p>
                      <a:pPr algn="ctr" fontAlgn="ctr"/>
                      <a:r>
                        <a:rPr lang="en-US" sz="1400">
                          <a:solidFill>
                            <a:schemeClr val="tx1"/>
                          </a:solidFill>
                          <a:latin typeface="Huawei Sans" panose="020C0503030203020204" pitchFamily="34" charset="0"/>
                        </a:rPr>
                        <a:t>R3</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Loopback0</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rPr>
                        <a:t>10.1.3.3/32</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bl>
          </a:graphicData>
        </a:graphic>
      </p:graphicFrame>
      <p:sp>
        <p:nvSpPr>
          <p:cNvPr id="61" name="TextBox 120">
            <a:extLst>
              <a:ext uri="{FF2B5EF4-FFF2-40B4-BE49-F238E27FC236}">
                <a16:creationId xmlns:a16="http://schemas.microsoft.com/office/drawing/2014/main" xmlns="" id="{020D7A1D-EFAD-4C8C-B9DE-D0FAD269B77A}"/>
              </a:ext>
            </a:extLst>
          </p:cNvPr>
          <p:cNvSpPr txBox="1"/>
          <p:nvPr/>
        </p:nvSpPr>
        <p:spPr>
          <a:xfrm>
            <a:off x="3717132" y="2219388"/>
            <a:ext cx="389999"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8" name="TextBox 120">
            <a:extLst>
              <a:ext uri="{FF2B5EF4-FFF2-40B4-BE49-F238E27FC236}">
                <a16:creationId xmlns:a16="http://schemas.microsoft.com/office/drawing/2014/main" xmlns="" id="{020D7A1D-EFAD-4C8C-B9DE-D0FAD269B77A}"/>
              </a:ext>
            </a:extLst>
          </p:cNvPr>
          <p:cNvSpPr txBox="1"/>
          <p:nvPr/>
        </p:nvSpPr>
        <p:spPr>
          <a:xfrm>
            <a:off x="3717132" y="3120603"/>
            <a:ext cx="389999"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.3</a:t>
            </a:r>
          </a:p>
        </p:txBody>
      </p:sp>
      <p:cxnSp>
        <p:nvCxnSpPr>
          <p:cNvPr id="69" name="直接连接符 68"/>
          <p:cNvCxnSpPr/>
          <p:nvPr/>
        </p:nvCxnSpPr>
        <p:spPr>
          <a:xfrm>
            <a:off x="2241509" y="2336856"/>
            <a:ext cx="1402139" cy="1245164"/>
          </a:xfrm>
          <a:prstGeom prst="line">
            <a:avLst/>
          </a:prstGeom>
          <a:ln w="19050">
            <a:solidFill>
              <a:schemeClr val="tx1"/>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3" name="TextBox 120">
            <a:extLst>
              <a:ext uri="{FF2B5EF4-FFF2-40B4-BE49-F238E27FC236}">
                <a16:creationId xmlns:a16="http://schemas.microsoft.com/office/drawing/2014/main" xmlns="" id="{020D7A1D-EFAD-4C8C-B9DE-D0FAD269B77A}"/>
              </a:ext>
            </a:extLst>
          </p:cNvPr>
          <p:cNvSpPr txBox="1"/>
          <p:nvPr/>
        </p:nvSpPr>
        <p:spPr>
          <a:xfrm rot="2581641">
            <a:off x="2106341" y="2860276"/>
            <a:ext cx="1280598" cy="307777"/>
          </a:xfrm>
          <a:prstGeom prst="rect">
            <a:avLst/>
          </a:prstGeom>
          <a:noFill/>
          <a:ln>
            <a:noFill/>
          </a:ln>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IBGP peer relationship</a:t>
            </a:r>
          </a:p>
        </p:txBody>
      </p:sp>
      <p:cxnSp>
        <p:nvCxnSpPr>
          <p:cNvPr id="83" name="直接连接符 82"/>
          <p:cNvCxnSpPr/>
          <p:nvPr/>
        </p:nvCxnSpPr>
        <p:spPr>
          <a:xfrm>
            <a:off x="2337530" y="1732480"/>
            <a:ext cx="1306118" cy="0"/>
          </a:xfrm>
          <a:prstGeom prst="line">
            <a:avLst/>
          </a:prstGeom>
          <a:ln w="19050">
            <a:solidFill>
              <a:schemeClr val="tx1"/>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5" name="TextBox 120">
            <a:extLst>
              <a:ext uri="{FF2B5EF4-FFF2-40B4-BE49-F238E27FC236}">
                <a16:creationId xmlns:a16="http://schemas.microsoft.com/office/drawing/2014/main" xmlns="" id="{020D7A1D-EFAD-4C8C-B9DE-D0FAD269B77A}"/>
              </a:ext>
            </a:extLst>
          </p:cNvPr>
          <p:cNvSpPr txBox="1"/>
          <p:nvPr/>
        </p:nvSpPr>
        <p:spPr>
          <a:xfrm>
            <a:off x="2355617" y="1248917"/>
            <a:ext cx="1280598" cy="307777"/>
          </a:xfrm>
          <a:prstGeom prst="rect">
            <a:avLst/>
          </a:prstGeom>
          <a:noFill/>
          <a:ln>
            <a:noFill/>
          </a:ln>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IBGP peer relationship</a:t>
            </a:r>
          </a:p>
        </p:txBody>
      </p:sp>
      <p:cxnSp>
        <p:nvCxnSpPr>
          <p:cNvPr id="86" name="直接连接符 85"/>
          <p:cNvCxnSpPr/>
          <p:nvPr/>
        </p:nvCxnSpPr>
        <p:spPr>
          <a:xfrm>
            <a:off x="4374349" y="2277977"/>
            <a:ext cx="0" cy="1023948"/>
          </a:xfrm>
          <a:prstGeom prst="line">
            <a:avLst/>
          </a:prstGeom>
          <a:ln w="19050">
            <a:solidFill>
              <a:schemeClr val="tx1"/>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1" name="TextBox 120">
            <a:extLst>
              <a:ext uri="{FF2B5EF4-FFF2-40B4-BE49-F238E27FC236}">
                <a16:creationId xmlns:a16="http://schemas.microsoft.com/office/drawing/2014/main" xmlns="" id="{020D7A1D-EFAD-4C8C-B9DE-D0FAD269B77A}"/>
              </a:ext>
            </a:extLst>
          </p:cNvPr>
          <p:cNvSpPr txBox="1"/>
          <p:nvPr/>
        </p:nvSpPr>
        <p:spPr>
          <a:xfrm rot="16200000">
            <a:off x="3984165" y="2613076"/>
            <a:ext cx="1164180" cy="372411"/>
          </a:xfrm>
          <a:prstGeom prst="rect">
            <a:avLst/>
          </a:prstGeom>
          <a:noFill/>
          <a:ln>
            <a:noFill/>
          </a:ln>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IBGP peer relationship</a:t>
            </a:r>
          </a:p>
        </p:txBody>
      </p:sp>
      <p:sp>
        <p:nvSpPr>
          <p:cNvPr id="92" name="文本框 91"/>
          <p:cNvSpPr txBox="1"/>
          <p:nvPr/>
        </p:nvSpPr>
        <p:spPr>
          <a:xfrm>
            <a:off x="6657917" y="3220597"/>
            <a:ext cx="5087996" cy="1169551"/>
          </a:xfrm>
          <a:prstGeom prst="rect">
            <a:avLst/>
          </a:prstGeom>
          <a:solidFill>
            <a:srgbClr val="F4FBFE"/>
          </a:solidFill>
          <a:ln>
            <a:solidFill>
              <a:srgbClr val="99DFF9"/>
            </a:solidFill>
          </a:ln>
        </p:spPr>
        <p:txBody>
          <a:bodyPr wrap="square" rtlCol="0">
            <a:noAutofit/>
          </a:bodyPr>
          <a:lstStyle/>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 </a:t>
            </a:r>
            <a:r>
              <a:rPr lang="en-US" sz="1400" dirty="0" err="1">
                <a:solidFill>
                  <a:prstClr val="black"/>
                </a:solidFill>
                <a:latin typeface="Huawei Sans" panose="020C0503030203020204" pitchFamily="34" charset="0"/>
                <a:cs typeface="Courier New" panose="02070309020205020404" pitchFamily="49" charset="0"/>
              </a:rPr>
              <a:t>bgp</a:t>
            </a:r>
            <a:r>
              <a:rPr lang="en-US" sz="1400" dirty="0">
                <a:solidFill>
                  <a:prstClr val="black"/>
                </a:solidFill>
                <a:latin typeface="Huawei Sans" panose="020C0503030203020204" pitchFamily="34" charset="0"/>
                <a:cs typeface="Courier New" panose="02070309020205020404" pitchFamily="49" charset="0"/>
              </a:rPr>
              <a:t> 101</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[R2-bgp] peer 10.1.1.1 as-number 101</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[R2-bgp] peer 10.1.1.1 connect-interface Loopback 0</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[R2-bgp] peer 10.1.3.3 as-number 101</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[R2-bgp] peer 10.1.3.3 connect-interface Loopback 0</a:t>
            </a:r>
          </a:p>
        </p:txBody>
      </p:sp>
      <p:sp>
        <p:nvSpPr>
          <p:cNvPr id="93" name="文本框 92"/>
          <p:cNvSpPr txBox="1"/>
          <p:nvPr/>
        </p:nvSpPr>
        <p:spPr>
          <a:xfrm>
            <a:off x="6657917" y="4528319"/>
            <a:ext cx="5087996" cy="1169551"/>
          </a:xfrm>
          <a:prstGeom prst="rect">
            <a:avLst/>
          </a:prstGeom>
          <a:solidFill>
            <a:srgbClr val="F4FBFE"/>
          </a:solidFill>
          <a:ln>
            <a:solidFill>
              <a:srgbClr val="99DFF9"/>
            </a:solidFill>
          </a:ln>
        </p:spPr>
        <p:txBody>
          <a:bodyPr wrap="square" rtlCol="0">
            <a:noAutofit/>
          </a:bodyPr>
          <a:lstStyle/>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[R3] </a:t>
            </a:r>
            <a:r>
              <a:rPr lang="en-US" sz="1400" dirty="0" err="1">
                <a:solidFill>
                  <a:prstClr val="black"/>
                </a:solidFill>
                <a:latin typeface="Huawei Sans" panose="020C0503030203020204" pitchFamily="34" charset="0"/>
                <a:cs typeface="Courier New" panose="02070309020205020404" pitchFamily="49" charset="0"/>
              </a:rPr>
              <a:t>bgp</a:t>
            </a:r>
            <a:r>
              <a:rPr lang="en-US" sz="1400" dirty="0">
                <a:solidFill>
                  <a:prstClr val="black"/>
                </a:solidFill>
                <a:latin typeface="Huawei Sans" panose="020C0503030203020204" pitchFamily="34" charset="0"/>
                <a:cs typeface="Courier New" panose="02070309020205020404" pitchFamily="49" charset="0"/>
              </a:rPr>
              <a:t> 101</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[R3-bgp] peer 10.1.1.1 as-number 101</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[R3-bgp] peer 10.1.1.1 connect-interface Loopback 0</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[R3-bgp] peer 10.1.2.2 as-number 101</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[R3-bgp] peer 10.1.2.2 connect-interface Loopback 0</a:t>
            </a:r>
          </a:p>
        </p:txBody>
      </p:sp>
      <p:grpSp>
        <p:nvGrpSpPr>
          <p:cNvPr id="34" name="组合 33"/>
          <p:cNvGrpSpPr/>
          <p:nvPr/>
        </p:nvGrpSpPr>
        <p:grpSpPr>
          <a:xfrm>
            <a:off x="9500483" y="124239"/>
            <a:ext cx="2638164" cy="213120"/>
            <a:chOff x="9500483" y="124239"/>
            <a:chExt cx="2638164" cy="213120"/>
          </a:xfrm>
        </p:grpSpPr>
        <p:sp>
          <p:nvSpPr>
            <p:cNvPr id="35" name="五边形 34"/>
            <p:cNvSpPr/>
            <p:nvPr/>
          </p:nvSpPr>
          <p:spPr bwMode="auto">
            <a:xfrm>
              <a:off x="9500483" y="124239"/>
              <a:ext cx="720000"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ORF</a:t>
              </a:r>
            </a:p>
          </p:txBody>
        </p:sp>
        <p:sp>
          <p:nvSpPr>
            <p:cNvPr id="36" name="燕尾形 35"/>
            <p:cNvSpPr/>
            <p:nvPr/>
          </p:nvSpPr>
          <p:spPr bwMode="auto">
            <a:xfrm>
              <a:off x="10145285" y="124239"/>
              <a:ext cx="1132560"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Peer Group</a:t>
              </a:r>
            </a:p>
          </p:txBody>
        </p:sp>
        <p:sp>
          <p:nvSpPr>
            <p:cNvPr id="37" name="燕尾形 36"/>
            <p:cNvSpPr/>
            <p:nvPr/>
          </p:nvSpPr>
          <p:spPr bwMode="auto">
            <a:xfrm>
              <a:off x="11202647" y="124239"/>
              <a:ext cx="936000"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Security</a:t>
              </a:r>
            </a:p>
          </p:txBody>
        </p:sp>
      </p:grpSp>
    </p:spTree>
    <p:extLst>
      <p:ext uri="{BB962C8B-B14F-4D97-AF65-F5344CB8AC3E}">
        <p14:creationId xmlns:p14="http://schemas.microsoft.com/office/powerpoint/2010/main" val="273067958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任意多边形 25"/>
          <p:cNvSpPr/>
          <p:nvPr/>
        </p:nvSpPr>
        <p:spPr>
          <a:xfrm>
            <a:off x="1237925" y="1280144"/>
            <a:ext cx="3699566" cy="2677804"/>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4FBFE"/>
          </a:solidFill>
          <a:ln w="19050">
            <a:solidFill>
              <a:srgbClr val="99DFF9"/>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endParaRPr lang="zh-CN" altLang="en-US" sz="1600" b="1">
              <a:solidFill>
                <a:schemeClr val="tx1"/>
              </a:solidFill>
              <a:latin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a:xfrm>
            <a:off x="1594177" y="410400"/>
            <a:ext cx="9827761" cy="640800"/>
          </a:xfrm>
        </p:spPr>
        <p:txBody>
          <a:bodyPr wrap="square">
            <a:noAutofit/>
          </a:bodyPr>
          <a:lstStyle/>
          <a:p>
            <a:pPr fontAlgn="ctr"/>
            <a:r>
              <a:rPr lang="en-US">
                <a:latin typeface="Huawei Sans" panose="020C0503030203020204" pitchFamily="34" charset="0"/>
              </a:rPr>
              <a:t>Example for Configuring GTSM (2)</a:t>
            </a:r>
          </a:p>
        </p:txBody>
      </p:sp>
      <p:sp>
        <p:nvSpPr>
          <p:cNvPr id="24" name="文本框 23"/>
          <p:cNvSpPr txBox="1"/>
          <p:nvPr/>
        </p:nvSpPr>
        <p:spPr>
          <a:xfrm>
            <a:off x="6657917" y="2191395"/>
            <a:ext cx="5087996" cy="307777"/>
          </a:xfrm>
          <a:prstGeom prst="rect">
            <a:avLst/>
          </a:prstGeom>
          <a:solidFill>
            <a:srgbClr val="F4FBFE"/>
          </a:solidFill>
          <a:ln>
            <a:solidFill>
              <a:srgbClr val="99DFF9"/>
            </a:solidFill>
          </a:ln>
        </p:spPr>
        <p:txBody>
          <a:bodyPr wrap="square" rtlCol="0">
            <a:noAutofit/>
          </a:bodyPr>
          <a:lstStyle/>
          <a:p>
            <a:pPr fontAlgn="ctr">
              <a:spcBef>
                <a:spcPts val="0"/>
              </a:spcBef>
              <a:spcAft>
                <a:spcPts val="0"/>
              </a:spcAft>
            </a:pPr>
            <a:r>
              <a:rPr lang="en-US" sz="1400">
                <a:solidFill>
                  <a:prstClr val="black"/>
                </a:solidFill>
                <a:latin typeface="Huawei Sans" panose="020C0503030203020204" pitchFamily="34" charset="0"/>
                <a:cs typeface="Courier New" panose="02070309020205020404" pitchFamily="49" charset="0"/>
              </a:rPr>
              <a:t>[R1-bgp] peer 10.1.2.2 valid-ttl-hops 1 </a:t>
            </a:r>
          </a:p>
        </p:txBody>
      </p:sp>
      <p:sp>
        <p:nvSpPr>
          <p:cNvPr id="58" name="文本框 57"/>
          <p:cNvSpPr txBox="1"/>
          <p:nvPr/>
        </p:nvSpPr>
        <p:spPr>
          <a:xfrm>
            <a:off x="6338670" y="1242833"/>
            <a:ext cx="5407243" cy="830997"/>
          </a:xfrm>
          <a:prstGeom prst="rect">
            <a:avLst/>
          </a:prstGeom>
          <a:noFill/>
        </p:spPr>
        <p:txBody>
          <a:bodyPr wrap="square" rtlCol="0">
            <a:noAutofit/>
          </a:bodyPr>
          <a:lstStyle/>
          <a:p>
            <a:pPr marL="214313" indent="-214313" fontAlgn="ctr">
              <a:spcBef>
                <a:spcPts val="0"/>
              </a:spcBef>
              <a:spcAft>
                <a:spcPts val="0"/>
              </a:spcAft>
            </a:pPr>
            <a:r>
              <a:rPr lang="en-US" sz="1400" dirty="0">
                <a:solidFill>
                  <a:prstClr val="black"/>
                </a:solidFill>
                <a:latin typeface="Huawei Sans" panose="020C0503030203020204" pitchFamily="34" charset="0"/>
              </a:rPr>
              <a:t>2. Enable GTSM between R1 and R2. As the two routers are directly connected, the valid TTL range of the messages from one router to the other is [255, 255]. In this case, the value of </a:t>
            </a:r>
            <a:r>
              <a:rPr lang="en-US" sz="1400" b="1" dirty="0">
                <a:solidFill>
                  <a:prstClr val="black"/>
                </a:solidFill>
                <a:latin typeface="Huawei Sans" panose="020C0503030203020204" pitchFamily="34" charset="0"/>
              </a:rPr>
              <a:t>valid-</a:t>
            </a:r>
            <a:r>
              <a:rPr lang="en-US" sz="1400" b="1" dirty="0" err="1">
                <a:solidFill>
                  <a:prstClr val="black"/>
                </a:solidFill>
                <a:latin typeface="Huawei Sans" panose="020C0503030203020204" pitchFamily="34" charset="0"/>
              </a:rPr>
              <a:t>ttl</a:t>
            </a:r>
            <a:r>
              <a:rPr lang="en-US" sz="1400" b="1" dirty="0">
                <a:solidFill>
                  <a:prstClr val="black"/>
                </a:solidFill>
                <a:latin typeface="Huawei Sans" panose="020C0503030203020204" pitchFamily="34" charset="0"/>
              </a:rPr>
              <a:t>-hops</a:t>
            </a:r>
            <a:r>
              <a:rPr lang="en-US" sz="1400" dirty="0">
                <a:solidFill>
                  <a:prstClr val="black"/>
                </a:solidFill>
                <a:latin typeface="Huawei Sans" panose="020C0503030203020204" pitchFamily="34" charset="0"/>
              </a:rPr>
              <a:t> is 1.</a:t>
            </a:r>
          </a:p>
        </p:txBody>
      </p:sp>
      <p:pic>
        <p:nvPicPr>
          <p:cNvPr id="67" name="图片 6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736636" y="1837427"/>
            <a:ext cx="540000" cy="442800"/>
          </a:xfrm>
          <a:prstGeom prst="rect">
            <a:avLst/>
          </a:prstGeom>
        </p:spPr>
      </p:pic>
      <p:cxnSp>
        <p:nvCxnSpPr>
          <p:cNvPr id="74" name="直接连接符 73"/>
          <p:cNvCxnSpPr>
            <a:stCxn id="71" idx="3"/>
            <a:endCxn id="67" idx="1"/>
          </p:cNvCxnSpPr>
          <p:nvPr/>
        </p:nvCxnSpPr>
        <p:spPr>
          <a:xfrm>
            <a:off x="2241509" y="2058827"/>
            <a:ext cx="149512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8" name="TextBox 120">
            <a:extLst>
              <a:ext uri="{FF2B5EF4-FFF2-40B4-BE49-F238E27FC236}">
                <a16:creationId xmlns:a16="http://schemas.microsoft.com/office/drawing/2014/main" xmlns="" id="{020D7A1D-EFAD-4C8C-B9DE-D0FAD269B77A}"/>
              </a:ext>
            </a:extLst>
          </p:cNvPr>
          <p:cNvSpPr txBox="1"/>
          <p:nvPr/>
        </p:nvSpPr>
        <p:spPr>
          <a:xfrm>
            <a:off x="1570830" y="1587923"/>
            <a:ext cx="827092" cy="307777"/>
          </a:xfrm>
          <a:prstGeom prst="rect">
            <a:avLst/>
          </a:prstGeom>
          <a:noFill/>
          <a:ln>
            <a:noFill/>
          </a:ln>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79" name="TextBox 120">
            <a:extLst>
              <a:ext uri="{FF2B5EF4-FFF2-40B4-BE49-F238E27FC236}">
                <a16:creationId xmlns:a16="http://schemas.microsoft.com/office/drawing/2014/main" xmlns="" id="{020D7A1D-EFAD-4C8C-B9DE-D0FAD269B77A}"/>
              </a:ext>
            </a:extLst>
          </p:cNvPr>
          <p:cNvSpPr txBox="1"/>
          <p:nvPr/>
        </p:nvSpPr>
        <p:spPr>
          <a:xfrm>
            <a:off x="3602238" y="1587923"/>
            <a:ext cx="827092" cy="307777"/>
          </a:xfrm>
          <a:prstGeom prst="rect">
            <a:avLst/>
          </a:prstGeom>
          <a:noFill/>
          <a:ln>
            <a:noFill/>
          </a:ln>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90" name="TextBox 120">
            <a:extLst>
              <a:ext uri="{FF2B5EF4-FFF2-40B4-BE49-F238E27FC236}">
                <a16:creationId xmlns:a16="http://schemas.microsoft.com/office/drawing/2014/main" xmlns="" id="{020D7A1D-EFAD-4C8C-B9DE-D0FAD269B77A}"/>
              </a:ext>
            </a:extLst>
          </p:cNvPr>
          <p:cNvSpPr txBox="1"/>
          <p:nvPr/>
        </p:nvSpPr>
        <p:spPr>
          <a:xfrm>
            <a:off x="3480491" y="2017048"/>
            <a:ext cx="389999"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98" name="文本占位符 2"/>
          <p:cNvSpPr txBox="1">
            <a:spLocks/>
          </p:cNvSpPr>
          <p:nvPr/>
        </p:nvSpPr>
        <p:spPr bwMode="auto">
          <a:xfrm>
            <a:off x="480297" y="4083661"/>
            <a:ext cx="5627683" cy="806398"/>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fontAlgn="ctr">
              <a:lnSpc>
                <a:spcPct val="100000"/>
              </a:lnSpc>
              <a:buNone/>
            </a:pPr>
            <a:r>
              <a:rPr lang="en-US" sz="1600" dirty="0">
                <a:latin typeface="Huawei Sans" panose="020C0503030203020204" pitchFamily="34" charset="0"/>
              </a:rPr>
              <a:t>R1, R2, and R3 all belong to AS 101 and use </a:t>
            </a:r>
            <a:r>
              <a:rPr lang="en-US" sz="1600" dirty="0" smtClean="0">
                <a:latin typeface="Huawei Sans" panose="020C0503030203020204" pitchFamily="34" charset="0"/>
              </a:rPr>
              <a:t>loopback0 </a:t>
            </a:r>
            <a:r>
              <a:rPr lang="en-US" sz="1600" dirty="0">
                <a:latin typeface="Huawei Sans" panose="020C0503030203020204" pitchFamily="34" charset="0"/>
              </a:rPr>
              <a:t>interfaces to establish full-mesh IBGP connections. GTSM needs to be enabled on them to prevent CPU attacks.</a:t>
            </a:r>
          </a:p>
        </p:txBody>
      </p:sp>
      <p:pic>
        <p:nvPicPr>
          <p:cNvPr id="43" name="图片 4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736636" y="3409228"/>
            <a:ext cx="540000" cy="442800"/>
          </a:xfrm>
          <a:prstGeom prst="rect">
            <a:avLst/>
          </a:prstGeom>
        </p:spPr>
      </p:pic>
      <p:cxnSp>
        <p:nvCxnSpPr>
          <p:cNvPr id="45" name="直接连接符 44"/>
          <p:cNvCxnSpPr>
            <a:stCxn id="67" idx="2"/>
            <a:endCxn id="43" idx="0"/>
          </p:cNvCxnSpPr>
          <p:nvPr/>
        </p:nvCxnSpPr>
        <p:spPr>
          <a:xfrm>
            <a:off x="4006636" y="2280227"/>
            <a:ext cx="0" cy="112900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1" name="图片 7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701509" y="1837427"/>
            <a:ext cx="540000" cy="442800"/>
          </a:xfrm>
          <a:prstGeom prst="rect">
            <a:avLst/>
          </a:prstGeom>
        </p:spPr>
      </p:pic>
      <p:sp>
        <p:nvSpPr>
          <p:cNvPr id="55" name="TextBox 120">
            <a:extLst>
              <a:ext uri="{FF2B5EF4-FFF2-40B4-BE49-F238E27FC236}">
                <a16:creationId xmlns:a16="http://schemas.microsoft.com/office/drawing/2014/main" xmlns="" id="{020D7A1D-EFAD-4C8C-B9DE-D0FAD269B77A}"/>
              </a:ext>
            </a:extLst>
          </p:cNvPr>
          <p:cNvSpPr txBox="1"/>
          <p:nvPr/>
        </p:nvSpPr>
        <p:spPr>
          <a:xfrm>
            <a:off x="4027281" y="3474712"/>
            <a:ext cx="827092" cy="307777"/>
          </a:xfrm>
          <a:prstGeom prst="rect">
            <a:avLst/>
          </a:prstGeom>
          <a:noFill/>
          <a:ln>
            <a:noFill/>
          </a:ln>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57" name="TextBox 120">
            <a:extLst>
              <a:ext uri="{FF2B5EF4-FFF2-40B4-BE49-F238E27FC236}">
                <a16:creationId xmlns:a16="http://schemas.microsoft.com/office/drawing/2014/main" xmlns="" id="{020D7A1D-EFAD-4C8C-B9DE-D0FAD269B77A}"/>
              </a:ext>
            </a:extLst>
          </p:cNvPr>
          <p:cNvSpPr txBox="1"/>
          <p:nvPr/>
        </p:nvSpPr>
        <p:spPr>
          <a:xfrm>
            <a:off x="2448710" y="1788906"/>
            <a:ext cx="1281582"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10.1.12.0/24</a:t>
            </a:r>
          </a:p>
        </p:txBody>
      </p:sp>
      <p:sp>
        <p:nvSpPr>
          <p:cNvPr id="59" name="TextBox 120">
            <a:extLst>
              <a:ext uri="{FF2B5EF4-FFF2-40B4-BE49-F238E27FC236}">
                <a16:creationId xmlns:a16="http://schemas.microsoft.com/office/drawing/2014/main" xmlns="" id="{020D7A1D-EFAD-4C8C-B9DE-D0FAD269B77A}"/>
              </a:ext>
            </a:extLst>
          </p:cNvPr>
          <p:cNvSpPr txBox="1"/>
          <p:nvPr/>
        </p:nvSpPr>
        <p:spPr>
          <a:xfrm rot="16200000">
            <a:off x="3541237" y="2608262"/>
            <a:ext cx="1281582"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10.1.23.0/24</a:t>
            </a:r>
          </a:p>
        </p:txBody>
      </p:sp>
      <p:sp>
        <p:nvSpPr>
          <p:cNvPr id="60" name="TextBox 120">
            <a:extLst>
              <a:ext uri="{FF2B5EF4-FFF2-40B4-BE49-F238E27FC236}">
                <a16:creationId xmlns:a16="http://schemas.microsoft.com/office/drawing/2014/main" xmlns="" id="{020D7A1D-EFAD-4C8C-B9DE-D0FAD269B77A}"/>
              </a:ext>
            </a:extLst>
          </p:cNvPr>
          <p:cNvSpPr txBox="1"/>
          <p:nvPr/>
        </p:nvSpPr>
        <p:spPr>
          <a:xfrm>
            <a:off x="2184354" y="2016657"/>
            <a:ext cx="389999"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66" name="TextBox 120">
            <a:extLst>
              <a:ext uri="{FF2B5EF4-FFF2-40B4-BE49-F238E27FC236}">
                <a16:creationId xmlns:a16="http://schemas.microsoft.com/office/drawing/2014/main" xmlns="" id="{020D7A1D-EFAD-4C8C-B9DE-D0FAD269B77A}"/>
              </a:ext>
            </a:extLst>
          </p:cNvPr>
          <p:cNvSpPr txBox="1"/>
          <p:nvPr/>
        </p:nvSpPr>
        <p:spPr>
          <a:xfrm>
            <a:off x="1238025" y="1364487"/>
            <a:ext cx="827092" cy="307777"/>
          </a:xfrm>
          <a:prstGeom prst="rect">
            <a:avLst/>
          </a:prstGeom>
          <a:noFill/>
          <a:ln>
            <a:noFill/>
          </a:ln>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AS 101</a:t>
            </a:r>
          </a:p>
        </p:txBody>
      </p:sp>
      <p:graphicFrame>
        <p:nvGraphicFramePr>
          <p:cNvPr id="75" name="表格 74"/>
          <p:cNvGraphicFramePr>
            <a:graphicFrameLocks noGrp="1"/>
          </p:cNvGraphicFramePr>
          <p:nvPr>
            <p:extLst>
              <p:ext uri="{D42A27DB-BD31-4B8C-83A1-F6EECF244321}">
                <p14:modId xmlns:p14="http://schemas.microsoft.com/office/powerpoint/2010/main" val="1453605259"/>
              </p:ext>
            </p:extLst>
          </p:nvPr>
        </p:nvGraphicFramePr>
        <p:xfrm>
          <a:off x="1237925" y="5044514"/>
          <a:ext cx="4348923" cy="1219200"/>
        </p:xfrm>
        <a:graphic>
          <a:graphicData uri="http://schemas.openxmlformats.org/drawingml/2006/table">
            <a:tbl>
              <a:tblPr firstRow="1" bandRow="1">
                <a:tableStyleId>{72833802-FEF1-4C79-8D5D-14CF1EAF98D9}</a:tableStyleId>
              </a:tblPr>
              <a:tblGrid>
                <a:gridCol w="869785"/>
                <a:gridCol w="1739569"/>
                <a:gridCol w="1739569"/>
              </a:tblGrid>
              <a:tr h="283456">
                <a:tc>
                  <a:txBody>
                    <a:bodyPr/>
                    <a:lstStyle/>
                    <a:p>
                      <a:pPr algn="ctr" fontAlgn="ctr"/>
                      <a:r>
                        <a:rPr lang="en-US" sz="1400" dirty="0">
                          <a:solidFill>
                            <a:schemeClr val="bg1"/>
                          </a:solidFill>
                          <a:latin typeface="Huawei Sans" panose="020C0503030203020204" pitchFamily="34" charset="0"/>
                        </a:rPr>
                        <a:t>Device</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a:solidFill>
                            <a:schemeClr val="bg1"/>
                          </a:solidFill>
                          <a:latin typeface="Huawei Sans" panose="020C0503030203020204" pitchFamily="34" charset="0"/>
                        </a:rPr>
                        <a:t>Interface</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a:solidFill>
                            <a:schemeClr val="bg1"/>
                          </a:solidFill>
                          <a:latin typeface="Huawei Sans" panose="020C0503030203020204" pitchFamily="34" charset="0"/>
                        </a:rPr>
                        <a:t>Interface Address</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r>
              <a:tr h="283456">
                <a:tc>
                  <a:txBody>
                    <a:bodyPr/>
                    <a:lstStyle/>
                    <a:p>
                      <a:pPr algn="ctr" fontAlgn="ctr"/>
                      <a:r>
                        <a:rPr lang="en-US" sz="1400">
                          <a:solidFill>
                            <a:schemeClr val="tx1"/>
                          </a:solidFill>
                          <a:latin typeface="Huawei Sans" panose="020C0503030203020204" pitchFamily="34" charset="0"/>
                        </a:rPr>
                        <a:t>R1</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Loopback0</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a:solidFill>
                            <a:schemeClr val="tx1"/>
                          </a:solidFill>
                          <a:latin typeface="Huawei Sans" panose="020C0503030203020204" pitchFamily="34" charset="0"/>
                        </a:rPr>
                        <a:t>10.1.1.1/32</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a:txBody>
                    <a:bodyPr/>
                    <a:lstStyle/>
                    <a:p>
                      <a:pPr algn="ctr" fontAlgn="ctr"/>
                      <a:r>
                        <a:rPr lang="en-US" sz="1400">
                          <a:solidFill>
                            <a:schemeClr val="tx1"/>
                          </a:solidFill>
                          <a:latin typeface="Huawei Sans" panose="020C0503030203020204" pitchFamily="34" charset="0"/>
                        </a:rPr>
                        <a:t>R2</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Loopback0</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a:solidFill>
                            <a:schemeClr val="tx1"/>
                          </a:solidFill>
                          <a:latin typeface="Huawei Sans" panose="020C0503030203020204" pitchFamily="34" charset="0"/>
                        </a:rPr>
                        <a:t>10.1.2.2/32</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a:txBody>
                    <a:bodyPr/>
                    <a:lstStyle/>
                    <a:p>
                      <a:pPr algn="ctr" fontAlgn="ctr"/>
                      <a:r>
                        <a:rPr lang="en-US" sz="1400">
                          <a:solidFill>
                            <a:schemeClr val="tx1"/>
                          </a:solidFill>
                          <a:latin typeface="Huawei Sans" panose="020C0503030203020204" pitchFamily="34" charset="0"/>
                        </a:rPr>
                        <a:t>R3</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smtClean="0">
                          <a:solidFill>
                            <a:schemeClr val="tx1"/>
                          </a:solidFill>
                          <a:latin typeface="Huawei Sans" panose="020C0503030203020204" pitchFamily="34" charset="0"/>
                        </a:rPr>
                        <a:t>Loopback0</a:t>
                      </a:r>
                      <a:endParaRPr lang="en-US" sz="14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rPr>
                        <a:t>10.1.3.3/32</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bl>
          </a:graphicData>
        </a:graphic>
      </p:graphicFrame>
      <p:sp>
        <p:nvSpPr>
          <p:cNvPr id="61" name="TextBox 120">
            <a:extLst>
              <a:ext uri="{FF2B5EF4-FFF2-40B4-BE49-F238E27FC236}">
                <a16:creationId xmlns:a16="http://schemas.microsoft.com/office/drawing/2014/main" xmlns="" id="{020D7A1D-EFAD-4C8C-B9DE-D0FAD269B77A}"/>
              </a:ext>
            </a:extLst>
          </p:cNvPr>
          <p:cNvSpPr txBox="1"/>
          <p:nvPr/>
        </p:nvSpPr>
        <p:spPr>
          <a:xfrm>
            <a:off x="3717132" y="2228719"/>
            <a:ext cx="389999"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8" name="TextBox 120">
            <a:extLst>
              <a:ext uri="{FF2B5EF4-FFF2-40B4-BE49-F238E27FC236}">
                <a16:creationId xmlns:a16="http://schemas.microsoft.com/office/drawing/2014/main" xmlns="" id="{020D7A1D-EFAD-4C8C-B9DE-D0FAD269B77A}"/>
              </a:ext>
            </a:extLst>
          </p:cNvPr>
          <p:cNvSpPr txBox="1"/>
          <p:nvPr/>
        </p:nvSpPr>
        <p:spPr>
          <a:xfrm>
            <a:off x="3717132" y="3129934"/>
            <a:ext cx="389999"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.3</a:t>
            </a:r>
          </a:p>
        </p:txBody>
      </p:sp>
      <p:cxnSp>
        <p:nvCxnSpPr>
          <p:cNvPr id="69" name="直接连接符 68"/>
          <p:cNvCxnSpPr/>
          <p:nvPr/>
        </p:nvCxnSpPr>
        <p:spPr>
          <a:xfrm>
            <a:off x="2241509" y="2346187"/>
            <a:ext cx="1402139" cy="1245164"/>
          </a:xfrm>
          <a:prstGeom prst="line">
            <a:avLst/>
          </a:prstGeom>
          <a:ln w="19050">
            <a:solidFill>
              <a:schemeClr val="tx1"/>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3" name="TextBox 120">
            <a:extLst>
              <a:ext uri="{FF2B5EF4-FFF2-40B4-BE49-F238E27FC236}">
                <a16:creationId xmlns:a16="http://schemas.microsoft.com/office/drawing/2014/main" xmlns="" id="{020D7A1D-EFAD-4C8C-B9DE-D0FAD269B77A}"/>
              </a:ext>
            </a:extLst>
          </p:cNvPr>
          <p:cNvSpPr txBox="1"/>
          <p:nvPr/>
        </p:nvSpPr>
        <p:spPr>
          <a:xfrm rot="2581641">
            <a:off x="2097010" y="2869607"/>
            <a:ext cx="1280598" cy="307777"/>
          </a:xfrm>
          <a:prstGeom prst="rect">
            <a:avLst/>
          </a:prstGeom>
          <a:noFill/>
          <a:ln>
            <a:noFill/>
          </a:ln>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IBGP peer relationship</a:t>
            </a:r>
          </a:p>
        </p:txBody>
      </p:sp>
      <p:cxnSp>
        <p:nvCxnSpPr>
          <p:cNvPr id="83" name="直接连接符 82"/>
          <p:cNvCxnSpPr/>
          <p:nvPr/>
        </p:nvCxnSpPr>
        <p:spPr>
          <a:xfrm>
            <a:off x="2337530" y="1741811"/>
            <a:ext cx="1306118" cy="0"/>
          </a:xfrm>
          <a:prstGeom prst="line">
            <a:avLst/>
          </a:prstGeom>
          <a:ln w="19050">
            <a:solidFill>
              <a:schemeClr val="tx1"/>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5" name="TextBox 120">
            <a:extLst>
              <a:ext uri="{FF2B5EF4-FFF2-40B4-BE49-F238E27FC236}">
                <a16:creationId xmlns:a16="http://schemas.microsoft.com/office/drawing/2014/main" xmlns="" id="{020D7A1D-EFAD-4C8C-B9DE-D0FAD269B77A}"/>
              </a:ext>
            </a:extLst>
          </p:cNvPr>
          <p:cNvSpPr txBox="1"/>
          <p:nvPr/>
        </p:nvSpPr>
        <p:spPr>
          <a:xfrm>
            <a:off x="2355617" y="1248917"/>
            <a:ext cx="1280598" cy="307777"/>
          </a:xfrm>
          <a:prstGeom prst="rect">
            <a:avLst/>
          </a:prstGeom>
          <a:noFill/>
          <a:ln>
            <a:noFill/>
          </a:ln>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IBGP peer relationship</a:t>
            </a:r>
          </a:p>
        </p:txBody>
      </p:sp>
      <p:cxnSp>
        <p:nvCxnSpPr>
          <p:cNvPr id="86" name="直接连接符 85"/>
          <p:cNvCxnSpPr/>
          <p:nvPr/>
        </p:nvCxnSpPr>
        <p:spPr>
          <a:xfrm>
            <a:off x="4374349" y="2287308"/>
            <a:ext cx="0" cy="1023948"/>
          </a:xfrm>
          <a:prstGeom prst="line">
            <a:avLst/>
          </a:prstGeom>
          <a:ln w="19050">
            <a:solidFill>
              <a:schemeClr val="tx1"/>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1" name="TextBox 120">
            <a:extLst>
              <a:ext uri="{FF2B5EF4-FFF2-40B4-BE49-F238E27FC236}">
                <a16:creationId xmlns:a16="http://schemas.microsoft.com/office/drawing/2014/main" xmlns="" id="{020D7A1D-EFAD-4C8C-B9DE-D0FAD269B77A}"/>
              </a:ext>
            </a:extLst>
          </p:cNvPr>
          <p:cNvSpPr txBox="1"/>
          <p:nvPr/>
        </p:nvSpPr>
        <p:spPr>
          <a:xfrm rot="16200000">
            <a:off x="3925956" y="2645393"/>
            <a:ext cx="1280598" cy="307777"/>
          </a:xfrm>
          <a:prstGeom prst="rect">
            <a:avLst/>
          </a:prstGeom>
          <a:noFill/>
          <a:ln>
            <a:noFill/>
          </a:ln>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IBGP peer relationship</a:t>
            </a:r>
          </a:p>
        </p:txBody>
      </p:sp>
      <p:sp>
        <p:nvSpPr>
          <p:cNvPr id="34" name="文本框 33"/>
          <p:cNvSpPr txBox="1"/>
          <p:nvPr/>
        </p:nvSpPr>
        <p:spPr>
          <a:xfrm>
            <a:off x="6657917" y="2605083"/>
            <a:ext cx="5087996" cy="307777"/>
          </a:xfrm>
          <a:prstGeom prst="rect">
            <a:avLst/>
          </a:prstGeom>
          <a:solidFill>
            <a:srgbClr val="F4FBFE"/>
          </a:solidFill>
          <a:ln>
            <a:solidFill>
              <a:srgbClr val="99DFF9"/>
            </a:solidFill>
          </a:ln>
        </p:spPr>
        <p:txBody>
          <a:bodyPr wrap="square" rtlCol="0">
            <a:noAutofit/>
          </a:bodyPr>
          <a:lstStyle/>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[R2-bgp] peer 10.1.1.1 valid-</a:t>
            </a:r>
            <a:r>
              <a:rPr lang="en-US" sz="1400" dirty="0" err="1">
                <a:solidFill>
                  <a:prstClr val="black"/>
                </a:solidFill>
                <a:latin typeface="Huawei Sans" panose="020C0503030203020204" pitchFamily="34" charset="0"/>
                <a:cs typeface="Courier New" panose="02070309020205020404" pitchFamily="49" charset="0"/>
              </a:rPr>
              <a:t>ttl</a:t>
            </a:r>
            <a:r>
              <a:rPr lang="en-US" sz="1400" dirty="0">
                <a:solidFill>
                  <a:prstClr val="black"/>
                </a:solidFill>
                <a:latin typeface="Huawei Sans" panose="020C0503030203020204" pitchFamily="34" charset="0"/>
                <a:cs typeface="Courier New" panose="02070309020205020404" pitchFamily="49" charset="0"/>
              </a:rPr>
              <a:t>-hops 1 </a:t>
            </a:r>
          </a:p>
        </p:txBody>
      </p:sp>
      <p:sp>
        <p:nvSpPr>
          <p:cNvPr id="35" name="文本框 34"/>
          <p:cNvSpPr txBox="1"/>
          <p:nvPr/>
        </p:nvSpPr>
        <p:spPr>
          <a:xfrm>
            <a:off x="6657917" y="3913332"/>
            <a:ext cx="5087996" cy="307777"/>
          </a:xfrm>
          <a:prstGeom prst="rect">
            <a:avLst/>
          </a:prstGeom>
          <a:solidFill>
            <a:srgbClr val="F4FBFE"/>
          </a:solidFill>
          <a:ln>
            <a:solidFill>
              <a:srgbClr val="99DFF9"/>
            </a:solidFill>
          </a:ln>
        </p:spPr>
        <p:txBody>
          <a:bodyPr wrap="square" rtlCol="0">
            <a:noAutofit/>
          </a:bodyPr>
          <a:lstStyle/>
          <a:p>
            <a:pPr fontAlgn="ctr">
              <a:spcBef>
                <a:spcPts val="0"/>
              </a:spcBef>
              <a:spcAft>
                <a:spcPts val="0"/>
              </a:spcAft>
            </a:pPr>
            <a:r>
              <a:rPr lang="en-US" sz="1400">
                <a:solidFill>
                  <a:prstClr val="black"/>
                </a:solidFill>
                <a:latin typeface="Huawei Sans" panose="020C0503030203020204" pitchFamily="34" charset="0"/>
                <a:cs typeface="Courier New" panose="02070309020205020404" pitchFamily="49" charset="0"/>
              </a:rPr>
              <a:t>[R2-bgp] peer 10.1.3.3 valid-ttl-hops 1 </a:t>
            </a:r>
          </a:p>
        </p:txBody>
      </p:sp>
      <p:sp>
        <p:nvSpPr>
          <p:cNvPr id="36" name="文本框 35"/>
          <p:cNvSpPr txBox="1"/>
          <p:nvPr/>
        </p:nvSpPr>
        <p:spPr>
          <a:xfrm>
            <a:off x="6338670" y="2946110"/>
            <a:ext cx="5407243" cy="830997"/>
          </a:xfrm>
          <a:prstGeom prst="rect">
            <a:avLst/>
          </a:prstGeom>
          <a:noFill/>
        </p:spPr>
        <p:txBody>
          <a:bodyPr wrap="square" rtlCol="0">
            <a:noAutofit/>
          </a:bodyPr>
          <a:lstStyle/>
          <a:p>
            <a:pPr marL="214313" indent="-214313" fontAlgn="ctr">
              <a:spcBef>
                <a:spcPts val="0"/>
              </a:spcBef>
              <a:spcAft>
                <a:spcPts val="0"/>
              </a:spcAft>
            </a:pPr>
            <a:r>
              <a:rPr lang="en-US" sz="1400" dirty="0">
                <a:solidFill>
                  <a:prstClr val="black"/>
                </a:solidFill>
                <a:latin typeface="Huawei Sans" panose="020C0503030203020204" pitchFamily="34" charset="0"/>
              </a:rPr>
              <a:t>3. Enable GTSM between R2 and R3. As the two routers are directly connected, the valid TTL range of the messages from one router to the other is [255, 255]. In this case, the value of </a:t>
            </a:r>
            <a:r>
              <a:rPr lang="en-US" sz="1400" b="1" dirty="0">
                <a:solidFill>
                  <a:prstClr val="black"/>
                </a:solidFill>
                <a:latin typeface="Huawei Sans" panose="020C0503030203020204" pitchFamily="34" charset="0"/>
              </a:rPr>
              <a:t>valid-</a:t>
            </a:r>
            <a:r>
              <a:rPr lang="en-US" sz="1400" b="1" dirty="0" err="1">
                <a:solidFill>
                  <a:prstClr val="black"/>
                </a:solidFill>
                <a:latin typeface="Huawei Sans" panose="020C0503030203020204" pitchFamily="34" charset="0"/>
              </a:rPr>
              <a:t>ttl</a:t>
            </a:r>
            <a:r>
              <a:rPr lang="en-US" sz="1400" b="1" dirty="0">
                <a:solidFill>
                  <a:prstClr val="black"/>
                </a:solidFill>
                <a:latin typeface="Huawei Sans" panose="020C0503030203020204" pitchFamily="34" charset="0"/>
              </a:rPr>
              <a:t>-hops</a:t>
            </a:r>
            <a:r>
              <a:rPr lang="en-US" sz="1400" dirty="0">
                <a:solidFill>
                  <a:prstClr val="black"/>
                </a:solidFill>
                <a:latin typeface="Huawei Sans" panose="020C0503030203020204" pitchFamily="34" charset="0"/>
              </a:rPr>
              <a:t> is 1.</a:t>
            </a:r>
          </a:p>
        </p:txBody>
      </p:sp>
      <p:sp>
        <p:nvSpPr>
          <p:cNvPr id="37" name="文本框 36"/>
          <p:cNvSpPr txBox="1"/>
          <p:nvPr/>
        </p:nvSpPr>
        <p:spPr>
          <a:xfrm>
            <a:off x="6657917" y="4327020"/>
            <a:ext cx="5087996" cy="307777"/>
          </a:xfrm>
          <a:prstGeom prst="rect">
            <a:avLst/>
          </a:prstGeom>
          <a:solidFill>
            <a:srgbClr val="F4FBFE"/>
          </a:solidFill>
          <a:ln>
            <a:solidFill>
              <a:srgbClr val="99DFF9"/>
            </a:solidFill>
          </a:ln>
        </p:spPr>
        <p:txBody>
          <a:bodyPr wrap="square" rtlCol="0">
            <a:noAutofit/>
          </a:bodyPr>
          <a:lstStyle/>
          <a:p>
            <a:pPr fontAlgn="ctr">
              <a:spcBef>
                <a:spcPts val="0"/>
              </a:spcBef>
              <a:spcAft>
                <a:spcPts val="0"/>
              </a:spcAft>
            </a:pPr>
            <a:r>
              <a:rPr lang="en-US" sz="1400">
                <a:solidFill>
                  <a:prstClr val="black"/>
                </a:solidFill>
                <a:latin typeface="Huawei Sans" panose="020C0503030203020204" pitchFamily="34" charset="0"/>
                <a:cs typeface="Courier New" panose="02070309020205020404" pitchFamily="49" charset="0"/>
              </a:rPr>
              <a:t>[R3-bgp] peer 10.1.2.2 valid-ttl-hops 1 </a:t>
            </a:r>
          </a:p>
        </p:txBody>
      </p:sp>
      <p:sp>
        <p:nvSpPr>
          <p:cNvPr id="38" name="文本框 37"/>
          <p:cNvSpPr txBox="1"/>
          <p:nvPr/>
        </p:nvSpPr>
        <p:spPr>
          <a:xfrm>
            <a:off x="6657917" y="5659384"/>
            <a:ext cx="5087996" cy="307777"/>
          </a:xfrm>
          <a:prstGeom prst="rect">
            <a:avLst/>
          </a:prstGeom>
          <a:solidFill>
            <a:srgbClr val="F4FBFE"/>
          </a:solidFill>
          <a:ln>
            <a:solidFill>
              <a:srgbClr val="99DFF9"/>
            </a:solidFill>
          </a:ln>
        </p:spPr>
        <p:txBody>
          <a:bodyPr wrap="square" rtlCol="0">
            <a:noAutofit/>
          </a:bodyPr>
          <a:lstStyle/>
          <a:p>
            <a:pPr fontAlgn="ctr">
              <a:spcBef>
                <a:spcPts val="0"/>
              </a:spcBef>
              <a:spcAft>
                <a:spcPts val="0"/>
              </a:spcAft>
            </a:pPr>
            <a:r>
              <a:rPr lang="en-US" sz="1400">
                <a:solidFill>
                  <a:prstClr val="black"/>
                </a:solidFill>
                <a:latin typeface="Huawei Sans" panose="020C0503030203020204" pitchFamily="34" charset="0"/>
                <a:cs typeface="Courier New" panose="02070309020205020404" pitchFamily="49" charset="0"/>
              </a:rPr>
              <a:t>[R1-bgp] peer 10.1.3.3 valid-ttl-hops 2 </a:t>
            </a:r>
          </a:p>
        </p:txBody>
      </p:sp>
      <p:sp>
        <p:nvSpPr>
          <p:cNvPr id="39" name="文本框 38"/>
          <p:cNvSpPr txBox="1"/>
          <p:nvPr/>
        </p:nvSpPr>
        <p:spPr>
          <a:xfrm>
            <a:off x="6338670" y="4692162"/>
            <a:ext cx="5407243" cy="830997"/>
          </a:xfrm>
          <a:prstGeom prst="rect">
            <a:avLst/>
          </a:prstGeom>
          <a:noFill/>
        </p:spPr>
        <p:txBody>
          <a:bodyPr wrap="square" rtlCol="0">
            <a:noAutofit/>
          </a:bodyPr>
          <a:lstStyle/>
          <a:p>
            <a:pPr marL="214313" indent="-214313" fontAlgn="ctr">
              <a:spcBef>
                <a:spcPts val="0"/>
              </a:spcBef>
              <a:spcAft>
                <a:spcPts val="0"/>
              </a:spcAft>
            </a:pPr>
            <a:r>
              <a:rPr lang="en-US" sz="1400" dirty="0">
                <a:solidFill>
                  <a:prstClr val="black"/>
                </a:solidFill>
                <a:latin typeface="Huawei Sans" panose="020C0503030203020204" pitchFamily="34" charset="0"/>
              </a:rPr>
              <a:t>4. Enable GTSM between R1 and R3. As the two routers are connected through R2, the valid TTL range of the messages from one end to the other is [254, 255]. In this case, the value of </a:t>
            </a:r>
            <a:r>
              <a:rPr lang="en-US" sz="1400" b="1" dirty="0">
                <a:solidFill>
                  <a:prstClr val="black"/>
                </a:solidFill>
                <a:latin typeface="Huawei Sans" panose="020C0503030203020204" pitchFamily="34" charset="0"/>
              </a:rPr>
              <a:t>valid-</a:t>
            </a:r>
            <a:r>
              <a:rPr lang="en-US" sz="1400" b="1" dirty="0" err="1">
                <a:solidFill>
                  <a:prstClr val="black"/>
                </a:solidFill>
                <a:latin typeface="Huawei Sans" panose="020C0503030203020204" pitchFamily="34" charset="0"/>
              </a:rPr>
              <a:t>ttl</a:t>
            </a:r>
            <a:r>
              <a:rPr lang="en-US" sz="1400" b="1" dirty="0">
                <a:solidFill>
                  <a:prstClr val="black"/>
                </a:solidFill>
                <a:latin typeface="Huawei Sans" panose="020C0503030203020204" pitchFamily="34" charset="0"/>
              </a:rPr>
              <a:t>-hops</a:t>
            </a:r>
            <a:r>
              <a:rPr lang="en-US" sz="1400" dirty="0">
                <a:solidFill>
                  <a:prstClr val="black"/>
                </a:solidFill>
                <a:latin typeface="Huawei Sans" panose="020C0503030203020204" pitchFamily="34" charset="0"/>
              </a:rPr>
              <a:t> is 2.</a:t>
            </a:r>
          </a:p>
        </p:txBody>
      </p:sp>
      <p:sp>
        <p:nvSpPr>
          <p:cNvPr id="44" name="文本框 43"/>
          <p:cNvSpPr txBox="1"/>
          <p:nvPr/>
        </p:nvSpPr>
        <p:spPr>
          <a:xfrm>
            <a:off x="6657917" y="6063741"/>
            <a:ext cx="5087996" cy="307777"/>
          </a:xfrm>
          <a:prstGeom prst="rect">
            <a:avLst/>
          </a:prstGeom>
          <a:solidFill>
            <a:srgbClr val="F4FBFE"/>
          </a:solidFill>
          <a:ln>
            <a:solidFill>
              <a:srgbClr val="99DFF9"/>
            </a:solidFill>
          </a:ln>
        </p:spPr>
        <p:txBody>
          <a:bodyPr wrap="square" rtlCol="0">
            <a:noAutofit/>
          </a:bodyPr>
          <a:lstStyle/>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[R3-bgp] peer 10.1.1.1 valid-</a:t>
            </a:r>
            <a:r>
              <a:rPr lang="en-US" sz="1400" dirty="0" err="1">
                <a:solidFill>
                  <a:prstClr val="black"/>
                </a:solidFill>
                <a:latin typeface="Huawei Sans" panose="020C0503030203020204" pitchFamily="34" charset="0"/>
                <a:cs typeface="Courier New" panose="02070309020205020404" pitchFamily="49" charset="0"/>
              </a:rPr>
              <a:t>ttl</a:t>
            </a:r>
            <a:r>
              <a:rPr lang="en-US" sz="1400" dirty="0">
                <a:solidFill>
                  <a:prstClr val="black"/>
                </a:solidFill>
                <a:latin typeface="Huawei Sans" panose="020C0503030203020204" pitchFamily="34" charset="0"/>
                <a:cs typeface="Courier New" panose="02070309020205020404" pitchFamily="49" charset="0"/>
              </a:rPr>
              <a:t>-hops 2 </a:t>
            </a:r>
          </a:p>
        </p:txBody>
      </p:sp>
      <p:grpSp>
        <p:nvGrpSpPr>
          <p:cNvPr id="46" name="组合 45"/>
          <p:cNvGrpSpPr/>
          <p:nvPr/>
        </p:nvGrpSpPr>
        <p:grpSpPr>
          <a:xfrm>
            <a:off x="9500483" y="124239"/>
            <a:ext cx="2638164" cy="213120"/>
            <a:chOff x="9500483" y="124239"/>
            <a:chExt cx="2638164" cy="213120"/>
          </a:xfrm>
        </p:grpSpPr>
        <p:sp>
          <p:nvSpPr>
            <p:cNvPr id="47" name="五边形 46"/>
            <p:cNvSpPr/>
            <p:nvPr/>
          </p:nvSpPr>
          <p:spPr bwMode="auto">
            <a:xfrm>
              <a:off x="9500483" y="124239"/>
              <a:ext cx="720000"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ORF</a:t>
              </a:r>
            </a:p>
          </p:txBody>
        </p:sp>
        <p:sp>
          <p:nvSpPr>
            <p:cNvPr id="48" name="燕尾形 47"/>
            <p:cNvSpPr/>
            <p:nvPr/>
          </p:nvSpPr>
          <p:spPr bwMode="auto">
            <a:xfrm>
              <a:off x="10145285" y="124239"/>
              <a:ext cx="1132560"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Peer Group</a:t>
              </a:r>
            </a:p>
          </p:txBody>
        </p:sp>
        <p:sp>
          <p:nvSpPr>
            <p:cNvPr id="49" name="燕尾形 48"/>
            <p:cNvSpPr/>
            <p:nvPr/>
          </p:nvSpPr>
          <p:spPr bwMode="auto">
            <a:xfrm>
              <a:off x="11202647" y="124239"/>
              <a:ext cx="936000"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Security</a:t>
              </a:r>
            </a:p>
          </p:txBody>
        </p:sp>
      </p:grpSp>
    </p:spTree>
    <p:extLst>
      <p:ext uri="{BB962C8B-B14F-4D97-AF65-F5344CB8AC3E}">
        <p14:creationId xmlns:p14="http://schemas.microsoft.com/office/powerpoint/2010/main" val="278230928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177" y="410400"/>
            <a:ext cx="9827761" cy="640800"/>
          </a:xfrm>
        </p:spPr>
        <p:txBody>
          <a:bodyPr wrap="square">
            <a:noAutofit/>
          </a:bodyPr>
          <a:lstStyle/>
          <a:p>
            <a:pPr fontAlgn="ctr"/>
            <a:r>
              <a:rPr lang="en-US">
                <a:latin typeface="Huawei Sans" panose="020C0503030203020204" pitchFamily="34" charset="0"/>
              </a:rPr>
              <a:t>Verifying the GTSM Configuration</a:t>
            </a:r>
          </a:p>
        </p:txBody>
      </p:sp>
      <p:sp>
        <p:nvSpPr>
          <p:cNvPr id="24" name="文本框 23"/>
          <p:cNvSpPr txBox="1"/>
          <p:nvPr/>
        </p:nvSpPr>
        <p:spPr>
          <a:xfrm>
            <a:off x="446088" y="1240106"/>
            <a:ext cx="5649912" cy="3970318"/>
          </a:xfrm>
          <a:prstGeom prst="rect">
            <a:avLst/>
          </a:prstGeom>
          <a:solidFill>
            <a:srgbClr val="F4FBFE"/>
          </a:solidFill>
          <a:ln>
            <a:solidFill>
              <a:srgbClr val="99DFF9"/>
            </a:solidFill>
          </a:ln>
        </p:spPr>
        <p:txBody>
          <a:bodyPr wrap="square" rtlCol="0">
            <a:noAutofit/>
          </a:bodyPr>
          <a:lstStyle/>
          <a:p>
            <a:pPr fontAlgn="ctr">
              <a:spcBef>
                <a:spcPts val="0"/>
              </a:spcBef>
              <a:spcAft>
                <a:spcPts val="0"/>
              </a:spcAft>
            </a:pPr>
            <a:r>
              <a:rPr lang="en-US" sz="1200">
                <a:solidFill>
                  <a:prstClr val="black"/>
                </a:solidFill>
                <a:latin typeface="Huawei Sans" panose="020C0503030203020204" pitchFamily="34" charset="0"/>
                <a:cs typeface="Courier New" panose="02070309020205020404" pitchFamily="49" charset="0"/>
              </a:rPr>
              <a:t>[R1]</a:t>
            </a:r>
            <a:r>
              <a:rPr lang="en-US" sz="1200">
                <a:solidFill>
                  <a:srgbClr val="EC7061"/>
                </a:solidFill>
                <a:latin typeface="Huawei Sans" panose="020C0503030203020204" pitchFamily="34" charset="0"/>
                <a:cs typeface="Courier New" panose="02070309020205020404" pitchFamily="49" charset="0"/>
              </a:rPr>
              <a:t>display bgp peer 10.1.3.3 verbose </a:t>
            </a:r>
          </a:p>
          <a:p>
            <a:pPr fontAlgn="ctr">
              <a:spcBef>
                <a:spcPts val="0"/>
              </a:spcBef>
              <a:spcAft>
                <a:spcPts val="0"/>
              </a:spcAft>
            </a:pPr>
            <a:r>
              <a:rPr lang="en-US" sz="1200">
                <a:solidFill>
                  <a:prstClr val="black"/>
                </a:solidFill>
                <a:latin typeface="Huawei Sans" panose="020C0503030203020204" pitchFamily="34" charset="0"/>
                <a:cs typeface="Courier New" panose="02070309020205020404" pitchFamily="49" charset="0"/>
              </a:rPr>
              <a:t>	BGP Peer is 10.1.3.3,  remote AS 101  </a:t>
            </a:r>
          </a:p>
          <a:p>
            <a:pPr fontAlgn="ctr">
              <a:spcBef>
                <a:spcPts val="0"/>
              </a:spcBef>
              <a:spcAft>
                <a:spcPts val="0"/>
              </a:spcAft>
            </a:pPr>
            <a:r>
              <a:rPr lang="en-US" sz="1200">
                <a:solidFill>
                  <a:prstClr val="black"/>
                </a:solidFill>
                <a:latin typeface="Huawei Sans" panose="020C0503030203020204" pitchFamily="34" charset="0"/>
                <a:cs typeface="Courier New" panose="02070309020205020404" pitchFamily="49" charset="0"/>
              </a:rPr>
              <a:t>	Type: </a:t>
            </a:r>
            <a:r>
              <a:rPr lang="en-US" sz="1200">
                <a:solidFill>
                  <a:srgbClr val="EC7061"/>
                </a:solidFill>
                <a:latin typeface="Huawei Sans" panose="020C0503030203020204" pitchFamily="34" charset="0"/>
                <a:cs typeface="Courier New" panose="02070309020205020404" pitchFamily="49" charset="0"/>
              </a:rPr>
              <a:t>IBGP link</a:t>
            </a:r>
          </a:p>
          <a:p>
            <a:pPr fontAlgn="ctr">
              <a:spcBef>
                <a:spcPts val="0"/>
              </a:spcBef>
              <a:spcAft>
                <a:spcPts val="0"/>
              </a:spcAft>
            </a:pPr>
            <a:r>
              <a:rPr lang="en-US" sz="1200">
                <a:solidFill>
                  <a:prstClr val="black"/>
                </a:solidFill>
                <a:latin typeface="Huawei Sans" panose="020C0503030203020204" pitchFamily="34" charset="0"/>
                <a:cs typeface="Courier New" panose="02070309020205020404" pitchFamily="49" charset="0"/>
              </a:rPr>
              <a:t>	BGP version 4, Remote router ID 10.1.3.3</a:t>
            </a:r>
          </a:p>
          <a:p>
            <a:pPr fontAlgn="ctr">
              <a:spcBef>
                <a:spcPts val="0"/>
              </a:spcBef>
              <a:spcAft>
                <a:spcPts val="0"/>
              </a:spcAft>
            </a:pPr>
            <a:r>
              <a:rPr lang="en-US" sz="1200">
                <a:solidFill>
                  <a:prstClr val="black"/>
                </a:solidFill>
                <a:latin typeface="Huawei Sans" panose="020C0503030203020204" pitchFamily="34" charset="0"/>
                <a:cs typeface="Courier New" panose="02070309020205020404" pitchFamily="49" charset="0"/>
              </a:rPr>
              <a:t>	Update-group ID: 1  </a:t>
            </a:r>
          </a:p>
          <a:p>
            <a:pPr fontAlgn="ctr">
              <a:spcBef>
                <a:spcPts val="0"/>
              </a:spcBef>
              <a:spcAft>
                <a:spcPts val="0"/>
              </a:spcAft>
            </a:pPr>
            <a:r>
              <a:rPr lang="en-US" sz="1200">
                <a:solidFill>
                  <a:prstClr val="black"/>
                </a:solidFill>
                <a:latin typeface="Huawei Sans" panose="020C0503030203020204" pitchFamily="34" charset="0"/>
                <a:cs typeface="Courier New" panose="02070309020205020404" pitchFamily="49" charset="0"/>
              </a:rPr>
              <a:t>	BGP current state: Established, Up for 00h02m17s </a:t>
            </a:r>
          </a:p>
          <a:p>
            <a:pPr fontAlgn="ctr">
              <a:spcBef>
                <a:spcPts val="0"/>
              </a:spcBef>
              <a:spcAft>
                <a:spcPts val="0"/>
              </a:spcAft>
            </a:pPr>
            <a:r>
              <a:rPr lang="en-US" sz="1200">
                <a:solidFill>
                  <a:prstClr val="black"/>
                </a:solidFill>
                <a:latin typeface="Huawei Sans" panose="020C0503030203020204" pitchFamily="34" charset="0"/>
                <a:cs typeface="Courier New" panose="02070309020205020404" pitchFamily="49" charset="0"/>
              </a:rPr>
              <a:t>	BGP current event: KATimerExpired</a:t>
            </a:r>
          </a:p>
          <a:p>
            <a:pPr fontAlgn="ctr">
              <a:spcBef>
                <a:spcPts val="0"/>
              </a:spcBef>
              <a:spcAft>
                <a:spcPts val="0"/>
              </a:spcAft>
            </a:pPr>
            <a:r>
              <a:rPr lang="en-US" sz="1200">
                <a:solidFill>
                  <a:prstClr val="black"/>
                </a:solidFill>
                <a:latin typeface="Huawei Sans" panose="020C0503030203020204" pitchFamily="34" charset="0"/>
                <a:cs typeface="Courier New" panose="02070309020205020404" pitchFamily="49" charset="0"/>
              </a:rPr>
              <a:t>	BGP last state: OpenConfirm</a:t>
            </a:r>
          </a:p>
          <a:p>
            <a:pPr fontAlgn="ctr">
              <a:spcBef>
                <a:spcPts val="0"/>
              </a:spcBef>
              <a:spcAft>
                <a:spcPts val="0"/>
              </a:spcAft>
            </a:pPr>
            <a:r>
              <a:rPr lang="en-US" sz="1200">
                <a:solidFill>
                  <a:prstClr val="black"/>
                </a:solidFill>
                <a:latin typeface="Huawei Sans" panose="020C0503030203020204" pitchFamily="34" charset="0"/>
                <a:cs typeface="Courier New" panose="02070309020205020404" pitchFamily="49" charset="0"/>
              </a:rPr>
              <a:t>	BGP Peer Up count: 1</a:t>
            </a:r>
          </a:p>
          <a:p>
            <a:pPr fontAlgn="ctr">
              <a:spcBef>
                <a:spcPts val="0"/>
              </a:spcBef>
              <a:spcAft>
                <a:spcPts val="0"/>
              </a:spcAft>
            </a:pPr>
            <a:r>
              <a:rPr lang="en-US" sz="1200">
                <a:solidFill>
                  <a:prstClr val="black"/>
                </a:solidFill>
                <a:latin typeface="Huawei Sans" panose="020C0503030203020204" pitchFamily="34" charset="0"/>
                <a:cs typeface="Courier New" panose="02070309020205020404" pitchFamily="49" charset="0"/>
              </a:rPr>
              <a:t>	Received total routes: 0</a:t>
            </a:r>
          </a:p>
          <a:p>
            <a:pPr fontAlgn="ctr">
              <a:spcBef>
                <a:spcPts val="0"/>
              </a:spcBef>
              <a:spcAft>
                <a:spcPts val="0"/>
              </a:spcAft>
            </a:pPr>
            <a:r>
              <a:rPr lang="en-US" sz="1200">
                <a:solidFill>
                  <a:prstClr val="black"/>
                </a:solidFill>
                <a:latin typeface="Huawei Sans" panose="020C0503030203020204" pitchFamily="34" charset="0"/>
                <a:cs typeface="Courier New" panose="02070309020205020404" pitchFamily="49" charset="0"/>
              </a:rPr>
              <a:t>	Received active routes total: 0</a:t>
            </a:r>
          </a:p>
          <a:p>
            <a:pPr fontAlgn="ctr">
              <a:spcBef>
                <a:spcPts val="0"/>
              </a:spcBef>
              <a:spcAft>
                <a:spcPts val="0"/>
              </a:spcAft>
            </a:pPr>
            <a:r>
              <a:rPr lang="en-US" sz="1200">
                <a:solidFill>
                  <a:prstClr val="black"/>
                </a:solidFill>
                <a:latin typeface="Huawei Sans" panose="020C0503030203020204" pitchFamily="34" charset="0"/>
                <a:cs typeface="Courier New" panose="02070309020205020404" pitchFamily="49" charset="0"/>
              </a:rPr>
              <a:t>	Advertised total routes: 1</a:t>
            </a:r>
          </a:p>
          <a:p>
            <a:pPr fontAlgn="ctr">
              <a:spcBef>
                <a:spcPts val="0"/>
              </a:spcBef>
              <a:spcAft>
                <a:spcPts val="0"/>
              </a:spcAft>
            </a:pPr>
            <a:r>
              <a:rPr lang="en-US" sz="1200">
                <a:solidFill>
                  <a:prstClr val="black"/>
                </a:solidFill>
                <a:latin typeface="Huawei Sans" panose="020C0503030203020204" pitchFamily="34" charset="0"/>
                <a:cs typeface="Courier New" panose="02070309020205020404" pitchFamily="49" charset="0"/>
              </a:rPr>
              <a:t>	Port:  Local - 179	Remote - 51077</a:t>
            </a:r>
          </a:p>
          <a:p>
            <a:pPr fontAlgn="ctr">
              <a:spcBef>
                <a:spcPts val="0"/>
              </a:spcBef>
              <a:spcAft>
                <a:spcPts val="0"/>
              </a:spcAft>
            </a:pPr>
            <a:r>
              <a:rPr lang="en-US" sz="1200">
                <a:solidFill>
                  <a:prstClr val="black"/>
                </a:solidFill>
                <a:latin typeface="Huawei Sans" panose="020C0503030203020204" pitchFamily="34" charset="0"/>
                <a:cs typeface="Courier New" panose="02070309020205020404" pitchFamily="49" charset="0"/>
              </a:rPr>
              <a:t>	Configured: Connect-retry Time: 32 sec</a:t>
            </a:r>
          </a:p>
          <a:p>
            <a:pPr fontAlgn="ctr">
              <a:spcBef>
                <a:spcPts val="0"/>
              </a:spcBef>
              <a:spcAft>
                <a:spcPts val="0"/>
              </a:spcAft>
            </a:pPr>
            <a:r>
              <a:rPr lang="en-US" sz="1200">
                <a:solidFill>
                  <a:prstClr val="black"/>
                </a:solidFill>
                <a:latin typeface="Huawei Sans" panose="020C0503030203020204" pitchFamily="34" charset="0"/>
                <a:cs typeface="Courier New" panose="02070309020205020404" pitchFamily="49" charset="0"/>
              </a:rPr>
              <a:t>	Configured: Active Hold Time: 180 sec	Keepalive Time:60 sec</a:t>
            </a:r>
          </a:p>
          <a:p>
            <a:pPr fontAlgn="ctr">
              <a:spcBef>
                <a:spcPts val="0"/>
              </a:spcBef>
              <a:spcAft>
                <a:spcPts val="0"/>
              </a:spcAft>
            </a:pPr>
            <a:r>
              <a:rPr lang="en-US" sz="1200">
                <a:solidFill>
                  <a:prstClr val="black"/>
                </a:solidFill>
                <a:latin typeface="Huawei Sans" panose="020C0503030203020204" pitchFamily="34" charset="0"/>
                <a:cs typeface="Courier New" panose="02070309020205020404" pitchFamily="49" charset="0"/>
              </a:rPr>
              <a:t>	Received  : Active Hold Time: 180 sec</a:t>
            </a:r>
          </a:p>
          <a:p>
            <a:pPr fontAlgn="ctr">
              <a:spcBef>
                <a:spcPts val="0"/>
              </a:spcBef>
              <a:spcAft>
                <a:spcPts val="0"/>
              </a:spcAft>
            </a:pPr>
            <a:r>
              <a:rPr lang="en-US" sz="1200">
                <a:solidFill>
                  <a:prstClr val="black"/>
                </a:solidFill>
                <a:latin typeface="Huawei Sans" panose="020C0503030203020204" pitchFamily="34" charset="0"/>
                <a:cs typeface="Courier New" panose="02070309020205020404" pitchFamily="49" charset="0"/>
              </a:rPr>
              <a:t>	Negotiated: Active Hold Time: 180 sec	Keepalive Time:60 sec</a:t>
            </a:r>
          </a:p>
          <a:p>
            <a:pPr fontAlgn="ctr">
              <a:spcBef>
                <a:spcPts val="0"/>
              </a:spcBef>
              <a:spcAft>
                <a:spcPts val="0"/>
              </a:spcAft>
            </a:pPr>
            <a:r>
              <a:rPr lang="en-US" sz="1200">
                <a:solidFill>
                  <a:prstClr val="black"/>
                </a:solidFill>
                <a:latin typeface="Huawei Sans" panose="020C0503030203020204" pitchFamily="34" charset="0"/>
                <a:cs typeface="Courier New" panose="02070309020205020404" pitchFamily="49" charset="0"/>
              </a:rPr>
              <a:t>	Peer optional capabilities:</a:t>
            </a:r>
          </a:p>
          <a:p>
            <a:pPr fontAlgn="ctr">
              <a:spcBef>
                <a:spcPts val="0"/>
              </a:spcBef>
              <a:spcAft>
                <a:spcPts val="0"/>
              </a:spcAft>
            </a:pPr>
            <a:r>
              <a:rPr lang="en-US" sz="1200">
                <a:solidFill>
                  <a:prstClr val="black"/>
                </a:solidFill>
                <a:latin typeface="Huawei Sans" panose="020C0503030203020204" pitchFamily="34" charset="0"/>
                <a:cs typeface="Courier New" panose="02070309020205020404" pitchFamily="49" charset="0"/>
              </a:rPr>
              <a:t>	Peer supports bgp multi-protocol extension</a:t>
            </a:r>
          </a:p>
          <a:p>
            <a:pPr fontAlgn="ctr">
              <a:spcBef>
                <a:spcPts val="0"/>
              </a:spcBef>
              <a:spcAft>
                <a:spcPts val="0"/>
              </a:spcAft>
            </a:pPr>
            <a:r>
              <a:rPr lang="en-US" sz="1200">
                <a:solidFill>
                  <a:prstClr val="black"/>
                </a:solidFill>
                <a:latin typeface="Huawei Sans" panose="020C0503030203020204" pitchFamily="34" charset="0"/>
                <a:cs typeface="Courier New" panose="02070309020205020404" pitchFamily="49" charset="0"/>
              </a:rPr>
              <a:t>	Peer supports bgp route refresh capability</a:t>
            </a:r>
          </a:p>
          <a:p>
            <a:pPr fontAlgn="ctr">
              <a:spcBef>
                <a:spcPts val="0"/>
              </a:spcBef>
              <a:spcAft>
                <a:spcPts val="0"/>
              </a:spcAft>
            </a:pPr>
            <a:r>
              <a:rPr lang="en-US" sz="1200">
                <a:solidFill>
                  <a:prstClr val="black"/>
                </a:solidFill>
                <a:latin typeface="Huawei Sans" panose="020C0503030203020204" pitchFamily="34" charset="0"/>
                <a:cs typeface="Courier New" panose="02070309020205020404" pitchFamily="49" charset="0"/>
              </a:rPr>
              <a:t>	Peer supports bgp 4-byte-as capability</a:t>
            </a:r>
          </a:p>
        </p:txBody>
      </p:sp>
      <p:sp>
        <p:nvSpPr>
          <p:cNvPr id="32" name="文本框 31"/>
          <p:cNvSpPr txBox="1"/>
          <p:nvPr/>
        </p:nvSpPr>
        <p:spPr>
          <a:xfrm>
            <a:off x="6412632" y="1233488"/>
            <a:ext cx="5263550" cy="4708981"/>
          </a:xfrm>
          <a:prstGeom prst="rect">
            <a:avLst/>
          </a:prstGeom>
          <a:solidFill>
            <a:srgbClr val="F4FBFE"/>
          </a:solidFill>
          <a:ln>
            <a:solidFill>
              <a:srgbClr val="99DFF9"/>
            </a:solidFill>
          </a:ln>
        </p:spPr>
        <p:txBody>
          <a:bodyPr wrap="square" rtlCol="0">
            <a:noAutofit/>
          </a:bodyPr>
          <a:lstStyle/>
          <a:p>
            <a:pPr fontAlgn="ctr">
              <a:spcBef>
                <a:spcPts val="0"/>
              </a:spcBef>
              <a:spcAft>
                <a:spcPts val="0"/>
              </a:spcAft>
            </a:pPr>
            <a:r>
              <a:rPr lang="en-US" sz="1200">
                <a:solidFill>
                  <a:prstClr val="black"/>
                </a:solidFill>
                <a:latin typeface="Huawei Sans" panose="020C0503030203020204" pitchFamily="34" charset="0"/>
                <a:cs typeface="Courier New" panose="02070309020205020404" pitchFamily="49" charset="0"/>
              </a:rPr>
              <a:t>Received: Total 5 messages</a:t>
            </a:r>
          </a:p>
          <a:p>
            <a:pPr fontAlgn="ctr">
              <a:spcBef>
                <a:spcPts val="0"/>
              </a:spcBef>
              <a:spcAft>
                <a:spcPts val="0"/>
              </a:spcAft>
            </a:pPr>
            <a:r>
              <a:rPr lang="en-US" sz="1200">
                <a:solidFill>
                  <a:prstClr val="black"/>
                </a:solidFill>
                <a:latin typeface="Huawei Sans" panose="020C0503030203020204" pitchFamily="34" charset="0"/>
                <a:cs typeface="Courier New" panose="02070309020205020404" pitchFamily="49" charset="0"/>
              </a:rPr>
              <a:t>		 Update messages	0 </a:t>
            </a:r>
          </a:p>
          <a:p>
            <a:pPr fontAlgn="ctr">
              <a:spcBef>
                <a:spcPts val="0"/>
              </a:spcBef>
              <a:spcAft>
                <a:spcPts val="0"/>
              </a:spcAft>
            </a:pPr>
            <a:r>
              <a:rPr lang="en-US" sz="1200">
                <a:solidFill>
                  <a:prstClr val="black"/>
                </a:solidFill>
                <a:latin typeface="Huawei Sans" panose="020C0503030203020204" pitchFamily="34" charset="0"/>
                <a:cs typeface="Courier New" panose="02070309020205020404" pitchFamily="49" charset="0"/>
              </a:rPr>
              <a:t>		 Open messages 	1 </a:t>
            </a:r>
          </a:p>
          <a:p>
            <a:pPr fontAlgn="ctr">
              <a:spcBef>
                <a:spcPts val="0"/>
              </a:spcBef>
              <a:spcAft>
                <a:spcPts val="0"/>
              </a:spcAft>
            </a:pPr>
            <a:r>
              <a:rPr lang="en-US" sz="1200">
                <a:solidFill>
                  <a:prstClr val="black"/>
                </a:solidFill>
                <a:latin typeface="Huawei Sans" panose="020C0503030203020204" pitchFamily="34" charset="0"/>
                <a:cs typeface="Courier New" panose="02070309020205020404" pitchFamily="49" charset="0"/>
              </a:rPr>
              <a:t>		 KeepAlive messages 	3 </a:t>
            </a:r>
          </a:p>
          <a:p>
            <a:pPr fontAlgn="ctr">
              <a:spcBef>
                <a:spcPts val="0"/>
              </a:spcBef>
              <a:spcAft>
                <a:spcPts val="0"/>
              </a:spcAft>
            </a:pPr>
            <a:r>
              <a:rPr lang="en-US" sz="1200">
                <a:solidFill>
                  <a:prstClr val="black"/>
                </a:solidFill>
                <a:latin typeface="Huawei Sans" panose="020C0503030203020204" pitchFamily="34" charset="0"/>
                <a:cs typeface="Courier New" panose="02070309020205020404" pitchFamily="49" charset="0"/>
              </a:rPr>
              <a:t>		 Notification messages  	0 </a:t>
            </a:r>
          </a:p>
          <a:p>
            <a:pPr fontAlgn="ctr">
              <a:spcBef>
                <a:spcPts val="0"/>
              </a:spcBef>
              <a:spcAft>
                <a:spcPts val="0"/>
              </a:spcAft>
            </a:pPr>
            <a:r>
              <a:rPr lang="en-US" sz="1200">
                <a:solidFill>
                  <a:prstClr val="black"/>
                </a:solidFill>
                <a:latin typeface="Huawei Sans" panose="020C0503030203020204" pitchFamily="34" charset="0"/>
                <a:cs typeface="Courier New" panose="02070309020205020404" pitchFamily="49" charset="0"/>
              </a:rPr>
              <a:t>		 Refresh messages 	1</a:t>
            </a:r>
          </a:p>
          <a:p>
            <a:pPr fontAlgn="ctr">
              <a:spcBef>
                <a:spcPts val="0"/>
              </a:spcBef>
              <a:spcAft>
                <a:spcPts val="0"/>
              </a:spcAft>
            </a:pPr>
            <a:r>
              <a:rPr lang="en-US" sz="1200">
                <a:solidFill>
                  <a:prstClr val="black"/>
                </a:solidFill>
                <a:latin typeface="Huawei Sans" panose="020C0503030203020204" pitchFamily="34" charset="0"/>
                <a:cs typeface="Courier New" panose="02070309020205020404" pitchFamily="49" charset="0"/>
              </a:rPr>
              <a:t> Sent: Total 8 messages</a:t>
            </a:r>
          </a:p>
          <a:p>
            <a:pPr fontAlgn="ctr">
              <a:spcBef>
                <a:spcPts val="0"/>
              </a:spcBef>
              <a:spcAft>
                <a:spcPts val="0"/>
              </a:spcAft>
            </a:pPr>
            <a:r>
              <a:rPr lang="en-US" sz="1200">
                <a:solidFill>
                  <a:prstClr val="black"/>
                </a:solidFill>
                <a:latin typeface="Huawei Sans" panose="020C0503030203020204" pitchFamily="34" charset="0"/>
                <a:cs typeface="Courier New" panose="02070309020205020404" pitchFamily="49" charset="0"/>
              </a:rPr>
              <a:t>		 Update messages 	2 </a:t>
            </a:r>
          </a:p>
          <a:p>
            <a:pPr fontAlgn="ctr">
              <a:spcBef>
                <a:spcPts val="0"/>
              </a:spcBef>
              <a:spcAft>
                <a:spcPts val="0"/>
              </a:spcAft>
            </a:pPr>
            <a:r>
              <a:rPr lang="en-US" sz="1200">
                <a:solidFill>
                  <a:prstClr val="black"/>
                </a:solidFill>
                <a:latin typeface="Huawei Sans" panose="020C0503030203020204" pitchFamily="34" charset="0"/>
                <a:cs typeface="Courier New" panose="02070309020205020404" pitchFamily="49" charset="0"/>
              </a:rPr>
              <a:t>		 Open messages 	2 </a:t>
            </a:r>
          </a:p>
          <a:p>
            <a:pPr fontAlgn="ctr">
              <a:spcBef>
                <a:spcPts val="0"/>
              </a:spcBef>
              <a:spcAft>
                <a:spcPts val="0"/>
              </a:spcAft>
            </a:pPr>
            <a:r>
              <a:rPr lang="en-US" sz="1200">
                <a:solidFill>
                  <a:prstClr val="black"/>
                </a:solidFill>
                <a:latin typeface="Huawei Sans" panose="020C0503030203020204" pitchFamily="34" charset="0"/>
                <a:cs typeface="Courier New" panose="02070309020205020404" pitchFamily="49" charset="0"/>
              </a:rPr>
              <a:t>		 KeepAlive messages 	3 </a:t>
            </a:r>
          </a:p>
          <a:p>
            <a:pPr fontAlgn="ctr">
              <a:spcBef>
                <a:spcPts val="0"/>
              </a:spcBef>
              <a:spcAft>
                <a:spcPts val="0"/>
              </a:spcAft>
            </a:pPr>
            <a:r>
              <a:rPr lang="en-US" sz="1200">
                <a:solidFill>
                  <a:prstClr val="black"/>
                </a:solidFill>
                <a:latin typeface="Huawei Sans" panose="020C0503030203020204" pitchFamily="34" charset="0"/>
                <a:cs typeface="Courier New" panose="02070309020205020404" pitchFamily="49" charset="0"/>
              </a:rPr>
              <a:t>		 Notification messages  	0 </a:t>
            </a:r>
          </a:p>
          <a:p>
            <a:pPr fontAlgn="ctr">
              <a:spcBef>
                <a:spcPts val="0"/>
              </a:spcBef>
              <a:spcAft>
                <a:spcPts val="0"/>
              </a:spcAft>
            </a:pPr>
            <a:r>
              <a:rPr lang="en-US" sz="1200">
                <a:solidFill>
                  <a:prstClr val="black"/>
                </a:solidFill>
                <a:latin typeface="Huawei Sans" panose="020C0503030203020204" pitchFamily="34" charset="0"/>
                <a:cs typeface="Courier New" panose="02070309020205020404" pitchFamily="49" charset="0"/>
              </a:rPr>
              <a:t>		 Refresh messages 	1</a:t>
            </a:r>
          </a:p>
          <a:p>
            <a:pPr fontAlgn="ctr">
              <a:spcBef>
                <a:spcPts val="0"/>
              </a:spcBef>
              <a:spcAft>
                <a:spcPts val="0"/>
              </a:spcAft>
            </a:pPr>
            <a:r>
              <a:rPr lang="en-US" sz="1200">
                <a:solidFill>
                  <a:prstClr val="black"/>
                </a:solidFill>
                <a:latin typeface="Huawei Sans" panose="020C0503030203020204" pitchFamily="34" charset="0"/>
                <a:cs typeface="Courier New" panose="02070309020205020404" pitchFamily="49" charset="0"/>
              </a:rPr>
              <a:t> Authentication type configured: None</a:t>
            </a:r>
          </a:p>
          <a:p>
            <a:pPr fontAlgn="ctr">
              <a:spcBef>
                <a:spcPts val="0"/>
              </a:spcBef>
              <a:spcAft>
                <a:spcPts val="0"/>
              </a:spcAft>
            </a:pPr>
            <a:r>
              <a:rPr lang="en-US" sz="1200">
                <a:solidFill>
                  <a:prstClr val="black"/>
                </a:solidFill>
                <a:latin typeface="Huawei Sans" panose="020C0503030203020204" pitchFamily="34" charset="0"/>
                <a:cs typeface="Courier New" panose="02070309020205020404" pitchFamily="49" charset="0"/>
              </a:rPr>
              <a:t> Last keepalive received: 2020/06/22 17:34:13 UTC-08:00    </a:t>
            </a:r>
          </a:p>
          <a:p>
            <a:pPr fontAlgn="ctr">
              <a:spcBef>
                <a:spcPts val="0"/>
              </a:spcBef>
              <a:spcAft>
                <a:spcPts val="0"/>
              </a:spcAft>
            </a:pPr>
            <a:r>
              <a:rPr lang="en-US" sz="1200">
                <a:solidFill>
                  <a:prstClr val="black"/>
                </a:solidFill>
                <a:latin typeface="Huawei Sans" panose="020C0503030203020204" pitchFamily="34" charset="0"/>
                <a:cs typeface="Courier New" panose="02070309020205020404" pitchFamily="49" charset="0"/>
              </a:rPr>
              <a:t> Last keepalive sent    : 2020/06/22 17:34:13 UTC-08:00    </a:t>
            </a:r>
          </a:p>
          <a:p>
            <a:pPr fontAlgn="ctr">
              <a:spcBef>
                <a:spcPts val="0"/>
              </a:spcBef>
              <a:spcAft>
                <a:spcPts val="0"/>
              </a:spcAft>
            </a:pPr>
            <a:r>
              <a:rPr lang="en-US" sz="1200">
                <a:solidFill>
                  <a:prstClr val="black"/>
                </a:solidFill>
                <a:latin typeface="Huawei Sans" panose="020C0503030203020204" pitchFamily="34" charset="0"/>
                <a:cs typeface="Courier New" panose="02070309020205020404" pitchFamily="49" charset="0"/>
              </a:rPr>
              <a:t> Last update    sent    : 2020/06/22 17:34:02 UTC-08:00    </a:t>
            </a:r>
          </a:p>
          <a:p>
            <a:pPr fontAlgn="ctr">
              <a:spcBef>
                <a:spcPts val="0"/>
              </a:spcBef>
              <a:spcAft>
                <a:spcPts val="0"/>
              </a:spcAft>
            </a:pPr>
            <a:r>
              <a:rPr lang="en-US" sz="1200">
                <a:solidFill>
                  <a:prstClr val="black"/>
                </a:solidFill>
                <a:latin typeface="Huawei Sans" panose="020C0503030203020204" pitchFamily="34" charset="0"/>
                <a:cs typeface="Courier New" panose="02070309020205020404" pitchFamily="49" charset="0"/>
              </a:rPr>
              <a:t> Minimum route advertisement interval is 15 seconds</a:t>
            </a:r>
          </a:p>
          <a:p>
            <a:pPr fontAlgn="ctr">
              <a:spcBef>
                <a:spcPts val="0"/>
              </a:spcBef>
              <a:spcAft>
                <a:spcPts val="0"/>
              </a:spcAft>
            </a:pPr>
            <a:r>
              <a:rPr lang="en-US" sz="1200">
                <a:solidFill>
                  <a:prstClr val="black"/>
                </a:solidFill>
                <a:latin typeface="Huawei Sans" panose="020C0503030203020204" pitchFamily="34" charset="0"/>
                <a:cs typeface="Courier New" panose="02070309020205020404" pitchFamily="49" charset="0"/>
              </a:rPr>
              <a:t> Optional capabilities:</a:t>
            </a:r>
          </a:p>
          <a:p>
            <a:pPr fontAlgn="ctr">
              <a:spcBef>
                <a:spcPts val="0"/>
              </a:spcBef>
              <a:spcAft>
                <a:spcPts val="0"/>
              </a:spcAft>
            </a:pPr>
            <a:r>
              <a:rPr lang="en-US" sz="1200">
                <a:solidFill>
                  <a:prstClr val="black"/>
                </a:solidFill>
                <a:latin typeface="Huawei Sans" panose="020C0503030203020204" pitchFamily="34" charset="0"/>
                <a:cs typeface="Courier New" panose="02070309020205020404" pitchFamily="49" charset="0"/>
              </a:rPr>
              <a:t> Route refresh capability has been enabled</a:t>
            </a:r>
          </a:p>
          <a:p>
            <a:pPr fontAlgn="ctr">
              <a:spcBef>
                <a:spcPts val="0"/>
              </a:spcBef>
              <a:spcAft>
                <a:spcPts val="0"/>
              </a:spcAft>
            </a:pPr>
            <a:r>
              <a:rPr lang="en-US" sz="1200">
                <a:solidFill>
                  <a:prstClr val="black"/>
                </a:solidFill>
                <a:latin typeface="Huawei Sans" panose="020C0503030203020204" pitchFamily="34" charset="0"/>
                <a:cs typeface="Courier New" panose="02070309020205020404" pitchFamily="49" charset="0"/>
              </a:rPr>
              <a:t> 4-byte-as capability has been enabled</a:t>
            </a:r>
          </a:p>
          <a:p>
            <a:pPr fontAlgn="ctr">
              <a:spcBef>
                <a:spcPts val="0"/>
              </a:spcBef>
              <a:spcAft>
                <a:spcPts val="0"/>
              </a:spcAft>
            </a:pPr>
            <a:r>
              <a:rPr lang="en-US" sz="1200">
                <a:solidFill>
                  <a:prstClr val="black"/>
                </a:solidFill>
                <a:latin typeface="Huawei Sans" panose="020C0503030203020204" pitchFamily="34" charset="0"/>
                <a:cs typeface="Courier New" panose="02070309020205020404" pitchFamily="49" charset="0"/>
              </a:rPr>
              <a:t> Connect-interface has been configured</a:t>
            </a:r>
          </a:p>
          <a:p>
            <a:pPr fontAlgn="ctr">
              <a:spcBef>
                <a:spcPts val="0"/>
              </a:spcBef>
              <a:spcAft>
                <a:spcPts val="0"/>
              </a:spcAft>
            </a:pPr>
            <a:r>
              <a:rPr lang="en-US" sz="1200">
                <a:solidFill>
                  <a:srgbClr val="EC7061"/>
                </a:solidFill>
                <a:latin typeface="Huawei Sans" panose="020C0503030203020204" pitchFamily="34" charset="0"/>
                <a:cs typeface="Courier New" panose="02070309020205020404" pitchFamily="49" charset="0"/>
              </a:rPr>
              <a:t> GTSM has been enabled, valid-ttl-hops: 2</a:t>
            </a:r>
          </a:p>
          <a:p>
            <a:pPr fontAlgn="ctr">
              <a:spcBef>
                <a:spcPts val="0"/>
              </a:spcBef>
              <a:spcAft>
                <a:spcPts val="0"/>
              </a:spcAft>
            </a:pPr>
            <a:r>
              <a:rPr lang="en-US" sz="1200">
                <a:solidFill>
                  <a:prstClr val="black"/>
                </a:solidFill>
                <a:latin typeface="Huawei Sans" panose="020C0503030203020204" pitchFamily="34" charset="0"/>
                <a:cs typeface="Courier New" panose="02070309020205020404" pitchFamily="49" charset="0"/>
              </a:rPr>
              <a:t> Peer Preferred Value: 0</a:t>
            </a:r>
          </a:p>
          <a:p>
            <a:pPr fontAlgn="ctr">
              <a:spcBef>
                <a:spcPts val="0"/>
              </a:spcBef>
              <a:spcAft>
                <a:spcPts val="0"/>
              </a:spcAft>
            </a:pPr>
            <a:r>
              <a:rPr lang="en-US" sz="1200">
                <a:solidFill>
                  <a:prstClr val="black"/>
                </a:solidFill>
                <a:latin typeface="Huawei Sans" panose="020C0503030203020204" pitchFamily="34" charset="0"/>
                <a:cs typeface="Courier New" panose="02070309020205020404" pitchFamily="49" charset="0"/>
              </a:rPr>
              <a:t> Routing policy configured:</a:t>
            </a:r>
          </a:p>
          <a:p>
            <a:pPr fontAlgn="ctr">
              <a:spcBef>
                <a:spcPts val="0"/>
              </a:spcBef>
              <a:spcAft>
                <a:spcPts val="0"/>
              </a:spcAft>
            </a:pPr>
            <a:r>
              <a:rPr lang="en-US" sz="1200">
                <a:solidFill>
                  <a:prstClr val="black"/>
                </a:solidFill>
                <a:latin typeface="Huawei Sans" panose="020C0503030203020204" pitchFamily="34" charset="0"/>
                <a:cs typeface="Courier New" panose="02070309020205020404" pitchFamily="49" charset="0"/>
              </a:rPr>
              <a:t> No routing policy is configured</a:t>
            </a:r>
          </a:p>
        </p:txBody>
      </p:sp>
      <p:sp>
        <p:nvSpPr>
          <p:cNvPr id="33" name="文本占位符 2"/>
          <p:cNvSpPr txBox="1">
            <a:spLocks/>
          </p:cNvSpPr>
          <p:nvPr/>
        </p:nvSpPr>
        <p:spPr bwMode="auto">
          <a:xfrm>
            <a:off x="4694638" y="4776154"/>
            <a:ext cx="1375465" cy="399962"/>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ctr" fontAlgn="ctr">
              <a:lnSpc>
                <a:spcPct val="100000"/>
              </a:lnSpc>
              <a:buNone/>
            </a:pPr>
            <a:r>
              <a:rPr lang="en-US" sz="1200" dirty="0">
                <a:solidFill>
                  <a:srgbClr val="00B0F0"/>
                </a:solidFill>
                <a:latin typeface="Huawei Sans" panose="020C0503030203020204" pitchFamily="34" charset="0"/>
              </a:rPr>
              <a:t>To be continued on the right</a:t>
            </a:r>
          </a:p>
        </p:txBody>
      </p:sp>
      <p:cxnSp>
        <p:nvCxnSpPr>
          <p:cNvPr id="4" name="肘形连接符 3"/>
          <p:cNvCxnSpPr/>
          <p:nvPr/>
        </p:nvCxnSpPr>
        <p:spPr>
          <a:xfrm rot="5400000" flipH="1" flipV="1">
            <a:off x="5873857" y="4680487"/>
            <a:ext cx="480448" cy="325465"/>
          </a:xfrm>
          <a:prstGeom prst="bentConnector3">
            <a:avLst>
              <a:gd name="adj1" fmla="val 1612"/>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38" name="文本占位符 2"/>
          <p:cNvSpPr txBox="1">
            <a:spLocks/>
          </p:cNvSpPr>
          <p:nvPr/>
        </p:nvSpPr>
        <p:spPr bwMode="auto">
          <a:xfrm>
            <a:off x="480297" y="5210424"/>
            <a:ext cx="5627683" cy="1171326"/>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l" fontAlgn="ctr">
              <a:lnSpc>
                <a:spcPct val="100000"/>
              </a:lnSpc>
              <a:spcBef>
                <a:spcPts val="0"/>
              </a:spcBef>
              <a:buNone/>
            </a:pPr>
            <a:r>
              <a:rPr lang="en-US" sz="1400" dirty="0">
                <a:latin typeface="Huawei Sans" panose="020C0503030203020204" pitchFamily="34" charset="0"/>
              </a:rPr>
              <a:t>Run the </a:t>
            </a:r>
            <a:r>
              <a:rPr lang="en-US" sz="1400" b="1" dirty="0">
                <a:latin typeface="Huawei Sans" panose="020C0503030203020204" pitchFamily="34" charset="0"/>
              </a:rPr>
              <a:t>display </a:t>
            </a:r>
            <a:r>
              <a:rPr lang="en-US" sz="1400" b="1" dirty="0" err="1">
                <a:latin typeface="Huawei Sans" panose="020C0503030203020204" pitchFamily="34" charset="0"/>
              </a:rPr>
              <a:t>bgp</a:t>
            </a:r>
            <a:r>
              <a:rPr lang="en-US" sz="1400" b="1" dirty="0">
                <a:latin typeface="Huawei Sans" panose="020C0503030203020204" pitchFamily="34" charset="0"/>
              </a:rPr>
              <a:t> peer</a:t>
            </a:r>
            <a:r>
              <a:rPr lang="en-US" sz="1400" dirty="0">
                <a:latin typeface="Huawei Sans" panose="020C0503030203020204" pitchFamily="34" charset="0"/>
              </a:rPr>
              <a:t> command to check BGP peer information.</a:t>
            </a:r>
          </a:p>
          <a:p>
            <a:pPr marL="0" indent="0" algn="l" fontAlgn="ctr">
              <a:lnSpc>
                <a:spcPct val="100000"/>
              </a:lnSpc>
              <a:spcBef>
                <a:spcPts val="0"/>
              </a:spcBef>
              <a:buNone/>
            </a:pPr>
            <a:r>
              <a:rPr lang="en-US" sz="1400" dirty="0">
                <a:latin typeface="Huawei Sans" panose="020C0503030203020204" pitchFamily="34" charset="0"/>
              </a:rPr>
              <a:t>By specifying the </a:t>
            </a:r>
            <a:r>
              <a:rPr lang="en-US" sz="1400" b="1" dirty="0">
                <a:latin typeface="Huawei Sans" panose="020C0503030203020204" pitchFamily="34" charset="0"/>
              </a:rPr>
              <a:t>verbose</a:t>
            </a:r>
            <a:r>
              <a:rPr lang="en-US" sz="1400" dirty="0">
                <a:latin typeface="Huawei Sans" panose="020C0503030203020204" pitchFamily="34" charset="0"/>
              </a:rPr>
              <a:t> parameter, you can check information about the BGP timer, numbers of received and sent routes, capabilities supported by the peer, and enabled functions.</a:t>
            </a:r>
          </a:p>
        </p:txBody>
      </p:sp>
      <p:cxnSp>
        <p:nvCxnSpPr>
          <p:cNvPr id="39" name="直接箭头连接符 38"/>
          <p:cNvCxnSpPr>
            <a:stCxn id="44" idx="0"/>
          </p:cNvCxnSpPr>
          <p:nvPr/>
        </p:nvCxnSpPr>
        <p:spPr>
          <a:xfrm flipH="1" flipV="1">
            <a:off x="9603125" y="5269424"/>
            <a:ext cx="743860" cy="376002"/>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sp>
        <p:nvSpPr>
          <p:cNvPr id="44" name="文本占位符 3"/>
          <p:cNvSpPr txBox="1">
            <a:spLocks/>
          </p:cNvSpPr>
          <p:nvPr/>
        </p:nvSpPr>
        <p:spPr bwMode="auto">
          <a:xfrm>
            <a:off x="8948057" y="5645426"/>
            <a:ext cx="2797856" cy="736324"/>
          </a:xfrm>
          <a:prstGeom prst="rect">
            <a:avLst/>
          </a:prstGeom>
          <a:solidFill>
            <a:srgbClr val="FFFFCC"/>
          </a:solidFill>
          <a:ln w="9525">
            <a:solidFill>
              <a:srgbClr val="FFD17D"/>
            </a:solidFill>
            <a:miter lim="800000"/>
            <a:headEnd/>
            <a:tailEnd/>
          </a:ln>
        </p:spPr>
        <p:txBody>
          <a:bodyPr vert="horz" wrap="square" lIns="108000" tIns="40071" rIns="108000" bIns="40071" numCol="1" anchor="ctr"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l" fontAlgn="ctr">
              <a:lnSpc>
                <a:spcPct val="100000"/>
              </a:lnSpc>
              <a:buNone/>
            </a:pPr>
            <a:r>
              <a:rPr lang="en-US" sz="1200" dirty="0">
                <a:latin typeface="Huawei Sans" panose="020C0503030203020204" pitchFamily="34" charset="0"/>
              </a:rPr>
              <a:t>GTSM is enabled on R1, and the number of valid hops between R1 and its IBGP peer 10.1.3.3 (R3) is 2.</a:t>
            </a:r>
          </a:p>
        </p:txBody>
      </p:sp>
      <p:grpSp>
        <p:nvGrpSpPr>
          <p:cNvPr id="14" name="组合 13"/>
          <p:cNvGrpSpPr/>
          <p:nvPr/>
        </p:nvGrpSpPr>
        <p:grpSpPr>
          <a:xfrm>
            <a:off x="9500483" y="124239"/>
            <a:ext cx="2638164" cy="213120"/>
            <a:chOff x="9500483" y="124239"/>
            <a:chExt cx="2638164" cy="213120"/>
          </a:xfrm>
        </p:grpSpPr>
        <p:sp>
          <p:nvSpPr>
            <p:cNvPr id="15" name="五边形 14"/>
            <p:cNvSpPr/>
            <p:nvPr/>
          </p:nvSpPr>
          <p:spPr bwMode="auto">
            <a:xfrm>
              <a:off x="9500483" y="124239"/>
              <a:ext cx="720000"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ORF</a:t>
              </a:r>
            </a:p>
          </p:txBody>
        </p:sp>
        <p:sp>
          <p:nvSpPr>
            <p:cNvPr id="16" name="燕尾形 15"/>
            <p:cNvSpPr/>
            <p:nvPr/>
          </p:nvSpPr>
          <p:spPr bwMode="auto">
            <a:xfrm>
              <a:off x="10145285" y="124239"/>
              <a:ext cx="1132560"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Peer Group</a:t>
              </a:r>
            </a:p>
          </p:txBody>
        </p:sp>
        <p:sp>
          <p:nvSpPr>
            <p:cNvPr id="17" name="燕尾形 16"/>
            <p:cNvSpPr/>
            <p:nvPr/>
          </p:nvSpPr>
          <p:spPr bwMode="auto">
            <a:xfrm>
              <a:off x="11202647" y="124239"/>
              <a:ext cx="936000"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Security</a:t>
              </a:r>
            </a:p>
          </p:txBody>
        </p:sp>
      </p:grpSp>
    </p:spTree>
    <p:extLst>
      <p:ext uri="{BB962C8B-B14F-4D97-AF65-F5344CB8AC3E}">
        <p14:creationId xmlns:p14="http://schemas.microsoft.com/office/powerpoint/2010/main" val="258321413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fontAlgn="ctr"/>
            <a:r>
              <a:rPr lang="en-US">
                <a:solidFill>
                  <a:schemeClr val="bg1">
                    <a:lumMod val="50000"/>
                  </a:schemeClr>
                </a:solidFill>
                <a:latin typeface="Huawei Sans" panose="020C0503030203020204" pitchFamily="34" charset="0"/>
              </a:rPr>
              <a:t>BGP Route Control</a:t>
            </a:r>
          </a:p>
          <a:p>
            <a:pPr fontAlgn="ctr"/>
            <a:r>
              <a:rPr lang="en-US">
                <a:solidFill>
                  <a:schemeClr val="bg1">
                    <a:lumMod val="50000"/>
                  </a:schemeClr>
                </a:solidFill>
                <a:latin typeface="Huawei Sans" panose="020C0503030203020204" pitchFamily="34" charset="0"/>
              </a:rPr>
              <a:t>Introduction to BGP Features</a:t>
            </a:r>
          </a:p>
          <a:p>
            <a:pPr fontAlgn="ctr"/>
            <a:r>
              <a:rPr lang="en-US" b="1">
                <a:latin typeface="Huawei Sans" panose="020C0503030203020204" pitchFamily="34" charset="0"/>
              </a:rPr>
              <a:t>Networking Modes of BGP RRs</a:t>
            </a:r>
          </a:p>
        </p:txBody>
      </p:sp>
    </p:spTree>
    <p:extLst>
      <p:ext uri="{BB962C8B-B14F-4D97-AF65-F5344CB8AC3E}">
        <p14:creationId xmlns:p14="http://schemas.microsoft.com/office/powerpoint/2010/main" val="40310693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 xmlns:a16="http://schemas.microsoft.com/office/drawing/2014/main" id="{63EC1A45-DE44-4732-A300-8A63DEFB1977}"/>
              </a:ext>
            </a:extLst>
          </p:cNvPr>
          <p:cNvSpPr/>
          <p:nvPr/>
        </p:nvSpPr>
        <p:spPr>
          <a:xfrm>
            <a:off x="4301264" y="4980115"/>
            <a:ext cx="1552577" cy="536070"/>
          </a:xfrm>
          <a:prstGeom prst="rect">
            <a:avLst/>
          </a:prstGeom>
          <a:solidFill>
            <a:srgbClr val="F4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矩形 25">
            <a:extLst>
              <a:ext uri="{FF2B5EF4-FFF2-40B4-BE49-F238E27FC236}">
                <a16:creationId xmlns="" xmlns:a16="http://schemas.microsoft.com/office/drawing/2014/main" id="{63EC1A45-DE44-4732-A300-8A63DEFB1977}"/>
              </a:ext>
            </a:extLst>
          </p:cNvPr>
          <p:cNvSpPr/>
          <p:nvPr/>
        </p:nvSpPr>
        <p:spPr>
          <a:xfrm>
            <a:off x="689965" y="4980115"/>
            <a:ext cx="1476141" cy="536070"/>
          </a:xfrm>
          <a:prstGeom prst="rect">
            <a:avLst/>
          </a:prstGeom>
          <a:solidFill>
            <a:srgbClr val="F4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占位符 45"/>
          <p:cNvSpPr>
            <a:spLocks noGrp="1"/>
          </p:cNvSpPr>
          <p:nvPr>
            <p:ph type="body" sz="quarter" idx="10"/>
          </p:nvPr>
        </p:nvSpPr>
        <p:spPr>
          <a:xfrm>
            <a:off x="468317" y="1233488"/>
            <a:ext cx="11276183" cy="571183"/>
          </a:xfrm>
        </p:spPr>
        <p:txBody>
          <a:bodyPr wrap="square">
            <a:noAutofit/>
          </a:bodyPr>
          <a:lstStyle/>
          <a:p>
            <a:pPr marL="0" indent="0" fontAlgn="ctr">
              <a:buNone/>
            </a:pPr>
            <a:r>
              <a:rPr lang="en-US" sz="1700" dirty="0">
                <a:latin typeface="Huawei Sans" panose="020C0503030203020204" pitchFamily="34" charset="0"/>
              </a:rPr>
              <a:t>Using RRs can avoid the need for full-mesh IBGP connections and reduce the burden on the network and CPU.</a:t>
            </a:r>
          </a:p>
        </p:txBody>
      </p:sp>
      <p:sp>
        <p:nvSpPr>
          <p:cNvPr id="3" name="标题 2"/>
          <p:cNvSpPr>
            <a:spLocks noGrp="1"/>
          </p:cNvSpPr>
          <p:nvPr>
            <p:ph type="title"/>
          </p:nvPr>
        </p:nvSpPr>
        <p:spPr>
          <a:xfrm>
            <a:off x="1594177" y="410400"/>
            <a:ext cx="9827761" cy="640800"/>
          </a:xfrm>
        </p:spPr>
        <p:txBody>
          <a:bodyPr wrap="square">
            <a:noAutofit/>
          </a:bodyPr>
          <a:lstStyle/>
          <a:p>
            <a:pPr fontAlgn="ctr"/>
            <a:r>
              <a:rPr lang="en-US">
                <a:latin typeface="Huawei Sans" panose="020C0503030203020204" pitchFamily="34" charset="0"/>
              </a:rPr>
              <a:t>RR</a:t>
            </a:r>
          </a:p>
        </p:txBody>
      </p:sp>
      <p:sp>
        <p:nvSpPr>
          <p:cNvPr id="5" name="矩形 4"/>
          <p:cNvSpPr/>
          <p:nvPr/>
        </p:nvSpPr>
        <p:spPr>
          <a:xfrm>
            <a:off x="695127" y="2100910"/>
            <a:ext cx="5158714" cy="2263388"/>
          </a:xfrm>
          <a:prstGeom prst="rect">
            <a:avLst/>
          </a:prstGeom>
          <a:solidFill>
            <a:srgbClr val="F4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auto">
          <a:xfrm>
            <a:off x="4679676" y="5013789"/>
            <a:ext cx="527350" cy="431467"/>
          </a:xfrm>
          <a:prstGeom prst="rect">
            <a:avLst/>
          </a:prstGeom>
          <a:noFill/>
        </p:spPr>
      </p:pic>
      <p:sp>
        <p:nvSpPr>
          <p:cNvPr id="7" name="TextBox 120">
            <a:extLst>
              <a:ext uri="{FF2B5EF4-FFF2-40B4-BE49-F238E27FC236}">
                <a16:creationId xmlns="" xmlns:a16="http://schemas.microsoft.com/office/drawing/2014/main" id="{020D7A1D-EFAD-4C8C-B9DE-D0FAD269B77A}"/>
              </a:ext>
            </a:extLst>
          </p:cNvPr>
          <p:cNvSpPr txBox="1"/>
          <p:nvPr/>
        </p:nvSpPr>
        <p:spPr>
          <a:xfrm>
            <a:off x="5183705" y="5085025"/>
            <a:ext cx="826769" cy="307657"/>
          </a:xfrm>
          <a:prstGeom prst="rect">
            <a:avLst/>
          </a:prstGeom>
          <a:noFill/>
          <a:ln>
            <a:noFill/>
          </a:ln>
        </p:spPr>
        <p:txBody>
          <a:bodyPr wrap="square" rtlCol="0">
            <a:noAutofit/>
          </a:bodyPr>
          <a:lstStyle/>
          <a:p>
            <a:pP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AS 103</a:t>
            </a:r>
          </a:p>
        </p:txBody>
      </p:sp>
      <p:sp>
        <p:nvSpPr>
          <p:cNvPr id="9" name="TextBox 120">
            <a:extLst>
              <a:ext uri="{FF2B5EF4-FFF2-40B4-BE49-F238E27FC236}">
                <a16:creationId xmlns="" xmlns:a16="http://schemas.microsoft.com/office/drawing/2014/main" id="{020D7A1D-EFAD-4C8C-B9DE-D0FAD269B77A}"/>
              </a:ext>
            </a:extLst>
          </p:cNvPr>
          <p:cNvSpPr txBox="1"/>
          <p:nvPr/>
        </p:nvSpPr>
        <p:spPr>
          <a:xfrm>
            <a:off x="4234750" y="5089984"/>
            <a:ext cx="470731" cy="307777"/>
          </a:xfrm>
          <a:prstGeom prst="rect">
            <a:avLst/>
          </a:prstGeom>
          <a:noFill/>
          <a:ln>
            <a:noFill/>
          </a:ln>
        </p:spPr>
        <p:txBody>
          <a:bodyPr wrap="square" rtlCol="0">
            <a:noAutofit/>
          </a:bodyPr>
          <a:lstStyle/>
          <a:p>
            <a:pPr algn="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R5</a:t>
            </a:r>
          </a:p>
        </p:txBody>
      </p:sp>
      <p:sp>
        <p:nvSpPr>
          <p:cNvPr id="10" name="TextBox 120">
            <a:extLst>
              <a:ext uri="{FF2B5EF4-FFF2-40B4-BE49-F238E27FC236}">
                <a16:creationId xmlns="" xmlns:a16="http://schemas.microsoft.com/office/drawing/2014/main" id="{020D7A1D-EFAD-4C8C-B9DE-D0FAD269B77A}"/>
              </a:ext>
            </a:extLst>
          </p:cNvPr>
          <p:cNvSpPr txBox="1"/>
          <p:nvPr/>
        </p:nvSpPr>
        <p:spPr>
          <a:xfrm>
            <a:off x="692469" y="2475107"/>
            <a:ext cx="694056" cy="307233"/>
          </a:xfrm>
          <a:prstGeom prst="rect">
            <a:avLst/>
          </a:prstGeom>
          <a:noFill/>
          <a:ln>
            <a:noFill/>
          </a:ln>
        </p:spPr>
        <p:txBody>
          <a:bodyPr wrap="square" rtlCol="0">
            <a:noAutofit/>
          </a:bodyPr>
          <a:lstStyle/>
          <a:p>
            <a:pPr algn="ctr" fontAlgn="ctr"/>
            <a:r>
              <a:rPr lang="en-US" sz="1399" b="1">
                <a:latin typeface="Huawei Sans" panose="020C0503030203020204" pitchFamily="34" charset="0"/>
                <a:ea typeface="方正兰亭黑简体" panose="02000000000000000000" pitchFamily="2" charset="-122"/>
                <a:sym typeface="Huawei Sans" panose="020C0503030203020204" pitchFamily="34" charset="0"/>
              </a:rPr>
              <a:t>OSPF</a:t>
            </a:r>
          </a:p>
        </p:txBody>
      </p:sp>
      <p:cxnSp>
        <p:nvCxnSpPr>
          <p:cNvPr id="11" name="直接箭头连接符 10">
            <a:extLst>
              <a:ext uri="{FF2B5EF4-FFF2-40B4-BE49-F238E27FC236}">
                <a16:creationId xmlns="" xmlns:a16="http://schemas.microsoft.com/office/drawing/2014/main" id="{25FFCF9E-B77D-4002-8CAE-8C36C256A152}"/>
              </a:ext>
            </a:extLst>
          </p:cNvPr>
          <p:cNvCxnSpPr>
            <a:cxnSpLocks/>
            <a:stCxn id="19" idx="2"/>
            <a:endCxn id="6" idx="0"/>
          </p:cNvCxnSpPr>
          <p:nvPr/>
        </p:nvCxnSpPr>
        <p:spPr>
          <a:xfrm>
            <a:off x="4943351" y="4040094"/>
            <a:ext cx="0" cy="973695"/>
          </a:xfrm>
          <a:prstGeom prst="straightConnector1">
            <a:avLst/>
          </a:prstGeom>
          <a:noFill/>
          <a:ln w="25400" cap="flat" cmpd="sng" algn="ctr">
            <a:solidFill>
              <a:schemeClr val="tx1"/>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12" name="TextBox 120">
            <a:extLst>
              <a:ext uri="{FF2B5EF4-FFF2-40B4-BE49-F238E27FC236}">
                <a16:creationId xmlns="" xmlns:a16="http://schemas.microsoft.com/office/drawing/2014/main" id="{020D7A1D-EFAD-4C8C-B9DE-D0FAD269B77A}"/>
              </a:ext>
            </a:extLst>
          </p:cNvPr>
          <p:cNvSpPr txBox="1"/>
          <p:nvPr/>
        </p:nvSpPr>
        <p:spPr>
          <a:xfrm>
            <a:off x="626113" y="2241083"/>
            <a:ext cx="826769" cy="307657"/>
          </a:xfrm>
          <a:prstGeom prst="rect">
            <a:avLst/>
          </a:prstGeom>
          <a:noFill/>
          <a:ln>
            <a:noFill/>
          </a:ln>
        </p:spPr>
        <p:txBody>
          <a:bodyPr wrap="square" rtlCol="0">
            <a:noAutofit/>
          </a:bodyPr>
          <a:lstStyle/>
          <a:p>
            <a:pPr algn="ctr" fontAlgn="ctr"/>
            <a:r>
              <a:rPr lang="en-US" sz="1399" b="1">
                <a:latin typeface="Huawei Sans" panose="020C0503030203020204" pitchFamily="34" charset="0"/>
                <a:ea typeface="方正兰亭黑简体" panose="02000000000000000000" pitchFamily="2" charset="-122"/>
                <a:sym typeface="Huawei Sans" panose="020C0503030203020204" pitchFamily="34" charset="0"/>
              </a:rPr>
              <a:t>AS 101</a:t>
            </a:r>
          </a:p>
        </p:txBody>
      </p:sp>
      <p:pic>
        <p:nvPicPr>
          <p:cNvPr id="13"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auto">
          <a:xfrm>
            <a:off x="2875901" y="2577555"/>
            <a:ext cx="527350" cy="431467"/>
          </a:xfrm>
          <a:prstGeom prst="rect">
            <a:avLst/>
          </a:prstGeom>
          <a:noFill/>
        </p:spPr>
      </p:pic>
      <p:pic>
        <p:nvPicPr>
          <p:cNvPr id="1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auto">
          <a:xfrm>
            <a:off x="1275965" y="3608626"/>
            <a:ext cx="527350" cy="431467"/>
          </a:xfrm>
          <a:prstGeom prst="rect">
            <a:avLst/>
          </a:prstGeom>
          <a:noFill/>
        </p:spPr>
      </p:pic>
      <p:cxnSp>
        <p:nvCxnSpPr>
          <p:cNvPr id="15" name="直接连接符 14">
            <a:extLst>
              <a:ext uri="{FF2B5EF4-FFF2-40B4-BE49-F238E27FC236}">
                <a16:creationId xmlns="" xmlns:a16="http://schemas.microsoft.com/office/drawing/2014/main" id="{94275FFE-3BE6-4C12-8737-FDFE3456C4A2}"/>
              </a:ext>
            </a:extLst>
          </p:cNvPr>
          <p:cNvCxnSpPr>
            <a:stCxn id="13" idx="1"/>
            <a:endCxn id="14" idx="0"/>
          </p:cNvCxnSpPr>
          <p:nvPr/>
        </p:nvCxnSpPr>
        <p:spPr>
          <a:xfrm flipH="1">
            <a:off x="1539641" y="2793288"/>
            <a:ext cx="1336261" cy="815338"/>
          </a:xfrm>
          <a:prstGeom prst="line">
            <a:avLst/>
          </a:prstGeom>
          <a:noFill/>
          <a:ln w="19050" cap="flat" cmpd="sng" algn="ctr">
            <a:solidFill>
              <a:schemeClr val="tx1"/>
            </a:solidFill>
            <a:prstDash val="solid"/>
          </a:ln>
          <a:effectLst/>
        </p:spPr>
      </p:cxnSp>
      <p:sp>
        <p:nvSpPr>
          <p:cNvPr id="16" name="TextBox 120">
            <a:extLst>
              <a:ext uri="{FF2B5EF4-FFF2-40B4-BE49-F238E27FC236}">
                <a16:creationId xmlns="" xmlns:a16="http://schemas.microsoft.com/office/drawing/2014/main" id="{020D7A1D-EFAD-4C8C-B9DE-D0FAD269B77A}"/>
              </a:ext>
            </a:extLst>
          </p:cNvPr>
          <p:cNvSpPr txBox="1"/>
          <p:nvPr/>
        </p:nvSpPr>
        <p:spPr>
          <a:xfrm>
            <a:off x="2545164" y="2304359"/>
            <a:ext cx="1188824" cy="307648"/>
          </a:xfrm>
          <a:prstGeom prst="rect">
            <a:avLst/>
          </a:prstGeom>
          <a:noFill/>
          <a:ln>
            <a:noFill/>
          </a:ln>
        </p:spPr>
        <p:txBody>
          <a:bodyPr wrap="square" rtlCol="0">
            <a:noAutofit/>
          </a:bodyPr>
          <a:lstStyle/>
          <a:p>
            <a:pPr algn="ctr" fontAlgn="ctr"/>
            <a:r>
              <a:rPr lang="en-US" sz="1399" b="1">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sp>
        <p:nvSpPr>
          <p:cNvPr id="17" name="TextBox 120">
            <a:extLst>
              <a:ext uri="{FF2B5EF4-FFF2-40B4-BE49-F238E27FC236}">
                <a16:creationId xmlns="" xmlns:a16="http://schemas.microsoft.com/office/drawing/2014/main" id="{020D7A1D-EFAD-4C8C-B9DE-D0FAD269B77A}"/>
              </a:ext>
            </a:extLst>
          </p:cNvPr>
          <p:cNvSpPr txBox="1"/>
          <p:nvPr/>
        </p:nvSpPr>
        <p:spPr>
          <a:xfrm>
            <a:off x="3957946" y="3824491"/>
            <a:ext cx="1188824" cy="307777"/>
          </a:xfrm>
          <a:prstGeom prst="rect">
            <a:avLst/>
          </a:prstGeom>
          <a:noFill/>
          <a:ln>
            <a:noFill/>
          </a:ln>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R3</a:t>
            </a:r>
          </a:p>
        </p:txBody>
      </p:sp>
      <p:pic>
        <p:nvPicPr>
          <p:cNvPr id="19"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auto">
          <a:xfrm>
            <a:off x="4679676" y="3608626"/>
            <a:ext cx="527350" cy="431467"/>
          </a:xfrm>
          <a:prstGeom prst="rect">
            <a:avLst/>
          </a:prstGeom>
          <a:noFill/>
        </p:spPr>
      </p:pic>
      <p:cxnSp>
        <p:nvCxnSpPr>
          <p:cNvPr id="20" name="直接连接符 19">
            <a:extLst>
              <a:ext uri="{FF2B5EF4-FFF2-40B4-BE49-F238E27FC236}">
                <a16:creationId xmlns="" xmlns:a16="http://schemas.microsoft.com/office/drawing/2014/main" id="{94275FFE-3BE6-4C12-8737-FDFE3456C4A2}"/>
              </a:ext>
            </a:extLst>
          </p:cNvPr>
          <p:cNvCxnSpPr>
            <a:stCxn id="13" idx="3"/>
            <a:endCxn id="19" idx="0"/>
          </p:cNvCxnSpPr>
          <p:nvPr/>
        </p:nvCxnSpPr>
        <p:spPr>
          <a:xfrm>
            <a:off x="3403252" y="2793288"/>
            <a:ext cx="1540099" cy="815338"/>
          </a:xfrm>
          <a:prstGeom prst="line">
            <a:avLst/>
          </a:prstGeom>
          <a:noFill/>
          <a:ln w="19050" cap="flat" cmpd="sng" algn="ctr">
            <a:solidFill>
              <a:schemeClr val="tx1"/>
            </a:solidFill>
            <a:prstDash val="solid"/>
          </a:ln>
          <a:effectLst/>
        </p:spPr>
      </p:cxnSp>
      <p:sp>
        <p:nvSpPr>
          <p:cNvPr id="21" name="TextBox 120">
            <a:extLst>
              <a:ext uri="{FF2B5EF4-FFF2-40B4-BE49-F238E27FC236}">
                <a16:creationId xmlns="" xmlns:a16="http://schemas.microsoft.com/office/drawing/2014/main" id="{020D7A1D-EFAD-4C8C-B9DE-D0FAD269B77A}"/>
              </a:ext>
            </a:extLst>
          </p:cNvPr>
          <p:cNvSpPr txBox="1"/>
          <p:nvPr/>
        </p:nvSpPr>
        <p:spPr>
          <a:xfrm>
            <a:off x="1395414" y="3846583"/>
            <a:ext cx="1188824" cy="307777"/>
          </a:xfrm>
          <a:prstGeom prst="rect">
            <a:avLst/>
          </a:prstGeom>
          <a:noFill/>
          <a:ln>
            <a:noFill/>
          </a:ln>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R2</a:t>
            </a:r>
          </a:p>
        </p:txBody>
      </p:sp>
      <p:cxnSp>
        <p:nvCxnSpPr>
          <p:cNvPr id="22" name="直接箭头连接符 21">
            <a:extLst>
              <a:ext uri="{FF2B5EF4-FFF2-40B4-BE49-F238E27FC236}">
                <a16:creationId xmlns="" xmlns:a16="http://schemas.microsoft.com/office/drawing/2014/main" id="{25FFCF9E-B77D-4002-8CAE-8C36C256A152}"/>
              </a:ext>
            </a:extLst>
          </p:cNvPr>
          <p:cNvCxnSpPr>
            <a:cxnSpLocks/>
            <a:stCxn id="14" idx="3"/>
          </p:cNvCxnSpPr>
          <p:nvPr/>
        </p:nvCxnSpPr>
        <p:spPr>
          <a:xfrm flipV="1">
            <a:off x="1803315" y="3112862"/>
            <a:ext cx="1132842" cy="711498"/>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23" name="TextBox 120">
            <a:extLst>
              <a:ext uri="{FF2B5EF4-FFF2-40B4-BE49-F238E27FC236}">
                <a16:creationId xmlns="" xmlns:a16="http://schemas.microsoft.com/office/drawing/2014/main" id="{020D7A1D-EFAD-4C8C-B9DE-D0FAD269B77A}"/>
              </a:ext>
            </a:extLst>
          </p:cNvPr>
          <p:cNvSpPr txBox="1"/>
          <p:nvPr/>
        </p:nvSpPr>
        <p:spPr>
          <a:xfrm rot="19647555">
            <a:off x="2221276" y="3360196"/>
            <a:ext cx="707457" cy="307657"/>
          </a:xfrm>
          <a:prstGeom prst="rect">
            <a:avLst/>
          </a:prstGeom>
          <a:noFill/>
          <a:ln>
            <a:noFill/>
          </a:ln>
        </p:spPr>
        <p:txBody>
          <a:bodyPr wrap="square" rtlCol="0">
            <a:noAutofit/>
          </a:bodyPr>
          <a:lstStyle/>
          <a:p>
            <a:pPr fontAlgn="ctr"/>
            <a:r>
              <a:rPr lang="en-US"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IBGP</a:t>
            </a:r>
          </a:p>
        </p:txBody>
      </p:sp>
      <p:pic>
        <p:nvPicPr>
          <p:cNvPr id="2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3" cstate="print"/>
          <a:srcRect/>
          <a:stretch>
            <a:fillRect/>
          </a:stretch>
        </p:blipFill>
        <p:spPr bwMode="auto">
          <a:xfrm>
            <a:off x="1275965" y="5013789"/>
            <a:ext cx="527350" cy="431467"/>
          </a:xfrm>
          <a:prstGeom prst="rect">
            <a:avLst/>
          </a:prstGeom>
          <a:noFill/>
        </p:spPr>
      </p:pic>
      <p:sp>
        <p:nvSpPr>
          <p:cNvPr id="25" name="TextBox 120">
            <a:extLst>
              <a:ext uri="{FF2B5EF4-FFF2-40B4-BE49-F238E27FC236}">
                <a16:creationId xmlns="" xmlns:a16="http://schemas.microsoft.com/office/drawing/2014/main" id="{020D7A1D-EFAD-4C8C-B9DE-D0FAD269B77A}"/>
              </a:ext>
            </a:extLst>
          </p:cNvPr>
          <p:cNvSpPr txBox="1"/>
          <p:nvPr/>
        </p:nvSpPr>
        <p:spPr>
          <a:xfrm>
            <a:off x="626113" y="5107716"/>
            <a:ext cx="826769" cy="307657"/>
          </a:xfrm>
          <a:prstGeom prst="rect">
            <a:avLst/>
          </a:prstGeom>
          <a:noFill/>
          <a:ln>
            <a:noFill/>
          </a:ln>
        </p:spPr>
        <p:txBody>
          <a:bodyPr wrap="square" rtlCol="0">
            <a:noAutofit/>
          </a:bodyPr>
          <a:lstStyle/>
          <a:p>
            <a:pP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AS 102</a:t>
            </a:r>
          </a:p>
        </p:txBody>
      </p:sp>
      <p:sp>
        <p:nvSpPr>
          <p:cNvPr id="27" name="TextBox 120">
            <a:extLst>
              <a:ext uri="{FF2B5EF4-FFF2-40B4-BE49-F238E27FC236}">
                <a16:creationId xmlns="" xmlns:a16="http://schemas.microsoft.com/office/drawing/2014/main" id="{020D7A1D-EFAD-4C8C-B9DE-D0FAD269B77A}"/>
              </a:ext>
            </a:extLst>
          </p:cNvPr>
          <p:cNvSpPr txBox="1"/>
          <p:nvPr/>
        </p:nvSpPr>
        <p:spPr>
          <a:xfrm>
            <a:off x="1800608" y="5072147"/>
            <a:ext cx="446737" cy="314749"/>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R4</a:t>
            </a:r>
          </a:p>
        </p:txBody>
      </p:sp>
      <p:cxnSp>
        <p:nvCxnSpPr>
          <p:cNvPr id="28" name="直接箭头连接符 27">
            <a:extLst>
              <a:ext uri="{FF2B5EF4-FFF2-40B4-BE49-F238E27FC236}">
                <a16:creationId xmlns="" xmlns:a16="http://schemas.microsoft.com/office/drawing/2014/main" id="{25FFCF9E-B77D-4002-8CAE-8C36C256A152}"/>
              </a:ext>
            </a:extLst>
          </p:cNvPr>
          <p:cNvCxnSpPr>
            <a:cxnSpLocks/>
            <a:stCxn id="14" idx="2"/>
            <a:endCxn id="24" idx="0"/>
          </p:cNvCxnSpPr>
          <p:nvPr/>
        </p:nvCxnSpPr>
        <p:spPr>
          <a:xfrm>
            <a:off x="1539640" y="4040094"/>
            <a:ext cx="0" cy="973695"/>
          </a:xfrm>
          <a:prstGeom prst="straightConnector1">
            <a:avLst/>
          </a:prstGeom>
          <a:noFill/>
          <a:ln w="25400" cap="flat" cmpd="sng" algn="ctr">
            <a:solidFill>
              <a:schemeClr val="tx1"/>
            </a:solidFill>
            <a:prstDash val="sysDash"/>
            <a:headEnd type="triangle" w="med" len="med"/>
            <a:tailEnd type="triangle" w="med" len="med"/>
          </a:ln>
          <a:effectLst>
            <a:outerShdw blurRad="152400" dist="38100" dir="5400000" algn="t" rotWithShape="0">
              <a:prstClr val="black">
                <a:alpha val="12000"/>
              </a:prstClr>
            </a:outerShdw>
          </a:effectLst>
        </p:spPr>
      </p:cxnSp>
      <p:cxnSp>
        <p:nvCxnSpPr>
          <p:cNvPr id="29" name="直接连接符 28">
            <a:extLst>
              <a:ext uri="{FF2B5EF4-FFF2-40B4-BE49-F238E27FC236}">
                <a16:creationId xmlns:a16="http://schemas.microsoft.com/office/drawing/2014/main" xmlns="" id="{927AD331-23D3-4BE6-8DF7-31B7006A5D7F}"/>
              </a:ext>
            </a:extLst>
          </p:cNvPr>
          <p:cNvCxnSpPr>
            <a:cxnSpLocks/>
            <a:endCxn id="24" idx="2"/>
          </p:cNvCxnSpPr>
          <p:nvPr/>
        </p:nvCxnSpPr>
        <p:spPr>
          <a:xfrm flipV="1">
            <a:off x="1539640" y="5445256"/>
            <a:ext cx="0" cy="318819"/>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
        <p:nvSpPr>
          <p:cNvPr id="30" name="矩形 29"/>
          <p:cNvSpPr/>
          <p:nvPr/>
        </p:nvSpPr>
        <p:spPr>
          <a:xfrm>
            <a:off x="793418" y="5732224"/>
            <a:ext cx="1492446" cy="307777"/>
          </a:xfrm>
          <a:prstGeom prst="rect">
            <a:avLst/>
          </a:prstGeom>
          <a:noFill/>
          <a:ln>
            <a:noFill/>
          </a:ln>
        </p:spPr>
        <p:txBody>
          <a:bodyPr wrap="square" rtlCol="0">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10.1.1.1/32</a:t>
            </a:r>
          </a:p>
        </p:txBody>
      </p:sp>
      <p:cxnSp>
        <p:nvCxnSpPr>
          <p:cNvPr id="31" name="直接箭头连接符 30">
            <a:extLst>
              <a:ext uri="{FF2B5EF4-FFF2-40B4-BE49-F238E27FC236}">
                <a16:creationId xmlns="" xmlns:a16="http://schemas.microsoft.com/office/drawing/2014/main" id="{25FFCF9E-B77D-4002-8CAE-8C36C256A152}"/>
              </a:ext>
            </a:extLst>
          </p:cNvPr>
          <p:cNvCxnSpPr>
            <a:cxnSpLocks/>
            <a:stCxn id="19" idx="1"/>
          </p:cNvCxnSpPr>
          <p:nvPr/>
        </p:nvCxnSpPr>
        <p:spPr>
          <a:xfrm flipH="1" flipV="1">
            <a:off x="3403251" y="3112862"/>
            <a:ext cx="1276425" cy="711498"/>
          </a:xfrm>
          <a:prstGeom prst="straightConnector1">
            <a:avLst/>
          </a:prstGeom>
          <a:noFill/>
          <a:ln w="25400" cap="flat" cmpd="sng" algn="ctr">
            <a:solidFill>
              <a:srgbClr val="EC7061"/>
            </a:solidFill>
            <a:prstDash val="sysDash"/>
            <a:headEnd type="triangle" w="med" len="med"/>
            <a:tailEnd type="triangle" w="med" len="med"/>
          </a:ln>
          <a:effectLst>
            <a:outerShdw blurRad="152400" dist="38100" dir="5400000" algn="t" rotWithShape="0">
              <a:prstClr val="black">
                <a:alpha val="12000"/>
              </a:prstClr>
            </a:outerShdw>
          </a:effectLst>
        </p:spPr>
      </p:cxnSp>
      <p:sp>
        <p:nvSpPr>
          <p:cNvPr id="32" name="TextBox 120">
            <a:extLst>
              <a:ext uri="{FF2B5EF4-FFF2-40B4-BE49-F238E27FC236}">
                <a16:creationId xmlns="" xmlns:a16="http://schemas.microsoft.com/office/drawing/2014/main" id="{020D7A1D-EFAD-4C8C-B9DE-D0FAD269B77A}"/>
              </a:ext>
            </a:extLst>
          </p:cNvPr>
          <p:cNvSpPr txBox="1"/>
          <p:nvPr/>
        </p:nvSpPr>
        <p:spPr>
          <a:xfrm rot="1866429">
            <a:off x="3591401" y="3438632"/>
            <a:ext cx="707457" cy="307657"/>
          </a:xfrm>
          <a:prstGeom prst="rect">
            <a:avLst/>
          </a:prstGeom>
          <a:noFill/>
          <a:ln>
            <a:noFill/>
          </a:ln>
        </p:spPr>
        <p:txBody>
          <a:bodyPr wrap="square" rtlCol="0">
            <a:noAutofit/>
          </a:bodyPr>
          <a:lstStyle/>
          <a:p>
            <a:pPr fontAlgn="ctr"/>
            <a:r>
              <a:rPr lang="en-US" sz="1399" b="1">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IBGP</a:t>
            </a:r>
          </a:p>
        </p:txBody>
      </p:sp>
      <p:cxnSp>
        <p:nvCxnSpPr>
          <p:cNvPr id="33" name="直接连接符 32"/>
          <p:cNvCxnSpPr/>
          <p:nvPr/>
        </p:nvCxnSpPr>
        <p:spPr bwMode="auto">
          <a:xfrm flipH="1">
            <a:off x="4366042" y="5919040"/>
            <a:ext cx="333824" cy="0"/>
          </a:xfrm>
          <a:prstGeom prst="line">
            <a:avLst/>
          </a:prstGeom>
          <a:solidFill>
            <a:schemeClr val="accent1"/>
          </a:solidFill>
          <a:ln w="28575" cap="flat" cmpd="sng" algn="ctr">
            <a:solidFill>
              <a:srgbClr val="00B0F0"/>
            </a:solidFill>
            <a:prstDash val="solid"/>
            <a:round/>
            <a:headEnd type="triangle" w="med" len="med"/>
            <a:tailEnd type="none" w="med" len="med"/>
          </a:ln>
          <a:effectLst/>
        </p:spPr>
      </p:cxnSp>
      <p:sp>
        <p:nvSpPr>
          <p:cNvPr id="34" name="文本框 33"/>
          <p:cNvSpPr txBox="1"/>
          <p:nvPr/>
        </p:nvSpPr>
        <p:spPr>
          <a:xfrm>
            <a:off x="4655888" y="5780594"/>
            <a:ext cx="1341511" cy="276891"/>
          </a:xfrm>
          <a:prstGeom prst="rect">
            <a:avLst/>
          </a:prstGeom>
          <a:noFill/>
        </p:spPr>
        <p:txBody>
          <a:bodyPr wrap="square" rtlCol="0">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BGP Update message</a:t>
            </a:r>
          </a:p>
        </p:txBody>
      </p:sp>
      <p:cxnSp>
        <p:nvCxnSpPr>
          <p:cNvPr id="35" name="直接连接符 34"/>
          <p:cNvCxnSpPr/>
          <p:nvPr/>
        </p:nvCxnSpPr>
        <p:spPr bwMode="auto">
          <a:xfrm>
            <a:off x="1275869" y="4123473"/>
            <a:ext cx="0" cy="696126"/>
          </a:xfrm>
          <a:prstGeom prst="line">
            <a:avLst/>
          </a:prstGeom>
          <a:solidFill>
            <a:schemeClr val="accent1"/>
          </a:solidFill>
          <a:ln w="28575" cap="flat" cmpd="sng" algn="ctr">
            <a:solidFill>
              <a:srgbClr val="00B0F0"/>
            </a:solidFill>
            <a:prstDash val="solid"/>
            <a:round/>
            <a:headEnd type="triangle" w="med" len="med"/>
            <a:tailEnd type="none" w="med" len="med"/>
          </a:ln>
          <a:effectLst/>
        </p:spPr>
      </p:cxnSp>
      <p:cxnSp>
        <p:nvCxnSpPr>
          <p:cNvPr id="36" name="直接连接符 35"/>
          <p:cNvCxnSpPr/>
          <p:nvPr/>
        </p:nvCxnSpPr>
        <p:spPr bwMode="auto">
          <a:xfrm flipH="1">
            <a:off x="1739020" y="2797186"/>
            <a:ext cx="721813" cy="443724"/>
          </a:xfrm>
          <a:prstGeom prst="line">
            <a:avLst/>
          </a:prstGeom>
          <a:solidFill>
            <a:schemeClr val="accent1"/>
          </a:solidFill>
          <a:ln w="28575" cap="flat" cmpd="sng" algn="ctr">
            <a:solidFill>
              <a:srgbClr val="00B0F0"/>
            </a:solidFill>
            <a:prstDash val="solid"/>
            <a:round/>
            <a:headEnd type="triangle" w="med" len="med"/>
            <a:tailEnd type="none" w="med" len="med"/>
          </a:ln>
          <a:effectLst/>
        </p:spPr>
      </p:cxnSp>
      <p:cxnSp>
        <p:nvCxnSpPr>
          <p:cNvPr id="37" name="直接连接符 36"/>
          <p:cNvCxnSpPr/>
          <p:nvPr/>
        </p:nvCxnSpPr>
        <p:spPr bwMode="auto">
          <a:xfrm flipH="1" flipV="1">
            <a:off x="3913955" y="2784421"/>
            <a:ext cx="735339" cy="390498"/>
          </a:xfrm>
          <a:prstGeom prst="line">
            <a:avLst/>
          </a:prstGeom>
          <a:solidFill>
            <a:schemeClr val="accent1"/>
          </a:solidFill>
          <a:ln w="28575" cap="flat" cmpd="sng" algn="ctr">
            <a:solidFill>
              <a:srgbClr val="00B0F0"/>
            </a:solidFill>
            <a:prstDash val="solid"/>
            <a:round/>
            <a:headEnd type="triangle" w="med" len="med"/>
            <a:tailEnd type="none" w="med" len="med"/>
          </a:ln>
          <a:effectLst/>
        </p:spPr>
      </p:cxnSp>
      <p:sp>
        <p:nvSpPr>
          <p:cNvPr id="38" name="矩形 37"/>
          <p:cNvSpPr/>
          <p:nvPr/>
        </p:nvSpPr>
        <p:spPr>
          <a:xfrm>
            <a:off x="2942246" y="3112862"/>
            <a:ext cx="394660" cy="307777"/>
          </a:xfrm>
          <a:prstGeom prst="rect">
            <a:avLst/>
          </a:prstGeom>
        </p:spPr>
        <p:txBody>
          <a:bodyPr wrap="square">
            <a:noAutofit/>
          </a:bodyPr>
          <a:lstStyle/>
          <a:p>
            <a:pPr lvl="0" algn="ctr" fontAlgn="ctr"/>
            <a:r>
              <a:rPr lang="en-US" sz="14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39" name="文本占位符 112"/>
          <p:cNvSpPr txBox="1">
            <a:spLocks/>
          </p:cNvSpPr>
          <p:nvPr/>
        </p:nvSpPr>
        <p:spPr>
          <a:xfrm>
            <a:off x="6085581" y="1986959"/>
            <a:ext cx="5660332" cy="3984575"/>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After an RR is introduced, three roles exist:</a:t>
            </a:r>
          </a:p>
          <a:p>
            <a:pPr lvl="1"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Route reflector</a:t>
            </a:r>
          </a:p>
          <a:p>
            <a:pPr lvl="1"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Client</a:t>
            </a:r>
          </a:p>
          <a:p>
            <a:pPr lvl="1"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Non-client</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The RR reflects the learned routes so that IBGP routes are advertised in the AS, avoiding the need to establish full-mesh IBGP connections.</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After the RR receives routes from its peers, it selects the optimal route based on BGP route selection rules and advertises the optimal route to IBGP peers based on certain rules.</a:t>
            </a:r>
          </a:p>
        </p:txBody>
      </p:sp>
      <p:sp>
        <p:nvSpPr>
          <p:cNvPr id="42" name="TextBox 120">
            <a:extLst>
              <a:ext uri="{FF2B5EF4-FFF2-40B4-BE49-F238E27FC236}">
                <a16:creationId xmlns="" xmlns:a16="http://schemas.microsoft.com/office/drawing/2014/main" id="{020D7A1D-EFAD-4C8C-B9DE-D0FAD269B77A}"/>
              </a:ext>
            </a:extLst>
          </p:cNvPr>
          <p:cNvSpPr txBox="1"/>
          <p:nvPr/>
        </p:nvSpPr>
        <p:spPr>
          <a:xfrm>
            <a:off x="691966" y="3316917"/>
            <a:ext cx="1188824" cy="307648"/>
          </a:xfrm>
          <a:prstGeom prst="rect">
            <a:avLst/>
          </a:prstGeom>
          <a:noFill/>
          <a:ln>
            <a:noFill/>
          </a:ln>
        </p:spPr>
        <p:txBody>
          <a:bodyPr wrap="square" rtlCol="0">
            <a:noAutofit/>
          </a:bodyPr>
          <a:lstStyle/>
          <a:p>
            <a:pPr algn="ctr" fontAlgn="ctr"/>
            <a:r>
              <a:rPr lang="en-US" sz="1399" b="1">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Client</a:t>
            </a:r>
          </a:p>
        </p:txBody>
      </p:sp>
      <p:sp>
        <p:nvSpPr>
          <p:cNvPr id="43" name="TextBox 120">
            <a:extLst>
              <a:ext uri="{FF2B5EF4-FFF2-40B4-BE49-F238E27FC236}">
                <a16:creationId xmlns="" xmlns:a16="http://schemas.microsoft.com/office/drawing/2014/main" id="{020D7A1D-EFAD-4C8C-B9DE-D0FAD269B77A}"/>
              </a:ext>
            </a:extLst>
          </p:cNvPr>
          <p:cNvSpPr txBox="1"/>
          <p:nvPr/>
        </p:nvSpPr>
        <p:spPr>
          <a:xfrm>
            <a:off x="4763166" y="3319678"/>
            <a:ext cx="1188824" cy="307648"/>
          </a:xfrm>
          <a:prstGeom prst="rect">
            <a:avLst/>
          </a:prstGeom>
          <a:noFill/>
          <a:ln>
            <a:noFill/>
          </a:ln>
        </p:spPr>
        <p:txBody>
          <a:bodyPr wrap="square" rtlCol="0">
            <a:noAutofit/>
          </a:bodyPr>
          <a:lstStyle/>
          <a:p>
            <a:pPr algn="ctr" fontAlgn="ctr"/>
            <a:r>
              <a:rPr lang="en-US" sz="1399" b="1">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Non-client</a:t>
            </a:r>
          </a:p>
        </p:txBody>
      </p:sp>
      <p:sp>
        <p:nvSpPr>
          <p:cNvPr id="44" name="TextBox 120">
            <a:extLst>
              <a:ext uri="{FF2B5EF4-FFF2-40B4-BE49-F238E27FC236}">
                <a16:creationId xmlns="" xmlns:a16="http://schemas.microsoft.com/office/drawing/2014/main" id="{020D7A1D-EFAD-4C8C-B9DE-D0FAD269B77A}"/>
              </a:ext>
            </a:extLst>
          </p:cNvPr>
          <p:cNvSpPr txBox="1"/>
          <p:nvPr/>
        </p:nvSpPr>
        <p:spPr>
          <a:xfrm rot="16200000">
            <a:off x="1333758" y="4336134"/>
            <a:ext cx="707457" cy="307657"/>
          </a:xfrm>
          <a:prstGeom prst="rect">
            <a:avLst/>
          </a:prstGeom>
          <a:noFill/>
          <a:ln>
            <a:noFill/>
          </a:ln>
        </p:spPr>
        <p:txBody>
          <a:bodyPr wrap="square" rtlCol="0">
            <a:noAutofit/>
          </a:bodyPr>
          <a:lstStyle/>
          <a:p>
            <a:pPr algn="ctr" fontAlgn="ctr"/>
            <a:r>
              <a:rPr lang="en-US" sz="1399" b="1">
                <a:latin typeface="Huawei Sans" panose="020C0503030203020204" pitchFamily="34" charset="0"/>
                <a:ea typeface="方正兰亭黑简体" panose="02000000000000000000" pitchFamily="2" charset="-122"/>
                <a:sym typeface="Huawei Sans" panose="020C0503030203020204" pitchFamily="34" charset="0"/>
              </a:rPr>
              <a:t>EBGP</a:t>
            </a:r>
          </a:p>
        </p:txBody>
      </p:sp>
      <p:sp>
        <p:nvSpPr>
          <p:cNvPr id="45" name="TextBox 120">
            <a:extLst>
              <a:ext uri="{FF2B5EF4-FFF2-40B4-BE49-F238E27FC236}">
                <a16:creationId xmlns="" xmlns:a16="http://schemas.microsoft.com/office/drawing/2014/main" id="{020D7A1D-EFAD-4C8C-B9DE-D0FAD269B77A}"/>
              </a:ext>
            </a:extLst>
          </p:cNvPr>
          <p:cNvSpPr txBox="1"/>
          <p:nvPr/>
        </p:nvSpPr>
        <p:spPr>
          <a:xfrm rot="5400000" flipH="1">
            <a:off x="4441777" y="4336134"/>
            <a:ext cx="707457" cy="307657"/>
          </a:xfrm>
          <a:prstGeom prst="rect">
            <a:avLst/>
          </a:prstGeom>
          <a:noFill/>
          <a:ln>
            <a:noFill/>
          </a:ln>
        </p:spPr>
        <p:txBody>
          <a:bodyPr wrap="square" rtlCol="0">
            <a:noAutofit/>
          </a:bodyPr>
          <a:lstStyle/>
          <a:p>
            <a:pPr algn="ctr" fontAlgn="ctr"/>
            <a:r>
              <a:rPr lang="en-US" sz="1399" b="1" dirty="0">
                <a:latin typeface="Huawei Sans" panose="020C0503030203020204" pitchFamily="34" charset="0"/>
                <a:ea typeface="方正兰亭黑简体" panose="02000000000000000000" pitchFamily="2" charset="-122"/>
                <a:sym typeface="Huawei Sans" panose="020C0503030203020204" pitchFamily="34" charset="0"/>
              </a:rPr>
              <a:t>EBGP</a:t>
            </a:r>
          </a:p>
        </p:txBody>
      </p:sp>
      <p:cxnSp>
        <p:nvCxnSpPr>
          <p:cNvPr id="49" name="直接连接符 48">
            <a:extLst>
              <a:ext uri="{FF2B5EF4-FFF2-40B4-BE49-F238E27FC236}">
                <a16:creationId xmlns:a16="http://schemas.microsoft.com/office/drawing/2014/main" xmlns="" id="{927AD331-23D3-4BE6-8DF7-31B7006A5D7F}"/>
              </a:ext>
            </a:extLst>
          </p:cNvPr>
          <p:cNvCxnSpPr>
            <a:cxnSpLocks/>
          </p:cNvCxnSpPr>
          <p:nvPr/>
        </p:nvCxnSpPr>
        <p:spPr>
          <a:xfrm flipH="1">
            <a:off x="1275870" y="5767342"/>
            <a:ext cx="524738" cy="0"/>
          </a:xfrm>
          <a:prstGeom prst="line">
            <a:avLst/>
          </a:prstGeom>
          <a:solidFill>
            <a:srgbClr val="F2F2F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177704608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854269" y="2448816"/>
            <a:ext cx="5158714" cy="2263388"/>
          </a:xfrm>
          <a:prstGeom prst="rect">
            <a:avLst/>
          </a:prstGeom>
          <a:solidFill>
            <a:srgbClr val="F4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椭圆 54"/>
          <p:cNvSpPr/>
          <p:nvPr/>
        </p:nvSpPr>
        <p:spPr>
          <a:xfrm>
            <a:off x="1384137" y="2780383"/>
            <a:ext cx="3857063" cy="1780485"/>
          </a:xfrm>
          <a:prstGeom prst="ellipse">
            <a:avLst/>
          </a:prstGeom>
          <a:solidFill>
            <a:schemeClr val="bg1"/>
          </a:solidFill>
          <a:ln>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4" name="文本占位符 3"/>
          <p:cNvSpPr>
            <a:spLocks noGrp="1"/>
          </p:cNvSpPr>
          <p:nvPr>
            <p:ph type="body" sz="quarter" idx="10"/>
          </p:nvPr>
        </p:nvSpPr>
        <p:spPr>
          <a:xfrm>
            <a:off x="468317" y="1233488"/>
            <a:ext cx="11276183" cy="943747"/>
          </a:xfrm>
        </p:spPr>
        <p:txBody>
          <a:bodyPr wrap="square">
            <a:noAutofit/>
          </a:bodyPr>
          <a:lstStyle/>
          <a:p>
            <a:pPr fontAlgn="ctr">
              <a:lnSpc>
                <a:spcPct val="100000"/>
              </a:lnSpc>
            </a:pPr>
            <a:r>
              <a:rPr lang="en-US" sz="1600" dirty="0">
                <a:latin typeface="Huawei Sans" panose="020C0503030203020204" pitchFamily="34" charset="0"/>
              </a:rPr>
              <a:t>To improve network reliability and prevent a single point of failure (SPOF) from affecting the network, multiple RRs need to be configured in a cluster.</a:t>
            </a:r>
          </a:p>
          <a:p>
            <a:pPr fontAlgn="ctr">
              <a:lnSpc>
                <a:spcPct val="100000"/>
              </a:lnSpc>
            </a:pPr>
            <a:r>
              <a:rPr lang="en-US" sz="1600" dirty="0">
                <a:latin typeface="Huawei Sans" panose="020C0503030203020204" pitchFamily="34" charset="0"/>
              </a:rPr>
              <a:t>Routers on a forwarding path establish IBGP peer relationships with all RRs. Any of the RRs has complete BGP routes.</a:t>
            </a:r>
          </a:p>
          <a:p>
            <a:pPr fontAlgn="ctr">
              <a:lnSpc>
                <a:spcPct val="100000"/>
              </a:lnSpc>
            </a:pPr>
            <a:endParaRPr lang="zh-CN" altLang="en-US" sz="1600" dirty="0">
              <a:latin typeface="Huawei Sans" panose="020C0503030203020204" pitchFamily="34" charset="0"/>
            </a:endParaRPr>
          </a:p>
        </p:txBody>
      </p:sp>
      <p:sp>
        <p:nvSpPr>
          <p:cNvPr id="2" name="标题 1"/>
          <p:cNvSpPr>
            <a:spLocks noGrp="1"/>
          </p:cNvSpPr>
          <p:nvPr>
            <p:ph type="title"/>
          </p:nvPr>
        </p:nvSpPr>
        <p:spPr>
          <a:xfrm>
            <a:off x="1594177" y="223785"/>
            <a:ext cx="9827761" cy="640800"/>
          </a:xfrm>
        </p:spPr>
        <p:txBody>
          <a:bodyPr wrap="square">
            <a:noAutofit/>
          </a:bodyPr>
          <a:lstStyle/>
          <a:p>
            <a:pPr fontAlgn="ctr"/>
            <a:r>
              <a:rPr lang="en-US">
                <a:latin typeface="Huawei Sans" panose="020C0503030203020204" pitchFamily="34" charset="0"/>
              </a:rPr>
              <a:t>Common Networking Modes: Backup RR Networking</a:t>
            </a:r>
          </a:p>
        </p:txBody>
      </p:sp>
      <p:cxnSp>
        <p:nvCxnSpPr>
          <p:cNvPr id="20" name="直接连接符 19">
            <a:extLst>
              <a:ext uri="{FF2B5EF4-FFF2-40B4-BE49-F238E27FC236}">
                <a16:creationId xmlns="" xmlns:a16="http://schemas.microsoft.com/office/drawing/2014/main" id="{94275FFE-3BE6-4C12-8737-FDFE3456C4A2}"/>
              </a:ext>
            </a:extLst>
          </p:cNvPr>
          <p:cNvCxnSpPr>
            <a:stCxn id="10" idx="3"/>
            <a:endCxn id="11" idx="1"/>
          </p:cNvCxnSpPr>
          <p:nvPr/>
        </p:nvCxnSpPr>
        <p:spPr>
          <a:xfrm>
            <a:off x="2811655" y="3035245"/>
            <a:ext cx="1031186" cy="0"/>
          </a:xfrm>
          <a:prstGeom prst="line">
            <a:avLst/>
          </a:prstGeom>
          <a:noFill/>
          <a:ln w="19050" cap="flat" cmpd="sng" algn="ctr">
            <a:solidFill>
              <a:schemeClr val="tx1"/>
            </a:solidFill>
            <a:prstDash val="solid"/>
          </a:ln>
          <a:effectLst/>
        </p:spPr>
      </p:cxnSp>
      <p:cxnSp>
        <p:nvCxnSpPr>
          <p:cNvPr id="23" name="直接连接符 22">
            <a:extLst>
              <a:ext uri="{FF2B5EF4-FFF2-40B4-BE49-F238E27FC236}">
                <a16:creationId xmlns="" xmlns:a16="http://schemas.microsoft.com/office/drawing/2014/main" id="{94275FFE-3BE6-4C12-8737-FDFE3456C4A2}"/>
              </a:ext>
            </a:extLst>
          </p:cNvPr>
          <p:cNvCxnSpPr/>
          <p:nvPr/>
        </p:nvCxnSpPr>
        <p:spPr>
          <a:xfrm flipV="1">
            <a:off x="1743858" y="3035245"/>
            <a:ext cx="785594" cy="1113464"/>
          </a:xfrm>
          <a:prstGeom prst="line">
            <a:avLst/>
          </a:prstGeom>
          <a:noFill/>
          <a:ln w="19050" cap="flat" cmpd="sng" algn="ctr">
            <a:solidFill>
              <a:schemeClr val="tx1"/>
            </a:solidFill>
            <a:prstDash val="solid"/>
          </a:ln>
          <a:effectLst/>
        </p:spPr>
      </p:cxnSp>
      <p:cxnSp>
        <p:nvCxnSpPr>
          <p:cNvPr id="26" name="直接连接符 25">
            <a:extLst>
              <a:ext uri="{FF2B5EF4-FFF2-40B4-BE49-F238E27FC236}">
                <a16:creationId xmlns="" xmlns:a16="http://schemas.microsoft.com/office/drawing/2014/main" id="{94275FFE-3BE6-4C12-8737-FDFE3456C4A2}"/>
              </a:ext>
            </a:extLst>
          </p:cNvPr>
          <p:cNvCxnSpPr/>
          <p:nvPr/>
        </p:nvCxnSpPr>
        <p:spPr>
          <a:xfrm flipV="1">
            <a:off x="1756061" y="3028781"/>
            <a:ext cx="2356780" cy="1119928"/>
          </a:xfrm>
          <a:prstGeom prst="line">
            <a:avLst/>
          </a:prstGeom>
          <a:noFill/>
          <a:ln w="19050" cap="flat" cmpd="sng" algn="ctr">
            <a:solidFill>
              <a:schemeClr val="tx1"/>
            </a:solidFill>
            <a:prstDash val="solid"/>
          </a:ln>
          <a:effectLst/>
        </p:spPr>
      </p:cxnSp>
      <p:cxnSp>
        <p:nvCxnSpPr>
          <p:cNvPr id="31" name="直接连接符 30">
            <a:extLst>
              <a:ext uri="{FF2B5EF4-FFF2-40B4-BE49-F238E27FC236}">
                <a16:creationId xmlns="" xmlns:a16="http://schemas.microsoft.com/office/drawing/2014/main" id="{94275FFE-3BE6-4C12-8737-FDFE3456C4A2}"/>
              </a:ext>
            </a:extLst>
          </p:cNvPr>
          <p:cNvCxnSpPr/>
          <p:nvPr/>
        </p:nvCxnSpPr>
        <p:spPr>
          <a:xfrm>
            <a:off x="4125044" y="3035245"/>
            <a:ext cx="748981" cy="1113463"/>
          </a:xfrm>
          <a:prstGeom prst="line">
            <a:avLst/>
          </a:prstGeom>
          <a:noFill/>
          <a:ln w="19050" cap="flat" cmpd="sng" algn="ctr">
            <a:solidFill>
              <a:schemeClr val="tx1"/>
            </a:solidFill>
            <a:prstDash val="solid"/>
          </a:ln>
          <a:effectLst/>
        </p:spPr>
      </p:cxnSp>
      <p:cxnSp>
        <p:nvCxnSpPr>
          <p:cNvPr id="34" name="直接连接符 33">
            <a:extLst>
              <a:ext uri="{FF2B5EF4-FFF2-40B4-BE49-F238E27FC236}">
                <a16:creationId xmlns="" xmlns:a16="http://schemas.microsoft.com/office/drawing/2014/main" id="{94275FFE-3BE6-4C12-8737-FDFE3456C4A2}"/>
              </a:ext>
            </a:extLst>
          </p:cNvPr>
          <p:cNvCxnSpPr/>
          <p:nvPr/>
        </p:nvCxnSpPr>
        <p:spPr>
          <a:xfrm>
            <a:off x="2529450" y="3035244"/>
            <a:ext cx="2368982" cy="1113464"/>
          </a:xfrm>
          <a:prstGeom prst="line">
            <a:avLst/>
          </a:prstGeom>
          <a:noFill/>
          <a:ln w="19050" cap="flat" cmpd="sng" algn="ctr">
            <a:solidFill>
              <a:schemeClr val="tx1"/>
            </a:solidFill>
            <a:prstDash val="solid"/>
          </a:ln>
          <a:effectLst/>
        </p:spPr>
      </p:cxnSp>
      <p:pic>
        <p:nvPicPr>
          <p:cNvPr id="10" name="图片 9"/>
          <p:cNvPicPr>
            <a:picLocks/>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271655" y="2813845"/>
            <a:ext cx="540000" cy="442800"/>
          </a:xfrm>
          <a:prstGeom prst="rect">
            <a:avLst/>
          </a:prstGeom>
        </p:spPr>
      </p:pic>
      <p:pic>
        <p:nvPicPr>
          <p:cNvPr id="11" name="图片 10"/>
          <p:cNvPicPr>
            <a:picLocks/>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3842841" y="2813845"/>
            <a:ext cx="540000" cy="442800"/>
          </a:xfrm>
          <a:prstGeom prst="rect">
            <a:avLst/>
          </a:prstGeom>
        </p:spPr>
      </p:pic>
      <p:pic>
        <p:nvPicPr>
          <p:cNvPr id="12" name="图片 1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486062" y="3838237"/>
            <a:ext cx="540000" cy="442800"/>
          </a:xfrm>
          <a:prstGeom prst="rect">
            <a:avLst/>
          </a:prstGeom>
        </p:spPr>
      </p:pic>
      <p:pic>
        <p:nvPicPr>
          <p:cNvPr id="14" name="图片 1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628432" y="3838237"/>
            <a:ext cx="540000" cy="442800"/>
          </a:xfrm>
          <a:prstGeom prst="rect">
            <a:avLst/>
          </a:prstGeom>
        </p:spPr>
      </p:pic>
      <p:sp>
        <p:nvSpPr>
          <p:cNvPr id="49" name="TextBox 120">
            <a:extLst>
              <a:ext uri="{FF2B5EF4-FFF2-40B4-BE49-F238E27FC236}">
                <a16:creationId xmlns="" xmlns:a16="http://schemas.microsoft.com/office/drawing/2014/main" id="{020D7A1D-EFAD-4C8C-B9DE-D0FAD269B77A}"/>
              </a:ext>
            </a:extLst>
          </p:cNvPr>
          <p:cNvSpPr txBox="1"/>
          <p:nvPr/>
        </p:nvSpPr>
        <p:spPr>
          <a:xfrm>
            <a:off x="2210256" y="2564077"/>
            <a:ext cx="662797" cy="307648"/>
          </a:xfrm>
          <a:prstGeom prst="rect">
            <a:avLst/>
          </a:prstGeom>
          <a:noFill/>
          <a:ln>
            <a:noFill/>
          </a:ln>
        </p:spPr>
        <p:txBody>
          <a:bodyPr wrap="square" rtlCol="0">
            <a:noAutofit/>
          </a:bodyPr>
          <a:lstStyle/>
          <a:p>
            <a:pPr algn="ctr" fontAlgn="ctr"/>
            <a:r>
              <a:rPr lang="en-US" sz="1399" b="1">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RR1</a:t>
            </a:r>
          </a:p>
        </p:txBody>
      </p:sp>
      <p:sp>
        <p:nvSpPr>
          <p:cNvPr id="50" name="TextBox 120">
            <a:extLst>
              <a:ext uri="{FF2B5EF4-FFF2-40B4-BE49-F238E27FC236}">
                <a16:creationId xmlns="" xmlns:a16="http://schemas.microsoft.com/office/drawing/2014/main" id="{020D7A1D-EFAD-4C8C-B9DE-D0FAD269B77A}"/>
              </a:ext>
            </a:extLst>
          </p:cNvPr>
          <p:cNvSpPr txBox="1"/>
          <p:nvPr/>
        </p:nvSpPr>
        <p:spPr>
          <a:xfrm>
            <a:off x="3781442" y="2564077"/>
            <a:ext cx="662797" cy="307648"/>
          </a:xfrm>
          <a:prstGeom prst="rect">
            <a:avLst/>
          </a:prstGeom>
          <a:noFill/>
          <a:ln>
            <a:noFill/>
          </a:ln>
        </p:spPr>
        <p:txBody>
          <a:bodyPr wrap="square" rtlCol="0">
            <a:noAutofit/>
          </a:bodyPr>
          <a:lstStyle/>
          <a:p>
            <a:pPr algn="ctr" fontAlgn="ctr"/>
            <a:r>
              <a:rPr lang="en-US" sz="1399" b="1">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RR2</a:t>
            </a:r>
          </a:p>
        </p:txBody>
      </p:sp>
      <p:sp>
        <p:nvSpPr>
          <p:cNvPr id="51" name="TextBox 120">
            <a:extLst>
              <a:ext uri="{FF2B5EF4-FFF2-40B4-BE49-F238E27FC236}">
                <a16:creationId xmlns="" xmlns:a16="http://schemas.microsoft.com/office/drawing/2014/main" id="{020D7A1D-EFAD-4C8C-B9DE-D0FAD269B77A}"/>
              </a:ext>
            </a:extLst>
          </p:cNvPr>
          <p:cNvSpPr txBox="1"/>
          <p:nvPr/>
        </p:nvSpPr>
        <p:spPr>
          <a:xfrm>
            <a:off x="1311369" y="4262138"/>
            <a:ext cx="889384" cy="307648"/>
          </a:xfrm>
          <a:prstGeom prst="rect">
            <a:avLst/>
          </a:prstGeom>
          <a:noFill/>
          <a:ln>
            <a:noFill/>
          </a:ln>
        </p:spPr>
        <p:txBody>
          <a:bodyPr wrap="square" rtlCol="0">
            <a:noAutofit/>
          </a:bodyPr>
          <a:lstStyle/>
          <a:p>
            <a:pPr algn="ctr" fontAlgn="ctr"/>
            <a:r>
              <a:rPr lang="en-US" sz="1399" b="1">
                <a:latin typeface="Huawei Sans" panose="020C0503030203020204" pitchFamily="34" charset="0"/>
                <a:ea typeface="方正兰亭黑简体" panose="02000000000000000000" pitchFamily="2" charset="-122"/>
                <a:sym typeface="Huawei Sans" panose="020C0503030203020204" pitchFamily="34" charset="0"/>
              </a:rPr>
              <a:t>Client 1</a:t>
            </a:r>
          </a:p>
        </p:txBody>
      </p:sp>
      <p:sp>
        <p:nvSpPr>
          <p:cNvPr id="53" name="TextBox 120">
            <a:extLst>
              <a:ext uri="{FF2B5EF4-FFF2-40B4-BE49-F238E27FC236}">
                <a16:creationId xmlns="" xmlns:a16="http://schemas.microsoft.com/office/drawing/2014/main" id="{020D7A1D-EFAD-4C8C-B9DE-D0FAD269B77A}"/>
              </a:ext>
            </a:extLst>
          </p:cNvPr>
          <p:cNvSpPr txBox="1"/>
          <p:nvPr/>
        </p:nvSpPr>
        <p:spPr>
          <a:xfrm>
            <a:off x="4453740" y="4262138"/>
            <a:ext cx="889384" cy="307648"/>
          </a:xfrm>
          <a:prstGeom prst="rect">
            <a:avLst/>
          </a:prstGeom>
          <a:noFill/>
          <a:ln>
            <a:noFill/>
          </a:ln>
        </p:spPr>
        <p:txBody>
          <a:bodyPr wrap="square" rtlCol="0">
            <a:noAutofit/>
          </a:bodyPr>
          <a:lstStyle/>
          <a:p>
            <a:pPr algn="ctr" fontAlgn="ctr"/>
            <a:r>
              <a:rPr lang="en-US" sz="1399" b="1">
                <a:latin typeface="Huawei Sans" panose="020C0503030203020204" pitchFamily="34" charset="0"/>
                <a:ea typeface="方正兰亭黑简体" panose="02000000000000000000" pitchFamily="2" charset="-122"/>
                <a:sym typeface="Huawei Sans" panose="020C0503030203020204" pitchFamily="34" charset="0"/>
              </a:rPr>
              <a:t>Client 2</a:t>
            </a:r>
          </a:p>
        </p:txBody>
      </p:sp>
      <p:sp>
        <p:nvSpPr>
          <p:cNvPr id="56" name="TextBox 120">
            <a:extLst>
              <a:ext uri="{FF2B5EF4-FFF2-40B4-BE49-F238E27FC236}">
                <a16:creationId xmlns="" xmlns:a16="http://schemas.microsoft.com/office/drawing/2014/main" id="{020D7A1D-EFAD-4C8C-B9DE-D0FAD269B77A}"/>
              </a:ext>
            </a:extLst>
          </p:cNvPr>
          <p:cNvSpPr txBox="1"/>
          <p:nvPr/>
        </p:nvSpPr>
        <p:spPr>
          <a:xfrm>
            <a:off x="854269" y="2475218"/>
            <a:ext cx="826769" cy="307657"/>
          </a:xfrm>
          <a:prstGeom prst="rect">
            <a:avLst/>
          </a:prstGeom>
          <a:noFill/>
          <a:ln>
            <a:noFill/>
          </a:ln>
        </p:spPr>
        <p:txBody>
          <a:bodyPr wrap="square" rtlCol="0">
            <a:noAutofit/>
          </a:bodyPr>
          <a:lstStyle/>
          <a:p>
            <a:pPr algn="ctr" fontAlgn="ctr"/>
            <a:r>
              <a:rPr lang="en-US" sz="1399" b="1">
                <a:latin typeface="Huawei Sans" panose="020C0503030203020204" pitchFamily="34" charset="0"/>
                <a:ea typeface="方正兰亭黑简体" panose="02000000000000000000" pitchFamily="2" charset="-122"/>
                <a:sym typeface="Huawei Sans" panose="020C0503030203020204" pitchFamily="34" charset="0"/>
              </a:rPr>
              <a:t>AS 101</a:t>
            </a:r>
          </a:p>
        </p:txBody>
      </p:sp>
      <p:sp>
        <p:nvSpPr>
          <p:cNvPr id="57" name="TextBox 120">
            <a:extLst>
              <a:ext uri="{FF2B5EF4-FFF2-40B4-BE49-F238E27FC236}">
                <a16:creationId xmlns="" xmlns:a16="http://schemas.microsoft.com/office/drawing/2014/main" id="{020D7A1D-EFAD-4C8C-B9DE-D0FAD269B77A}"/>
              </a:ext>
            </a:extLst>
          </p:cNvPr>
          <p:cNvSpPr txBox="1"/>
          <p:nvPr/>
        </p:nvSpPr>
        <p:spPr>
          <a:xfrm>
            <a:off x="2893249" y="3965891"/>
            <a:ext cx="826769" cy="307657"/>
          </a:xfrm>
          <a:prstGeom prst="rect">
            <a:avLst/>
          </a:prstGeom>
          <a:noFill/>
          <a:ln>
            <a:noFill/>
          </a:ln>
        </p:spPr>
        <p:txBody>
          <a:bodyPr wrap="square" rtlCol="0">
            <a:noAutofit/>
          </a:bodyPr>
          <a:lstStyle/>
          <a:p>
            <a:pPr algn="ctr" fontAlgn="ctr"/>
            <a:r>
              <a:rPr lang="en-US" sz="1399" b="1">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Cluster</a:t>
            </a:r>
          </a:p>
        </p:txBody>
      </p:sp>
      <p:sp>
        <p:nvSpPr>
          <p:cNvPr id="58" name="TextBox 120">
            <a:extLst>
              <a:ext uri="{FF2B5EF4-FFF2-40B4-BE49-F238E27FC236}">
                <a16:creationId xmlns="" xmlns:a16="http://schemas.microsoft.com/office/drawing/2014/main" id="{020D7A1D-EFAD-4C8C-B9DE-D0FAD269B77A}"/>
              </a:ext>
            </a:extLst>
          </p:cNvPr>
          <p:cNvSpPr txBox="1"/>
          <p:nvPr/>
        </p:nvSpPr>
        <p:spPr>
          <a:xfrm>
            <a:off x="2911162" y="2796425"/>
            <a:ext cx="826769" cy="307657"/>
          </a:xfrm>
          <a:prstGeom prst="rect">
            <a:avLst/>
          </a:prstGeom>
          <a:noFill/>
          <a:ln>
            <a:noFill/>
          </a:ln>
        </p:spPr>
        <p:txBody>
          <a:bodyPr wrap="square" rtlCol="0">
            <a:noAutofit/>
          </a:bodyPr>
          <a:lstStyle/>
          <a:p>
            <a:pPr algn="ctr" fontAlgn="ctr"/>
            <a:r>
              <a:rPr lang="en-US" sz="1399">
                <a:latin typeface="Huawei Sans" panose="020C0503030203020204" pitchFamily="34" charset="0"/>
                <a:ea typeface="方正兰亭黑简体" panose="02000000000000000000" pitchFamily="2" charset="-122"/>
                <a:sym typeface="Huawei Sans" panose="020C0503030203020204" pitchFamily="34" charset="0"/>
              </a:rPr>
              <a:t>IBGP</a:t>
            </a:r>
          </a:p>
        </p:txBody>
      </p:sp>
      <p:sp>
        <p:nvSpPr>
          <p:cNvPr id="59" name="TextBox 120">
            <a:extLst>
              <a:ext uri="{FF2B5EF4-FFF2-40B4-BE49-F238E27FC236}">
                <a16:creationId xmlns="" xmlns:a16="http://schemas.microsoft.com/office/drawing/2014/main" id="{020D7A1D-EFAD-4C8C-B9DE-D0FAD269B77A}"/>
              </a:ext>
            </a:extLst>
          </p:cNvPr>
          <p:cNvSpPr txBox="1"/>
          <p:nvPr/>
        </p:nvSpPr>
        <p:spPr>
          <a:xfrm>
            <a:off x="1872949" y="3588702"/>
            <a:ext cx="826769" cy="307657"/>
          </a:xfrm>
          <a:prstGeom prst="rect">
            <a:avLst/>
          </a:prstGeom>
          <a:noFill/>
          <a:ln>
            <a:noFill/>
          </a:ln>
        </p:spPr>
        <p:txBody>
          <a:bodyPr wrap="square" rtlCol="0">
            <a:noAutofit/>
          </a:bodyPr>
          <a:lstStyle/>
          <a:p>
            <a:pPr algn="ctr" fontAlgn="ctr"/>
            <a:r>
              <a:rPr lang="en-US" sz="1399">
                <a:latin typeface="Huawei Sans" panose="020C0503030203020204" pitchFamily="34" charset="0"/>
                <a:ea typeface="方正兰亭黑简体" panose="02000000000000000000" pitchFamily="2" charset="-122"/>
                <a:sym typeface="Huawei Sans" panose="020C0503030203020204" pitchFamily="34" charset="0"/>
              </a:rPr>
              <a:t>IBGP</a:t>
            </a:r>
          </a:p>
        </p:txBody>
      </p:sp>
      <p:sp>
        <p:nvSpPr>
          <p:cNvPr id="61" name="TextBox 120">
            <a:extLst>
              <a:ext uri="{FF2B5EF4-FFF2-40B4-BE49-F238E27FC236}">
                <a16:creationId xmlns="" xmlns:a16="http://schemas.microsoft.com/office/drawing/2014/main" id="{020D7A1D-EFAD-4C8C-B9DE-D0FAD269B77A}"/>
              </a:ext>
            </a:extLst>
          </p:cNvPr>
          <p:cNvSpPr txBox="1"/>
          <p:nvPr/>
        </p:nvSpPr>
        <p:spPr>
          <a:xfrm>
            <a:off x="3950114" y="3588702"/>
            <a:ext cx="826769" cy="307657"/>
          </a:xfrm>
          <a:prstGeom prst="rect">
            <a:avLst/>
          </a:prstGeom>
          <a:noFill/>
          <a:ln>
            <a:noFill/>
          </a:ln>
        </p:spPr>
        <p:txBody>
          <a:bodyPr wrap="square" rtlCol="0">
            <a:noAutofit/>
          </a:bodyPr>
          <a:lstStyle/>
          <a:p>
            <a:pPr algn="ctr" fontAlgn="ctr"/>
            <a:r>
              <a:rPr lang="en-US" sz="1399">
                <a:latin typeface="Huawei Sans" panose="020C0503030203020204" pitchFamily="34" charset="0"/>
                <a:ea typeface="方正兰亭黑简体" panose="02000000000000000000" pitchFamily="2" charset="-122"/>
                <a:sym typeface="Huawei Sans" panose="020C0503030203020204" pitchFamily="34" charset="0"/>
              </a:rPr>
              <a:t>IBGP</a:t>
            </a:r>
          </a:p>
        </p:txBody>
      </p:sp>
      <p:sp>
        <p:nvSpPr>
          <p:cNvPr id="80" name="矩形 79"/>
          <p:cNvSpPr/>
          <p:nvPr/>
        </p:nvSpPr>
        <p:spPr>
          <a:xfrm>
            <a:off x="854269" y="5172792"/>
            <a:ext cx="1675183" cy="1206698"/>
          </a:xfrm>
          <a:prstGeom prst="rect">
            <a:avLst/>
          </a:prstGeom>
          <a:solidFill>
            <a:srgbClr val="F4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1" name="图片 9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486062" y="5375622"/>
            <a:ext cx="540000" cy="442800"/>
          </a:xfrm>
          <a:prstGeom prst="rect">
            <a:avLst/>
          </a:prstGeom>
        </p:spPr>
      </p:pic>
      <p:sp>
        <p:nvSpPr>
          <p:cNvPr id="98" name="TextBox 120">
            <a:extLst>
              <a:ext uri="{FF2B5EF4-FFF2-40B4-BE49-F238E27FC236}">
                <a16:creationId xmlns="" xmlns:a16="http://schemas.microsoft.com/office/drawing/2014/main" id="{020D7A1D-EFAD-4C8C-B9DE-D0FAD269B77A}"/>
              </a:ext>
            </a:extLst>
          </p:cNvPr>
          <p:cNvSpPr txBox="1"/>
          <p:nvPr/>
        </p:nvSpPr>
        <p:spPr>
          <a:xfrm>
            <a:off x="1743858" y="5452652"/>
            <a:ext cx="889384" cy="307648"/>
          </a:xfrm>
          <a:prstGeom prst="rect">
            <a:avLst/>
          </a:prstGeom>
          <a:noFill/>
          <a:ln>
            <a:noFill/>
          </a:ln>
        </p:spPr>
        <p:txBody>
          <a:bodyPr wrap="square" rtlCol="0">
            <a:noAutofit/>
          </a:bodyPr>
          <a:lstStyle/>
          <a:p>
            <a:pPr algn="ctr" fontAlgn="ctr"/>
            <a:r>
              <a:rPr lang="en-US" sz="1399" b="1">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99" name="TextBox 120">
            <a:extLst>
              <a:ext uri="{FF2B5EF4-FFF2-40B4-BE49-F238E27FC236}">
                <a16:creationId xmlns="" xmlns:a16="http://schemas.microsoft.com/office/drawing/2014/main" id="{020D7A1D-EFAD-4C8C-B9DE-D0FAD269B77A}"/>
              </a:ext>
            </a:extLst>
          </p:cNvPr>
          <p:cNvSpPr txBox="1"/>
          <p:nvPr/>
        </p:nvSpPr>
        <p:spPr>
          <a:xfrm>
            <a:off x="854174" y="5140466"/>
            <a:ext cx="826769" cy="307657"/>
          </a:xfrm>
          <a:prstGeom prst="rect">
            <a:avLst/>
          </a:prstGeom>
          <a:noFill/>
          <a:ln>
            <a:noFill/>
          </a:ln>
        </p:spPr>
        <p:txBody>
          <a:bodyPr wrap="square" rtlCol="0">
            <a:noAutofit/>
          </a:bodyPr>
          <a:lstStyle/>
          <a:p>
            <a:pPr algn="ctr" fontAlgn="ctr"/>
            <a:r>
              <a:rPr lang="en-US" sz="1399" b="1">
                <a:latin typeface="Huawei Sans" panose="020C0503030203020204" pitchFamily="34" charset="0"/>
                <a:ea typeface="方正兰亭黑简体" panose="02000000000000000000" pitchFamily="2" charset="-122"/>
                <a:sym typeface="Huawei Sans" panose="020C0503030203020204" pitchFamily="34" charset="0"/>
              </a:rPr>
              <a:t>AS 102</a:t>
            </a:r>
          </a:p>
        </p:txBody>
      </p:sp>
      <p:cxnSp>
        <p:nvCxnSpPr>
          <p:cNvPr id="101" name="直接连接符 100">
            <a:extLst>
              <a:ext uri="{FF2B5EF4-FFF2-40B4-BE49-F238E27FC236}">
                <a16:creationId xmlns="" xmlns:a16="http://schemas.microsoft.com/office/drawing/2014/main" id="{94275FFE-3BE6-4C12-8737-FDFE3456C4A2}"/>
              </a:ext>
            </a:extLst>
          </p:cNvPr>
          <p:cNvCxnSpPr>
            <a:stCxn id="91" idx="0"/>
            <a:endCxn id="51" idx="0"/>
          </p:cNvCxnSpPr>
          <p:nvPr/>
        </p:nvCxnSpPr>
        <p:spPr>
          <a:xfrm flipH="1" flipV="1">
            <a:off x="1756061" y="4262138"/>
            <a:ext cx="1" cy="1113484"/>
          </a:xfrm>
          <a:prstGeom prst="line">
            <a:avLst/>
          </a:prstGeom>
          <a:noFill/>
          <a:ln w="19050" cap="flat" cmpd="sng" algn="ctr">
            <a:solidFill>
              <a:schemeClr val="tx1"/>
            </a:solidFill>
            <a:prstDash val="solid"/>
          </a:ln>
          <a:effectLst/>
        </p:spPr>
      </p:cxnSp>
      <p:sp>
        <p:nvSpPr>
          <p:cNvPr id="102" name="TextBox 120">
            <a:extLst>
              <a:ext uri="{FF2B5EF4-FFF2-40B4-BE49-F238E27FC236}">
                <a16:creationId xmlns="" xmlns:a16="http://schemas.microsoft.com/office/drawing/2014/main" id="{020D7A1D-EFAD-4C8C-B9DE-D0FAD269B77A}"/>
              </a:ext>
            </a:extLst>
          </p:cNvPr>
          <p:cNvSpPr txBox="1"/>
          <p:nvPr/>
        </p:nvSpPr>
        <p:spPr>
          <a:xfrm>
            <a:off x="1612677" y="4781903"/>
            <a:ext cx="826769" cy="307657"/>
          </a:xfrm>
          <a:prstGeom prst="rect">
            <a:avLst/>
          </a:prstGeom>
          <a:noFill/>
          <a:ln>
            <a:noFill/>
          </a:ln>
        </p:spPr>
        <p:txBody>
          <a:bodyPr wrap="square" rtlCol="0">
            <a:noAutofit/>
          </a:bodyPr>
          <a:lstStyle/>
          <a:p>
            <a:pPr algn="ctr" fontAlgn="ctr"/>
            <a:r>
              <a:rPr lang="en-US" sz="1399">
                <a:latin typeface="Huawei Sans" panose="020C0503030203020204" pitchFamily="34" charset="0"/>
                <a:ea typeface="方正兰亭黑简体" panose="02000000000000000000" pitchFamily="2" charset="-122"/>
                <a:sym typeface="Huawei Sans" panose="020C0503030203020204" pitchFamily="34" charset="0"/>
              </a:rPr>
              <a:t>EBGP</a:t>
            </a:r>
          </a:p>
        </p:txBody>
      </p:sp>
      <p:cxnSp>
        <p:nvCxnSpPr>
          <p:cNvPr id="106" name="直接连接符 105">
            <a:extLst>
              <a:ext uri="{FF2B5EF4-FFF2-40B4-BE49-F238E27FC236}">
                <a16:creationId xmlns="" xmlns:a16="http://schemas.microsoft.com/office/drawing/2014/main" id="{94275FFE-3BE6-4C12-8737-FDFE3456C4A2}"/>
              </a:ext>
            </a:extLst>
          </p:cNvPr>
          <p:cNvCxnSpPr>
            <a:endCxn id="91" idx="2"/>
          </p:cNvCxnSpPr>
          <p:nvPr/>
        </p:nvCxnSpPr>
        <p:spPr>
          <a:xfrm flipH="1" flipV="1">
            <a:off x="1756062" y="5818422"/>
            <a:ext cx="1" cy="178823"/>
          </a:xfrm>
          <a:prstGeom prst="line">
            <a:avLst/>
          </a:prstGeom>
          <a:noFill/>
          <a:ln w="19050" cap="flat" cmpd="sng" algn="ctr">
            <a:solidFill>
              <a:schemeClr val="tx1"/>
            </a:solidFill>
            <a:prstDash val="solid"/>
          </a:ln>
          <a:effectLst/>
        </p:spPr>
      </p:cxnSp>
      <p:cxnSp>
        <p:nvCxnSpPr>
          <p:cNvPr id="110" name="直接连接符 109">
            <a:extLst>
              <a:ext uri="{FF2B5EF4-FFF2-40B4-BE49-F238E27FC236}">
                <a16:creationId xmlns="" xmlns:a16="http://schemas.microsoft.com/office/drawing/2014/main" id="{94275FFE-3BE6-4C12-8737-FDFE3456C4A2}"/>
              </a:ext>
            </a:extLst>
          </p:cNvPr>
          <p:cNvCxnSpPr/>
          <p:nvPr/>
        </p:nvCxnSpPr>
        <p:spPr>
          <a:xfrm flipH="1">
            <a:off x="1504368" y="5996360"/>
            <a:ext cx="503389" cy="1"/>
          </a:xfrm>
          <a:prstGeom prst="line">
            <a:avLst/>
          </a:prstGeom>
          <a:noFill/>
          <a:ln w="19050" cap="flat" cmpd="sng" algn="ctr">
            <a:solidFill>
              <a:schemeClr val="tx1"/>
            </a:solidFill>
            <a:prstDash val="solid"/>
          </a:ln>
          <a:effectLst/>
        </p:spPr>
      </p:cxnSp>
      <p:sp>
        <p:nvSpPr>
          <p:cNvPr id="111" name="TextBox 120">
            <a:extLst>
              <a:ext uri="{FF2B5EF4-FFF2-40B4-BE49-F238E27FC236}">
                <a16:creationId xmlns="" xmlns:a16="http://schemas.microsoft.com/office/drawing/2014/main" id="{020D7A1D-EFAD-4C8C-B9DE-D0FAD269B77A}"/>
              </a:ext>
            </a:extLst>
          </p:cNvPr>
          <p:cNvSpPr txBox="1"/>
          <p:nvPr/>
        </p:nvSpPr>
        <p:spPr>
          <a:xfrm>
            <a:off x="1207679" y="5964825"/>
            <a:ext cx="1096768" cy="307648"/>
          </a:xfrm>
          <a:prstGeom prst="rect">
            <a:avLst/>
          </a:prstGeom>
          <a:noFill/>
          <a:ln>
            <a:noFill/>
          </a:ln>
        </p:spPr>
        <p:txBody>
          <a:bodyPr wrap="square" rtlCol="0">
            <a:noAutofit/>
          </a:bodyPr>
          <a:lstStyle/>
          <a:p>
            <a:pPr algn="ctr" fontAlgn="ctr"/>
            <a:r>
              <a:rPr lang="en-US" sz="1399">
                <a:latin typeface="Huawei Sans" panose="020C0503030203020204" pitchFamily="34" charset="0"/>
                <a:ea typeface="方正兰亭黑简体" panose="02000000000000000000" pitchFamily="2" charset="-122"/>
                <a:sym typeface="Huawei Sans" panose="020C0503030203020204" pitchFamily="34" charset="0"/>
              </a:rPr>
              <a:t>10.1.1.1/32</a:t>
            </a:r>
          </a:p>
        </p:txBody>
      </p:sp>
      <p:cxnSp>
        <p:nvCxnSpPr>
          <p:cNvPr id="38" name="直接连接符 37"/>
          <p:cNvCxnSpPr/>
          <p:nvPr/>
        </p:nvCxnSpPr>
        <p:spPr bwMode="auto">
          <a:xfrm>
            <a:off x="1656094" y="4585167"/>
            <a:ext cx="0" cy="696126"/>
          </a:xfrm>
          <a:prstGeom prst="line">
            <a:avLst/>
          </a:prstGeom>
          <a:solidFill>
            <a:schemeClr val="accent1"/>
          </a:solidFill>
          <a:ln w="38100" cap="flat" cmpd="sng" algn="ctr">
            <a:solidFill>
              <a:srgbClr val="00B0F0"/>
            </a:solidFill>
            <a:prstDash val="solid"/>
            <a:round/>
            <a:headEnd type="triangle" w="med" len="med"/>
            <a:tailEnd type="none" w="med" len="med"/>
          </a:ln>
          <a:effectLst/>
        </p:spPr>
      </p:cxnSp>
      <p:cxnSp>
        <p:nvCxnSpPr>
          <p:cNvPr id="39" name="直接连接符 38"/>
          <p:cNvCxnSpPr/>
          <p:nvPr/>
        </p:nvCxnSpPr>
        <p:spPr bwMode="auto">
          <a:xfrm flipH="1">
            <a:off x="1872949" y="3256645"/>
            <a:ext cx="327804" cy="485885"/>
          </a:xfrm>
          <a:prstGeom prst="line">
            <a:avLst/>
          </a:prstGeom>
          <a:solidFill>
            <a:schemeClr val="accent1"/>
          </a:solidFill>
          <a:ln w="38100" cap="flat" cmpd="sng" algn="ctr">
            <a:solidFill>
              <a:srgbClr val="00B0F0"/>
            </a:solidFill>
            <a:prstDash val="solid"/>
            <a:round/>
            <a:headEnd type="triangle" w="med" len="med"/>
            <a:tailEnd type="none" w="med" len="med"/>
          </a:ln>
          <a:effectLst/>
        </p:spPr>
      </p:cxnSp>
      <p:sp>
        <p:nvSpPr>
          <p:cNvPr id="42" name="文本占位符 3"/>
          <p:cNvSpPr txBox="1">
            <a:spLocks/>
          </p:cNvSpPr>
          <p:nvPr/>
        </p:nvSpPr>
        <p:spPr bwMode="auto">
          <a:xfrm>
            <a:off x="6112490" y="2303538"/>
            <a:ext cx="5632010" cy="401996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gn="l" fontAlgn="ctr">
              <a:lnSpc>
                <a:spcPct val="120000"/>
              </a:lnSpc>
              <a:spcBef>
                <a:spcPts val="400"/>
              </a:spcBef>
            </a:pPr>
            <a:r>
              <a:rPr lang="en-US" sz="1600" dirty="0">
                <a:latin typeface="Huawei Sans" panose="020C0503030203020204" pitchFamily="34" charset="0"/>
              </a:rPr>
              <a:t>RR1 and RR2 are in the same cluster and configured with the same cluster ID.</a:t>
            </a:r>
          </a:p>
          <a:p>
            <a:pPr algn="l" fontAlgn="ctr">
              <a:lnSpc>
                <a:spcPct val="120000"/>
              </a:lnSpc>
              <a:spcBef>
                <a:spcPts val="400"/>
              </a:spcBef>
            </a:pPr>
            <a:r>
              <a:rPr lang="en-US" sz="1600" dirty="0">
                <a:latin typeface="Huawei Sans" panose="020C0503030203020204" pitchFamily="34" charset="0"/>
              </a:rPr>
              <a:t>Route reflection in single-cluster RR networking (RR1 is used as an example):</a:t>
            </a:r>
          </a:p>
          <a:p>
            <a:pPr marL="745939" lvl="1" indent="-342900" fontAlgn="ctr">
              <a:lnSpc>
                <a:spcPct val="120000"/>
              </a:lnSpc>
              <a:spcBef>
                <a:spcPts val="400"/>
              </a:spcBef>
              <a:buFont typeface="+mj-lt"/>
              <a:buAutoNum type="arabicPeriod"/>
            </a:pPr>
            <a:r>
              <a:rPr lang="en-US" sz="1400" dirty="0">
                <a:latin typeface="Huawei Sans" panose="020C0503030203020204" pitchFamily="34" charset="0"/>
              </a:rPr>
              <a:t>When client 1 receives an updated route from an EBGP peer, it advertises this route to RR1 and RR2 through IBGP peer relationships.</a:t>
            </a:r>
          </a:p>
          <a:p>
            <a:pPr marL="745939" lvl="1" indent="-342900" fontAlgn="ctr">
              <a:lnSpc>
                <a:spcPct val="120000"/>
              </a:lnSpc>
              <a:spcBef>
                <a:spcPts val="400"/>
              </a:spcBef>
              <a:buFont typeface="+mj-lt"/>
              <a:buAutoNum type="arabicPeriod"/>
            </a:pPr>
            <a:r>
              <a:rPr lang="en-US" sz="1400" dirty="0">
                <a:latin typeface="Huawei Sans" panose="020C0503030203020204" pitchFamily="34" charset="0"/>
              </a:rPr>
              <a:t>After RR1 and RR2 receive this route, they add the local cluster ID to the top of the cluster list of the route, and then reflect the route to client 2 and to each other.</a:t>
            </a:r>
          </a:p>
          <a:p>
            <a:pPr marL="745939" lvl="1" indent="-342900" fontAlgn="ctr">
              <a:lnSpc>
                <a:spcPct val="120000"/>
              </a:lnSpc>
              <a:spcBef>
                <a:spcPts val="400"/>
              </a:spcBef>
              <a:buFont typeface="+mj-lt"/>
              <a:buAutoNum type="arabicPeriod"/>
            </a:pPr>
            <a:r>
              <a:rPr lang="en-US" sz="1400" dirty="0">
                <a:latin typeface="Huawei Sans" panose="020C0503030203020204" pitchFamily="34" charset="0"/>
              </a:rPr>
              <a:t>After RR1 and RR2 receive the reflected route, they check the cluster list of the route, finding that the cluster list contains their local cluster ID. RR1 and RR2 discard this route to prevent routing loops.</a:t>
            </a:r>
          </a:p>
        </p:txBody>
      </p:sp>
      <p:cxnSp>
        <p:nvCxnSpPr>
          <p:cNvPr id="46" name="直接连接符 45"/>
          <p:cNvCxnSpPr/>
          <p:nvPr/>
        </p:nvCxnSpPr>
        <p:spPr bwMode="auto">
          <a:xfrm flipH="1" flipV="1">
            <a:off x="3011165" y="3182516"/>
            <a:ext cx="646435" cy="302806"/>
          </a:xfrm>
          <a:prstGeom prst="line">
            <a:avLst/>
          </a:prstGeom>
          <a:solidFill>
            <a:schemeClr val="accent1"/>
          </a:solidFill>
          <a:ln w="38100" cap="flat" cmpd="sng" algn="ctr">
            <a:solidFill>
              <a:srgbClr val="00B0F0"/>
            </a:solidFill>
            <a:prstDash val="solid"/>
            <a:round/>
            <a:headEnd type="triangle" w="med" len="med"/>
            <a:tailEnd type="none" w="med" len="med"/>
          </a:ln>
          <a:effectLst/>
        </p:spPr>
      </p:cxnSp>
      <p:cxnSp>
        <p:nvCxnSpPr>
          <p:cNvPr id="54" name="直接连接符 53"/>
          <p:cNvCxnSpPr/>
          <p:nvPr/>
        </p:nvCxnSpPr>
        <p:spPr bwMode="auto">
          <a:xfrm flipH="1" flipV="1">
            <a:off x="3011166" y="2809610"/>
            <a:ext cx="726765" cy="0"/>
          </a:xfrm>
          <a:prstGeom prst="line">
            <a:avLst/>
          </a:prstGeom>
          <a:solidFill>
            <a:schemeClr val="accent1"/>
          </a:solidFill>
          <a:ln w="38100" cap="flat" cmpd="sng" algn="ctr">
            <a:solidFill>
              <a:srgbClr val="00B0F0"/>
            </a:solidFill>
            <a:prstDash val="solid"/>
            <a:round/>
            <a:headEnd type="triangle" w="med" len="med"/>
            <a:tailEnd type="none" w="med" len="med"/>
          </a:ln>
          <a:effectLst/>
        </p:spPr>
      </p:cxnSp>
      <p:sp>
        <p:nvSpPr>
          <p:cNvPr id="62" name="Oval 4"/>
          <p:cNvSpPr>
            <a:spLocks noChangeAspect="1"/>
          </p:cNvSpPr>
          <p:nvPr/>
        </p:nvSpPr>
        <p:spPr>
          <a:xfrm>
            <a:off x="1782948" y="3364652"/>
            <a:ext cx="180000" cy="180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63" name="Oval 4"/>
          <p:cNvSpPr>
            <a:spLocks noChangeAspect="1"/>
          </p:cNvSpPr>
          <p:nvPr/>
        </p:nvSpPr>
        <p:spPr>
          <a:xfrm>
            <a:off x="2856161" y="2899402"/>
            <a:ext cx="180000" cy="180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fontAlgn="ctr">
              <a:spcBef>
                <a:spcPts val="0"/>
              </a:spcBef>
              <a:spcAft>
                <a:spcPts val="0"/>
              </a:spcAft>
            </a:pP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5" name="Oval 4"/>
          <p:cNvSpPr>
            <a:spLocks noChangeAspect="1"/>
          </p:cNvSpPr>
          <p:nvPr/>
        </p:nvSpPr>
        <p:spPr>
          <a:xfrm>
            <a:off x="3344641" y="2541626"/>
            <a:ext cx="180000" cy="180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lstStyle/>
          <a:p>
            <a:pPr algn="ctr" fontAlgn="ctr">
              <a:spcBef>
                <a:spcPts val="0"/>
              </a:spcBef>
              <a:spcAft>
                <a:spcPts val="0"/>
              </a:spcAft>
            </a:pP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grpSp>
        <p:nvGrpSpPr>
          <p:cNvPr id="19" name="组合 18"/>
          <p:cNvGrpSpPr/>
          <p:nvPr/>
        </p:nvGrpSpPr>
        <p:grpSpPr>
          <a:xfrm>
            <a:off x="3487138" y="2715249"/>
            <a:ext cx="144000" cy="143999"/>
            <a:chOff x="903327" y="2396696"/>
            <a:chExt cx="144000" cy="143999"/>
          </a:xfrm>
        </p:grpSpPr>
        <p:cxnSp>
          <p:nvCxnSpPr>
            <p:cNvPr id="66" name="直接连接符 65"/>
            <p:cNvCxnSpPr/>
            <p:nvPr/>
          </p:nvCxnSpPr>
          <p:spPr>
            <a:xfrm flipV="1">
              <a:off x="903327" y="2396696"/>
              <a:ext cx="144000" cy="143999"/>
            </a:xfrm>
            <a:prstGeom prst="line">
              <a:avLst/>
            </a:prstGeom>
            <a:solidFill>
              <a:srgbClr val="EC7061"/>
            </a:solidFill>
            <a:ln w="38100" cap="rnd">
              <a:solidFill>
                <a:srgbClr val="EC7061"/>
              </a:solidFill>
              <a:round/>
            </a:ln>
            <a:effectLst/>
          </p:spPr>
          <p:style>
            <a:lnRef idx="2">
              <a:schemeClr val="accent1"/>
            </a:lnRef>
            <a:fillRef idx="0">
              <a:schemeClr val="accent1"/>
            </a:fillRef>
            <a:effectRef idx="1">
              <a:schemeClr val="accent1"/>
            </a:effectRef>
            <a:fontRef idx="minor">
              <a:schemeClr val="tx1"/>
            </a:fontRef>
          </p:style>
        </p:cxnSp>
        <p:cxnSp>
          <p:nvCxnSpPr>
            <p:cNvPr id="67" name="直接连接符 66"/>
            <p:cNvCxnSpPr/>
            <p:nvPr/>
          </p:nvCxnSpPr>
          <p:spPr>
            <a:xfrm>
              <a:off x="903327" y="2396696"/>
              <a:ext cx="144000" cy="143999"/>
            </a:xfrm>
            <a:prstGeom prst="line">
              <a:avLst/>
            </a:prstGeom>
            <a:solidFill>
              <a:srgbClr val="EC7061"/>
            </a:solidFill>
            <a:ln w="38100" cap="rnd">
              <a:solidFill>
                <a:srgbClr val="EC7061"/>
              </a:solidFill>
              <a:round/>
            </a:ln>
            <a:effectLst/>
          </p:spPr>
          <p:style>
            <a:lnRef idx="2">
              <a:schemeClr val="accent1"/>
            </a:lnRef>
            <a:fillRef idx="0">
              <a:schemeClr val="accent1"/>
            </a:fillRef>
            <a:effectRef idx="1">
              <a:schemeClr val="accent1"/>
            </a:effectRef>
            <a:fontRef idx="minor">
              <a:schemeClr val="tx1"/>
            </a:fontRef>
          </p:style>
        </p:cxnSp>
      </p:grpSp>
      <p:grpSp>
        <p:nvGrpSpPr>
          <p:cNvPr id="71" name="组合 70"/>
          <p:cNvGrpSpPr/>
          <p:nvPr/>
        </p:nvGrpSpPr>
        <p:grpSpPr>
          <a:xfrm>
            <a:off x="3607287" y="5799658"/>
            <a:ext cx="2280197" cy="475616"/>
            <a:chOff x="4366042" y="5780594"/>
            <a:chExt cx="2280197" cy="475616"/>
          </a:xfrm>
        </p:grpSpPr>
        <p:cxnSp>
          <p:nvCxnSpPr>
            <p:cNvPr id="72" name="直接连接符 71"/>
            <p:cNvCxnSpPr/>
            <p:nvPr/>
          </p:nvCxnSpPr>
          <p:spPr bwMode="auto">
            <a:xfrm flipH="1">
              <a:off x="4366042" y="5919040"/>
              <a:ext cx="360000" cy="0"/>
            </a:xfrm>
            <a:prstGeom prst="line">
              <a:avLst/>
            </a:prstGeom>
            <a:noFill/>
            <a:ln w="19050" cap="flat" cmpd="sng" algn="ctr">
              <a:solidFill>
                <a:schemeClr val="tx1"/>
              </a:solidFill>
              <a:prstDash val="solid"/>
            </a:ln>
            <a:effectLst/>
          </p:spPr>
        </p:cxnSp>
        <p:sp>
          <p:nvSpPr>
            <p:cNvPr id="73" name="文本框 72"/>
            <p:cNvSpPr txBox="1"/>
            <p:nvPr/>
          </p:nvSpPr>
          <p:spPr>
            <a:xfrm>
              <a:off x="4725124" y="5780594"/>
              <a:ext cx="1921115"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IBGP peer relationship</a:t>
              </a:r>
            </a:p>
          </p:txBody>
        </p:sp>
        <p:cxnSp>
          <p:nvCxnSpPr>
            <p:cNvPr id="74" name="直接连接符 73"/>
            <p:cNvCxnSpPr/>
            <p:nvPr/>
          </p:nvCxnSpPr>
          <p:spPr bwMode="auto">
            <a:xfrm flipH="1">
              <a:off x="4366042" y="6117765"/>
              <a:ext cx="360000" cy="0"/>
            </a:xfrm>
            <a:prstGeom prst="line">
              <a:avLst/>
            </a:prstGeom>
            <a:solidFill>
              <a:schemeClr val="accent1"/>
            </a:solidFill>
            <a:ln w="28575" cap="flat" cmpd="sng" algn="ctr">
              <a:solidFill>
                <a:srgbClr val="00B0F0"/>
              </a:solidFill>
              <a:prstDash val="solid"/>
              <a:round/>
              <a:headEnd type="triangle" w="med" len="med"/>
              <a:tailEnd type="none" w="med" len="med"/>
            </a:ln>
            <a:effectLst/>
          </p:spPr>
        </p:cxnSp>
        <p:sp>
          <p:nvSpPr>
            <p:cNvPr id="75" name="文本框 74"/>
            <p:cNvSpPr txBox="1"/>
            <p:nvPr/>
          </p:nvSpPr>
          <p:spPr>
            <a:xfrm>
              <a:off x="4725125" y="5979319"/>
              <a:ext cx="1714431" cy="276891"/>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BGP Update message</a:t>
              </a:r>
            </a:p>
          </p:txBody>
        </p:sp>
      </p:grpSp>
    </p:spTree>
    <p:extLst>
      <p:ext uri="{BB962C8B-B14F-4D97-AF65-F5344CB8AC3E}">
        <p14:creationId xmlns:p14="http://schemas.microsoft.com/office/powerpoint/2010/main" val="1615515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3" grpId="0" animBg="1"/>
      <p:bldP spid="65"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矩形 99"/>
          <p:cNvSpPr/>
          <p:nvPr/>
        </p:nvSpPr>
        <p:spPr>
          <a:xfrm>
            <a:off x="854268" y="2340045"/>
            <a:ext cx="5241731" cy="3712819"/>
          </a:xfrm>
          <a:prstGeom prst="rect">
            <a:avLst/>
          </a:prstGeom>
          <a:solidFill>
            <a:srgbClr val="F4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3" name="椭圆 182"/>
          <p:cNvSpPr/>
          <p:nvPr/>
        </p:nvSpPr>
        <p:spPr>
          <a:xfrm>
            <a:off x="3715254" y="2617510"/>
            <a:ext cx="2135398" cy="1570605"/>
          </a:xfrm>
          <a:prstGeom prst="ellipse">
            <a:avLst/>
          </a:prstGeom>
          <a:solidFill>
            <a:schemeClr val="bg1"/>
          </a:solidFill>
          <a:ln>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184" name="椭圆 183"/>
          <p:cNvSpPr/>
          <p:nvPr/>
        </p:nvSpPr>
        <p:spPr>
          <a:xfrm>
            <a:off x="3715254" y="4441512"/>
            <a:ext cx="2135398" cy="1570605"/>
          </a:xfrm>
          <a:prstGeom prst="ellipse">
            <a:avLst/>
          </a:prstGeom>
          <a:solidFill>
            <a:schemeClr val="bg1"/>
          </a:solidFill>
          <a:ln>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185" name="椭圆 184"/>
          <p:cNvSpPr/>
          <p:nvPr/>
        </p:nvSpPr>
        <p:spPr>
          <a:xfrm>
            <a:off x="1096030" y="4441512"/>
            <a:ext cx="2135398" cy="1570605"/>
          </a:xfrm>
          <a:prstGeom prst="ellipse">
            <a:avLst/>
          </a:prstGeom>
          <a:solidFill>
            <a:schemeClr val="bg1"/>
          </a:solidFill>
          <a:ln>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4" name="文本占位符 3"/>
          <p:cNvSpPr>
            <a:spLocks noGrp="1"/>
          </p:cNvSpPr>
          <p:nvPr>
            <p:ph type="body" sz="quarter" idx="10"/>
          </p:nvPr>
        </p:nvSpPr>
        <p:spPr>
          <a:xfrm>
            <a:off x="468317" y="1233488"/>
            <a:ext cx="11276183" cy="943747"/>
          </a:xfrm>
        </p:spPr>
        <p:txBody>
          <a:bodyPr wrap="square">
            <a:noAutofit/>
          </a:bodyPr>
          <a:lstStyle/>
          <a:p>
            <a:pPr fontAlgn="ctr">
              <a:lnSpc>
                <a:spcPct val="100000"/>
              </a:lnSpc>
            </a:pPr>
            <a:r>
              <a:rPr lang="en-US" sz="1800" dirty="0">
                <a:latin typeface="Huawei Sans" panose="020C0503030203020204" pitchFamily="34" charset="0"/>
              </a:rPr>
              <a:t>If multiple clusters exist in an AS, RRs of the clusters establish IBGP peer relationships with each other.</a:t>
            </a:r>
          </a:p>
          <a:p>
            <a:pPr fontAlgn="ctr">
              <a:lnSpc>
                <a:spcPct val="100000"/>
              </a:lnSpc>
            </a:pPr>
            <a:r>
              <a:rPr lang="en-US" sz="1800" dirty="0">
                <a:latin typeface="Huawei Sans" panose="020C0503030203020204" pitchFamily="34" charset="0"/>
              </a:rPr>
              <a:t>When RRs reside at the same network layer, RRs of different clusters can establish full-mesh connections to implement </a:t>
            </a:r>
            <a:r>
              <a:rPr lang="en-US" sz="1800" dirty="0" smtClean="0">
                <a:solidFill>
                  <a:srgbClr val="EC7061"/>
                </a:solidFill>
                <a:latin typeface="Huawei Sans" panose="020C0503030203020204" pitchFamily="34" charset="0"/>
              </a:rPr>
              <a:t>flat </a:t>
            </a:r>
            <a:r>
              <a:rPr lang="en-US" sz="1800" dirty="0">
                <a:solidFill>
                  <a:srgbClr val="EC7061"/>
                </a:solidFill>
                <a:latin typeface="Huawei Sans" panose="020C0503030203020204" pitchFamily="34" charset="0"/>
              </a:rPr>
              <a:t>RR</a:t>
            </a:r>
            <a:r>
              <a:rPr lang="en-US" sz="1800" dirty="0">
                <a:latin typeface="Huawei Sans" panose="020C0503030203020204" pitchFamily="34" charset="0"/>
              </a:rPr>
              <a:t>.</a:t>
            </a:r>
          </a:p>
        </p:txBody>
      </p:sp>
      <p:sp>
        <p:nvSpPr>
          <p:cNvPr id="2" name="标题 1"/>
          <p:cNvSpPr>
            <a:spLocks noGrp="1"/>
          </p:cNvSpPr>
          <p:nvPr>
            <p:ph type="title"/>
          </p:nvPr>
        </p:nvSpPr>
        <p:spPr>
          <a:xfrm>
            <a:off x="1594177" y="223786"/>
            <a:ext cx="9827761" cy="640800"/>
          </a:xfrm>
        </p:spPr>
        <p:txBody>
          <a:bodyPr wrap="square">
            <a:noAutofit/>
          </a:bodyPr>
          <a:lstStyle/>
          <a:p>
            <a:pPr fontAlgn="ctr"/>
            <a:r>
              <a:rPr lang="en-US" dirty="0">
                <a:latin typeface="Huawei Sans" panose="020C0503030203020204" pitchFamily="34" charset="0"/>
              </a:rPr>
              <a:t>Common Networking Modes: Multi-Cluster RR Networking (1)</a:t>
            </a:r>
          </a:p>
        </p:txBody>
      </p:sp>
      <p:sp>
        <p:nvSpPr>
          <p:cNvPr id="42" name="文本占位符 3"/>
          <p:cNvSpPr txBox="1">
            <a:spLocks/>
          </p:cNvSpPr>
          <p:nvPr/>
        </p:nvSpPr>
        <p:spPr bwMode="auto">
          <a:xfrm>
            <a:off x="6112490" y="2228893"/>
            <a:ext cx="5632010" cy="401996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gn="l" fontAlgn="ctr">
              <a:lnSpc>
                <a:spcPct val="130000"/>
              </a:lnSpc>
            </a:pPr>
            <a:r>
              <a:rPr lang="en-US" sz="1600" dirty="0">
                <a:latin typeface="Huawei Sans" panose="020C0503030203020204" pitchFamily="34" charset="0"/>
              </a:rPr>
              <a:t>An AS on a backbone network may be divided into multiple clusters. RRs of the clusters are non-clients of each other and establish full-mesh IBGP connections with each other.</a:t>
            </a:r>
          </a:p>
          <a:p>
            <a:pPr algn="l" fontAlgn="ctr">
              <a:lnSpc>
                <a:spcPct val="130000"/>
              </a:lnSpc>
            </a:pPr>
            <a:r>
              <a:rPr lang="en-US" sz="1600" dirty="0">
                <a:latin typeface="Huawei Sans" panose="020C0503030203020204" pitchFamily="34" charset="0"/>
              </a:rPr>
              <a:t>Although each client in a cluster establishes an IBGP connection only with the RR in the same cluster, each RR and client can receive all the routing information.</a:t>
            </a:r>
          </a:p>
          <a:p>
            <a:pPr algn="l" fontAlgn="ctr">
              <a:lnSpc>
                <a:spcPct val="130000"/>
              </a:lnSpc>
            </a:pPr>
            <a:r>
              <a:rPr lang="en-US" sz="1600" dirty="0">
                <a:latin typeface="Huawei Sans" panose="020C0503030203020204" pitchFamily="34" charset="0"/>
              </a:rPr>
              <a:t>As shown in the figure, four RRs reside in cluster 1, cluster 2, cluster 3, and cluster 4. IBGP connections are established between the four RRs. Each client in a cluster establishes an IBGP connection only with the RR in the same cluster.</a:t>
            </a:r>
          </a:p>
        </p:txBody>
      </p:sp>
      <p:sp>
        <p:nvSpPr>
          <p:cNvPr id="108" name="椭圆 107"/>
          <p:cNvSpPr/>
          <p:nvPr/>
        </p:nvSpPr>
        <p:spPr>
          <a:xfrm>
            <a:off x="1149239" y="2617510"/>
            <a:ext cx="2135398" cy="1570605"/>
          </a:xfrm>
          <a:prstGeom prst="ellipse">
            <a:avLst/>
          </a:prstGeom>
          <a:solidFill>
            <a:schemeClr val="bg1"/>
          </a:solidFill>
          <a:ln>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cxnSp>
        <p:nvCxnSpPr>
          <p:cNvPr id="112" name="直接连接符 111">
            <a:extLst>
              <a:ext uri="{FF2B5EF4-FFF2-40B4-BE49-F238E27FC236}">
                <a16:creationId xmlns="" xmlns:a16="http://schemas.microsoft.com/office/drawing/2014/main" id="{94275FFE-3BE6-4C12-8737-FDFE3456C4A2}"/>
              </a:ext>
            </a:extLst>
          </p:cNvPr>
          <p:cNvCxnSpPr>
            <a:stCxn id="117" idx="3"/>
            <a:endCxn id="118" idx="1"/>
          </p:cNvCxnSpPr>
          <p:nvPr/>
        </p:nvCxnSpPr>
        <p:spPr>
          <a:xfrm>
            <a:off x="2903116" y="3880002"/>
            <a:ext cx="1032489" cy="0"/>
          </a:xfrm>
          <a:prstGeom prst="line">
            <a:avLst/>
          </a:prstGeom>
          <a:noFill/>
          <a:ln w="19050" cap="flat" cmpd="sng" algn="ctr">
            <a:solidFill>
              <a:schemeClr val="tx1"/>
            </a:solidFill>
            <a:prstDash val="solid"/>
          </a:ln>
          <a:effectLst/>
        </p:spPr>
      </p:cxnSp>
      <p:sp>
        <p:nvSpPr>
          <p:cNvPr id="121" name="TextBox 120">
            <a:extLst>
              <a:ext uri="{FF2B5EF4-FFF2-40B4-BE49-F238E27FC236}">
                <a16:creationId xmlns="" xmlns:a16="http://schemas.microsoft.com/office/drawing/2014/main" id="{020D7A1D-EFAD-4C8C-B9DE-D0FAD269B77A}"/>
              </a:ext>
            </a:extLst>
          </p:cNvPr>
          <p:cNvSpPr txBox="1"/>
          <p:nvPr/>
        </p:nvSpPr>
        <p:spPr>
          <a:xfrm>
            <a:off x="1966887" y="3726669"/>
            <a:ext cx="461180" cy="307648"/>
          </a:xfrm>
          <a:prstGeom prst="rect">
            <a:avLst/>
          </a:prstGeom>
          <a:noFill/>
          <a:ln>
            <a:noFill/>
          </a:ln>
        </p:spPr>
        <p:txBody>
          <a:bodyPr wrap="square" rtlCol="0">
            <a:noAutofit/>
          </a:bodyPr>
          <a:lstStyle/>
          <a:p>
            <a:pPr algn="ctr" fontAlgn="ctr"/>
            <a:r>
              <a:rPr lang="en-US" sz="1399" b="1">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sp>
        <p:nvSpPr>
          <p:cNvPr id="123" name="TextBox 120">
            <a:extLst>
              <a:ext uri="{FF2B5EF4-FFF2-40B4-BE49-F238E27FC236}">
                <a16:creationId xmlns="" xmlns:a16="http://schemas.microsoft.com/office/drawing/2014/main" id="{020D7A1D-EFAD-4C8C-B9DE-D0FAD269B77A}"/>
              </a:ext>
            </a:extLst>
          </p:cNvPr>
          <p:cNvSpPr txBox="1"/>
          <p:nvPr/>
        </p:nvSpPr>
        <p:spPr>
          <a:xfrm>
            <a:off x="1287348" y="2564184"/>
            <a:ext cx="889384" cy="307648"/>
          </a:xfrm>
          <a:prstGeom prst="rect">
            <a:avLst/>
          </a:prstGeom>
          <a:noFill/>
          <a:ln>
            <a:noFill/>
          </a:ln>
        </p:spPr>
        <p:txBody>
          <a:bodyPr wrap="square" rtlCol="0">
            <a:noAutofit/>
          </a:bodyPr>
          <a:lstStyle/>
          <a:p>
            <a:pPr algn="ctr" fontAlgn="ctr"/>
            <a:r>
              <a:rPr lang="en-US" sz="1399" b="1">
                <a:latin typeface="Huawei Sans" panose="020C0503030203020204" pitchFamily="34" charset="0"/>
                <a:ea typeface="方正兰亭黑简体" panose="02000000000000000000" pitchFamily="2" charset="-122"/>
                <a:sym typeface="Huawei Sans" panose="020C0503030203020204" pitchFamily="34" charset="0"/>
              </a:rPr>
              <a:t>Client 1</a:t>
            </a:r>
          </a:p>
        </p:txBody>
      </p:sp>
      <p:sp>
        <p:nvSpPr>
          <p:cNvPr id="124" name="TextBox 120">
            <a:extLst>
              <a:ext uri="{FF2B5EF4-FFF2-40B4-BE49-F238E27FC236}">
                <a16:creationId xmlns="" xmlns:a16="http://schemas.microsoft.com/office/drawing/2014/main" id="{020D7A1D-EFAD-4C8C-B9DE-D0FAD269B77A}"/>
              </a:ext>
            </a:extLst>
          </p:cNvPr>
          <p:cNvSpPr txBox="1"/>
          <p:nvPr/>
        </p:nvSpPr>
        <p:spPr>
          <a:xfrm>
            <a:off x="854269" y="2325959"/>
            <a:ext cx="826769" cy="307657"/>
          </a:xfrm>
          <a:prstGeom prst="rect">
            <a:avLst/>
          </a:prstGeom>
          <a:noFill/>
          <a:ln>
            <a:noFill/>
          </a:ln>
        </p:spPr>
        <p:txBody>
          <a:bodyPr wrap="square" rtlCol="0">
            <a:noAutofit/>
          </a:bodyPr>
          <a:lstStyle/>
          <a:p>
            <a:pPr algn="ctr" fontAlgn="ctr"/>
            <a:r>
              <a:rPr lang="en-US" sz="1399" b="1">
                <a:latin typeface="Huawei Sans" panose="020C0503030203020204" pitchFamily="34" charset="0"/>
                <a:ea typeface="方正兰亭黑简体" panose="02000000000000000000" pitchFamily="2" charset="-122"/>
                <a:sym typeface="Huawei Sans" panose="020C0503030203020204" pitchFamily="34" charset="0"/>
              </a:rPr>
              <a:t>AS 101</a:t>
            </a:r>
          </a:p>
        </p:txBody>
      </p:sp>
      <p:sp>
        <p:nvSpPr>
          <p:cNvPr id="126" name="TextBox 120">
            <a:extLst>
              <a:ext uri="{FF2B5EF4-FFF2-40B4-BE49-F238E27FC236}">
                <a16:creationId xmlns="" xmlns:a16="http://schemas.microsoft.com/office/drawing/2014/main" id="{020D7A1D-EFAD-4C8C-B9DE-D0FAD269B77A}"/>
              </a:ext>
            </a:extLst>
          </p:cNvPr>
          <p:cNvSpPr txBox="1"/>
          <p:nvPr/>
        </p:nvSpPr>
        <p:spPr>
          <a:xfrm>
            <a:off x="3026517" y="3999865"/>
            <a:ext cx="826769" cy="307657"/>
          </a:xfrm>
          <a:prstGeom prst="rect">
            <a:avLst/>
          </a:prstGeom>
          <a:noFill/>
          <a:ln>
            <a:noFill/>
          </a:ln>
        </p:spPr>
        <p:txBody>
          <a:bodyPr wrap="square" rtlCol="0">
            <a:noAutofit/>
          </a:bodyPr>
          <a:lstStyle/>
          <a:p>
            <a:pPr algn="ctr" fontAlgn="ctr"/>
            <a:r>
              <a:rPr lang="en-US" sz="1399">
                <a:latin typeface="Huawei Sans" panose="020C0503030203020204" pitchFamily="34" charset="0"/>
                <a:ea typeface="方正兰亭黑简体" panose="02000000000000000000" pitchFamily="2" charset="-122"/>
                <a:sym typeface="Huawei Sans" panose="020C0503030203020204" pitchFamily="34" charset="0"/>
              </a:rPr>
              <a:t>IBGP</a:t>
            </a:r>
          </a:p>
        </p:txBody>
      </p:sp>
      <p:pic>
        <p:nvPicPr>
          <p:cNvPr id="129" name="图片 12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363116" y="5443409"/>
            <a:ext cx="540000" cy="442800"/>
          </a:xfrm>
          <a:prstGeom prst="rect">
            <a:avLst/>
          </a:prstGeom>
        </p:spPr>
      </p:pic>
      <p:cxnSp>
        <p:nvCxnSpPr>
          <p:cNvPr id="131" name="直接连接符 130">
            <a:extLst>
              <a:ext uri="{FF2B5EF4-FFF2-40B4-BE49-F238E27FC236}">
                <a16:creationId xmlns="" xmlns:a16="http://schemas.microsoft.com/office/drawing/2014/main" id="{94275FFE-3BE6-4C12-8737-FDFE3456C4A2}"/>
              </a:ext>
            </a:extLst>
          </p:cNvPr>
          <p:cNvCxnSpPr>
            <a:stCxn id="129" idx="0"/>
            <a:endCxn id="140" idx="2"/>
          </p:cNvCxnSpPr>
          <p:nvPr/>
        </p:nvCxnSpPr>
        <p:spPr>
          <a:xfrm flipV="1">
            <a:off x="2633116" y="5084405"/>
            <a:ext cx="0" cy="359004"/>
          </a:xfrm>
          <a:prstGeom prst="line">
            <a:avLst/>
          </a:prstGeom>
          <a:noFill/>
          <a:ln w="19050" cap="flat" cmpd="sng" algn="ctr">
            <a:solidFill>
              <a:schemeClr val="tx1"/>
            </a:solidFill>
            <a:prstDash val="solid"/>
          </a:ln>
          <a:effectLst/>
        </p:spPr>
      </p:cxnSp>
      <p:grpSp>
        <p:nvGrpSpPr>
          <p:cNvPr id="135" name="组合 134"/>
          <p:cNvGrpSpPr/>
          <p:nvPr/>
        </p:nvGrpSpPr>
        <p:grpSpPr>
          <a:xfrm>
            <a:off x="3318037" y="6116358"/>
            <a:ext cx="2777962" cy="276999"/>
            <a:chOff x="4366042" y="5780594"/>
            <a:chExt cx="2777962" cy="276999"/>
          </a:xfrm>
        </p:grpSpPr>
        <p:cxnSp>
          <p:nvCxnSpPr>
            <p:cNvPr id="136" name="直接连接符 135"/>
            <p:cNvCxnSpPr/>
            <p:nvPr/>
          </p:nvCxnSpPr>
          <p:spPr bwMode="auto">
            <a:xfrm flipH="1">
              <a:off x="4366042" y="5919040"/>
              <a:ext cx="360000" cy="0"/>
            </a:xfrm>
            <a:prstGeom prst="line">
              <a:avLst/>
            </a:prstGeom>
            <a:noFill/>
            <a:ln w="19050" cap="flat" cmpd="sng" algn="ctr">
              <a:solidFill>
                <a:schemeClr val="tx1"/>
              </a:solidFill>
              <a:prstDash val="solid"/>
            </a:ln>
            <a:effectLst/>
          </p:spPr>
        </p:cxnSp>
        <p:sp>
          <p:nvSpPr>
            <p:cNvPr id="137" name="文本框 136"/>
            <p:cNvSpPr txBox="1"/>
            <p:nvPr/>
          </p:nvSpPr>
          <p:spPr>
            <a:xfrm>
              <a:off x="4725125" y="5780594"/>
              <a:ext cx="2418879"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IBGP peer relationship</a:t>
              </a:r>
            </a:p>
          </p:txBody>
        </p:sp>
      </p:grpSp>
      <p:pic>
        <p:nvPicPr>
          <p:cNvPr id="143" name="图片 14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363116" y="2837030"/>
            <a:ext cx="540000" cy="442800"/>
          </a:xfrm>
          <a:prstGeom prst="rect">
            <a:avLst/>
          </a:prstGeom>
        </p:spPr>
      </p:pic>
      <p:pic>
        <p:nvPicPr>
          <p:cNvPr id="144" name="图片 14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935605" y="2837030"/>
            <a:ext cx="540000" cy="442800"/>
          </a:xfrm>
          <a:prstGeom prst="rect">
            <a:avLst/>
          </a:prstGeom>
        </p:spPr>
      </p:pic>
      <p:pic>
        <p:nvPicPr>
          <p:cNvPr id="146" name="图片 14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998076" y="3658602"/>
            <a:ext cx="540000" cy="442800"/>
          </a:xfrm>
          <a:prstGeom prst="rect">
            <a:avLst/>
          </a:prstGeom>
        </p:spPr>
      </p:pic>
      <p:cxnSp>
        <p:nvCxnSpPr>
          <p:cNvPr id="147" name="直接连接符 146">
            <a:extLst>
              <a:ext uri="{FF2B5EF4-FFF2-40B4-BE49-F238E27FC236}">
                <a16:creationId xmlns="" xmlns:a16="http://schemas.microsoft.com/office/drawing/2014/main" id="{94275FFE-3BE6-4C12-8737-FDFE3456C4A2}"/>
              </a:ext>
            </a:extLst>
          </p:cNvPr>
          <p:cNvCxnSpPr/>
          <p:nvPr/>
        </p:nvCxnSpPr>
        <p:spPr>
          <a:xfrm flipH="1" flipV="1">
            <a:off x="1704881" y="3057605"/>
            <a:ext cx="917696" cy="837771"/>
          </a:xfrm>
          <a:prstGeom prst="line">
            <a:avLst/>
          </a:prstGeom>
          <a:noFill/>
          <a:ln w="19050" cap="flat" cmpd="sng" algn="ctr">
            <a:solidFill>
              <a:schemeClr val="tx1"/>
            </a:solidFill>
            <a:prstDash val="solid"/>
          </a:ln>
          <a:effectLst/>
        </p:spPr>
      </p:cxnSp>
      <p:cxnSp>
        <p:nvCxnSpPr>
          <p:cNvPr id="148" name="直接连接符 147">
            <a:extLst>
              <a:ext uri="{FF2B5EF4-FFF2-40B4-BE49-F238E27FC236}">
                <a16:creationId xmlns="" xmlns:a16="http://schemas.microsoft.com/office/drawing/2014/main" id="{94275FFE-3BE6-4C12-8737-FDFE3456C4A2}"/>
              </a:ext>
            </a:extLst>
          </p:cNvPr>
          <p:cNvCxnSpPr>
            <a:stCxn id="117" idx="0"/>
            <a:endCxn id="143" idx="2"/>
          </p:cNvCxnSpPr>
          <p:nvPr/>
        </p:nvCxnSpPr>
        <p:spPr>
          <a:xfrm flipV="1">
            <a:off x="2633116" y="3279830"/>
            <a:ext cx="0" cy="378772"/>
          </a:xfrm>
          <a:prstGeom prst="line">
            <a:avLst/>
          </a:prstGeom>
          <a:noFill/>
          <a:ln w="19050" cap="flat" cmpd="sng" algn="ctr">
            <a:solidFill>
              <a:schemeClr val="tx1"/>
            </a:solidFill>
            <a:prstDash val="solid"/>
          </a:ln>
          <a:effectLst/>
        </p:spPr>
      </p:cxnSp>
      <p:cxnSp>
        <p:nvCxnSpPr>
          <p:cNvPr id="149" name="直接连接符 148">
            <a:extLst>
              <a:ext uri="{FF2B5EF4-FFF2-40B4-BE49-F238E27FC236}">
                <a16:creationId xmlns="" xmlns:a16="http://schemas.microsoft.com/office/drawing/2014/main" id="{94275FFE-3BE6-4C12-8737-FDFE3456C4A2}"/>
              </a:ext>
            </a:extLst>
          </p:cNvPr>
          <p:cNvCxnSpPr>
            <a:stCxn id="118" idx="0"/>
            <a:endCxn id="144" idx="2"/>
          </p:cNvCxnSpPr>
          <p:nvPr/>
        </p:nvCxnSpPr>
        <p:spPr>
          <a:xfrm flipV="1">
            <a:off x="4205605" y="3279830"/>
            <a:ext cx="0" cy="378772"/>
          </a:xfrm>
          <a:prstGeom prst="line">
            <a:avLst/>
          </a:prstGeom>
          <a:noFill/>
          <a:ln w="19050" cap="flat" cmpd="sng" algn="ctr">
            <a:solidFill>
              <a:schemeClr val="tx1"/>
            </a:solidFill>
            <a:prstDash val="solid"/>
          </a:ln>
          <a:effectLst/>
        </p:spPr>
      </p:cxnSp>
      <p:cxnSp>
        <p:nvCxnSpPr>
          <p:cNvPr id="150" name="直接连接符 149">
            <a:extLst>
              <a:ext uri="{FF2B5EF4-FFF2-40B4-BE49-F238E27FC236}">
                <a16:creationId xmlns="" xmlns:a16="http://schemas.microsoft.com/office/drawing/2014/main" id="{94275FFE-3BE6-4C12-8737-FDFE3456C4A2}"/>
              </a:ext>
            </a:extLst>
          </p:cNvPr>
          <p:cNvCxnSpPr>
            <a:stCxn id="118" idx="3"/>
            <a:endCxn id="146" idx="1"/>
          </p:cNvCxnSpPr>
          <p:nvPr/>
        </p:nvCxnSpPr>
        <p:spPr>
          <a:xfrm>
            <a:off x="4475605" y="3880002"/>
            <a:ext cx="522471" cy="0"/>
          </a:xfrm>
          <a:prstGeom prst="line">
            <a:avLst/>
          </a:prstGeom>
          <a:noFill/>
          <a:ln w="19050" cap="flat" cmpd="sng" algn="ctr">
            <a:solidFill>
              <a:schemeClr val="tx1"/>
            </a:solidFill>
            <a:prstDash val="solid"/>
          </a:ln>
          <a:effectLst/>
        </p:spPr>
      </p:cxnSp>
      <p:cxnSp>
        <p:nvCxnSpPr>
          <p:cNvPr id="152" name="直接连接符 151">
            <a:extLst>
              <a:ext uri="{FF2B5EF4-FFF2-40B4-BE49-F238E27FC236}">
                <a16:creationId xmlns="" xmlns:a16="http://schemas.microsoft.com/office/drawing/2014/main" id="{94275FFE-3BE6-4C12-8737-FDFE3456C4A2}"/>
              </a:ext>
            </a:extLst>
          </p:cNvPr>
          <p:cNvCxnSpPr>
            <a:stCxn id="140" idx="3"/>
            <a:endCxn id="141" idx="1"/>
          </p:cNvCxnSpPr>
          <p:nvPr/>
        </p:nvCxnSpPr>
        <p:spPr>
          <a:xfrm>
            <a:off x="2903116" y="4863005"/>
            <a:ext cx="1032489" cy="0"/>
          </a:xfrm>
          <a:prstGeom prst="line">
            <a:avLst/>
          </a:prstGeom>
          <a:noFill/>
          <a:ln w="19050" cap="flat" cmpd="sng" algn="ctr">
            <a:solidFill>
              <a:schemeClr val="tx1"/>
            </a:solidFill>
            <a:prstDash val="solid"/>
          </a:ln>
          <a:effectLst/>
        </p:spPr>
      </p:cxnSp>
      <p:cxnSp>
        <p:nvCxnSpPr>
          <p:cNvPr id="153" name="直接连接符 152">
            <a:extLst>
              <a:ext uri="{FF2B5EF4-FFF2-40B4-BE49-F238E27FC236}">
                <a16:creationId xmlns="" xmlns:a16="http://schemas.microsoft.com/office/drawing/2014/main" id="{94275FFE-3BE6-4C12-8737-FDFE3456C4A2}"/>
              </a:ext>
            </a:extLst>
          </p:cNvPr>
          <p:cNvCxnSpPr>
            <a:stCxn id="140" idx="0"/>
            <a:endCxn id="117" idx="2"/>
          </p:cNvCxnSpPr>
          <p:nvPr/>
        </p:nvCxnSpPr>
        <p:spPr>
          <a:xfrm flipV="1">
            <a:off x="2633116" y="4101402"/>
            <a:ext cx="0" cy="540203"/>
          </a:xfrm>
          <a:prstGeom prst="line">
            <a:avLst/>
          </a:prstGeom>
          <a:noFill/>
          <a:ln w="19050" cap="flat" cmpd="sng" algn="ctr">
            <a:solidFill>
              <a:schemeClr val="tx1"/>
            </a:solidFill>
            <a:prstDash val="solid"/>
          </a:ln>
          <a:effectLst/>
        </p:spPr>
      </p:cxnSp>
      <p:cxnSp>
        <p:nvCxnSpPr>
          <p:cNvPr id="154" name="直接连接符 153">
            <a:extLst>
              <a:ext uri="{FF2B5EF4-FFF2-40B4-BE49-F238E27FC236}">
                <a16:creationId xmlns="" xmlns:a16="http://schemas.microsoft.com/office/drawing/2014/main" id="{94275FFE-3BE6-4C12-8737-FDFE3456C4A2}"/>
              </a:ext>
            </a:extLst>
          </p:cNvPr>
          <p:cNvCxnSpPr/>
          <p:nvPr/>
        </p:nvCxnSpPr>
        <p:spPr>
          <a:xfrm>
            <a:off x="4205605" y="4862429"/>
            <a:ext cx="1062471" cy="810728"/>
          </a:xfrm>
          <a:prstGeom prst="line">
            <a:avLst/>
          </a:prstGeom>
          <a:noFill/>
          <a:ln w="19050" cap="flat" cmpd="sng" algn="ctr">
            <a:solidFill>
              <a:schemeClr val="tx1"/>
            </a:solidFill>
            <a:prstDash val="solid"/>
          </a:ln>
          <a:effectLst/>
        </p:spPr>
      </p:cxnSp>
      <p:cxnSp>
        <p:nvCxnSpPr>
          <p:cNvPr id="156" name="直接连接符 155">
            <a:extLst>
              <a:ext uri="{FF2B5EF4-FFF2-40B4-BE49-F238E27FC236}">
                <a16:creationId xmlns="" xmlns:a16="http://schemas.microsoft.com/office/drawing/2014/main" id="{94275FFE-3BE6-4C12-8737-FDFE3456C4A2}"/>
              </a:ext>
            </a:extLst>
          </p:cNvPr>
          <p:cNvCxnSpPr>
            <a:stCxn id="141" idx="0"/>
            <a:endCxn id="118" idx="2"/>
          </p:cNvCxnSpPr>
          <p:nvPr/>
        </p:nvCxnSpPr>
        <p:spPr>
          <a:xfrm flipV="1">
            <a:off x="4205605" y="4101402"/>
            <a:ext cx="0" cy="540203"/>
          </a:xfrm>
          <a:prstGeom prst="line">
            <a:avLst/>
          </a:prstGeom>
          <a:noFill/>
          <a:ln w="19050" cap="flat" cmpd="sng" algn="ctr">
            <a:solidFill>
              <a:schemeClr val="tx1"/>
            </a:solidFill>
            <a:prstDash val="solid"/>
          </a:ln>
          <a:effectLst/>
        </p:spPr>
      </p:cxnSp>
      <p:pic>
        <p:nvPicPr>
          <p:cNvPr id="145" name="图片 14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452709" y="2837030"/>
            <a:ext cx="540000" cy="442800"/>
          </a:xfrm>
          <a:prstGeom prst="rect">
            <a:avLst/>
          </a:prstGeom>
        </p:spPr>
      </p:pic>
      <p:pic>
        <p:nvPicPr>
          <p:cNvPr id="155" name="图片 15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998076" y="5443409"/>
            <a:ext cx="540000" cy="442800"/>
          </a:xfrm>
          <a:prstGeom prst="rect">
            <a:avLst/>
          </a:prstGeom>
        </p:spPr>
      </p:pic>
      <p:cxnSp>
        <p:nvCxnSpPr>
          <p:cNvPr id="176" name="直接连接符 175">
            <a:extLst>
              <a:ext uri="{FF2B5EF4-FFF2-40B4-BE49-F238E27FC236}">
                <a16:creationId xmlns="" xmlns:a16="http://schemas.microsoft.com/office/drawing/2014/main" id="{94275FFE-3BE6-4C12-8737-FDFE3456C4A2}"/>
              </a:ext>
            </a:extLst>
          </p:cNvPr>
          <p:cNvCxnSpPr/>
          <p:nvPr/>
        </p:nvCxnSpPr>
        <p:spPr>
          <a:xfrm>
            <a:off x="2622577" y="3880002"/>
            <a:ext cx="1572488" cy="952756"/>
          </a:xfrm>
          <a:prstGeom prst="line">
            <a:avLst/>
          </a:prstGeom>
          <a:noFill/>
          <a:ln w="19050" cap="flat" cmpd="sng" algn="ctr">
            <a:solidFill>
              <a:schemeClr val="tx1"/>
            </a:solidFill>
            <a:prstDash val="solid"/>
          </a:ln>
          <a:effectLst/>
        </p:spPr>
      </p:cxnSp>
      <p:cxnSp>
        <p:nvCxnSpPr>
          <p:cNvPr id="179" name="直接连接符 178">
            <a:extLst>
              <a:ext uri="{FF2B5EF4-FFF2-40B4-BE49-F238E27FC236}">
                <a16:creationId xmlns="" xmlns:a16="http://schemas.microsoft.com/office/drawing/2014/main" id="{94275FFE-3BE6-4C12-8737-FDFE3456C4A2}"/>
              </a:ext>
            </a:extLst>
          </p:cNvPr>
          <p:cNvCxnSpPr/>
          <p:nvPr/>
        </p:nvCxnSpPr>
        <p:spPr>
          <a:xfrm flipV="1">
            <a:off x="2576619" y="3910250"/>
            <a:ext cx="1618446" cy="952179"/>
          </a:xfrm>
          <a:prstGeom prst="line">
            <a:avLst/>
          </a:prstGeom>
          <a:noFill/>
          <a:ln w="19050" cap="flat" cmpd="sng" algn="ctr">
            <a:solidFill>
              <a:schemeClr val="tx1"/>
            </a:solidFill>
            <a:prstDash val="solid"/>
          </a:ln>
          <a:effectLst/>
        </p:spPr>
      </p:cxnSp>
      <p:pic>
        <p:nvPicPr>
          <p:cNvPr id="118" name="图片 117"/>
          <p:cNvPicPr>
            <a:picLocks/>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3935605" y="3658602"/>
            <a:ext cx="540000" cy="442800"/>
          </a:xfrm>
          <a:prstGeom prst="rect">
            <a:avLst/>
          </a:prstGeom>
        </p:spPr>
      </p:pic>
      <p:pic>
        <p:nvPicPr>
          <p:cNvPr id="117" name="图片 116"/>
          <p:cNvPicPr>
            <a:picLocks/>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363116" y="3658602"/>
            <a:ext cx="540000" cy="442800"/>
          </a:xfrm>
          <a:prstGeom prst="rect">
            <a:avLst/>
          </a:prstGeom>
        </p:spPr>
      </p:pic>
      <p:pic>
        <p:nvPicPr>
          <p:cNvPr id="141" name="图片 140"/>
          <p:cNvPicPr>
            <a:picLocks/>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3935605" y="4641605"/>
            <a:ext cx="540000" cy="442800"/>
          </a:xfrm>
          <a:prstGeom prst="rect">
            <a:avLst/>
          </a:prstGeom>
        </p:spPr>
      </p:pic>
      <p:pic>
        <p:nvPicPr>
          <p:cNvPr id="140" name="图片 139"/>
          <p:cNvPicPr>
            <a:picLocks/>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363116" y="4641605"/>
            <a:ext cx="540000" cy="442800"/>
          </a:xfrm>
          <a:prstGeom prst="rect">
            <a:avLst/>
          </a:prstGeom>
        </p:spPr>
      </p:pic>
      <p:sp>
        <p:nvSpPr>
          <p:cNvPr id="186" name="TextBox 120">
            <a:extLst>
              <a:ext uri="{FF2B5EF4-FFF2-40B4-BE49-F238E27FC236}">
                <a16:creationId xmlns="" xmlns:a16="http://schemas.microsoft.com/office/drawing/2014/main" id="{020D7A1D-EFAD-4C8C-B9DE-D0FAD269B77A}"/>
              </a:ext>
            </a:extLst>
          </p:cNvPr>
          <p:cNvSpPr txBox="1"/>
          <p:nvPr/>
        </p:nvSpPr>
        <p:spPr>
          <a:xfrm>
            <a:off x="1254693" y="3483244"/>
            <a:ext cx="1038216" cy="307648"/>
          </a:xfrm>
          <a:prstGeom prst="rect">
            <a:avLst/>
          </a:prstGeom>
          <a:noFill/>
          <a:ln>
            <a:noFill/>
          </a:ln>
        </p:spPr>
        <p:txBody>
          <a:bodyPr wrap="square" rtlCol="0">
            <a:noAutofit/>
          </a:bodyPr>
          <a:lstStyle/>
          <a:p>
            <a:pPr algn="ctr" fontAlgn="ctr"/>
            <a:r>
              <a:rPr lang="en-US" sz="1399" b="1">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Cluster 1</a:t>
            </a:r>
          </a:p>
        </p:txBody>
      </p:sp>
      <p:sp>
        <p:nvSpPr>
          <p:cNvPr id="187" name="TextBox 120">
            <a:extLst>
              <a:ext uri="{FF2B5EF4-FFF2-40B4-BE49-F238E27FC236}">
                <a16:creationId xmlns="" xmlns:a16="http://schemas.microsoft.com/office/drawing/2014/main" id="{020D7A1D-EFAD-4C8C-B9DE-D0FAD269B77A}"/>
              </a:ext>
            </a:extLst>
          </p:cNvPr>
          <p:cNvSpPr txBox="1"/>
          <p:nvPr/>
        </p:nvSpPr>
        <p:spPr>
          <a:xfrm>
            <a:off x="1254693" y="4890382"/>
            <a:ext cx="1038216" cy="307648"/>
          </a:xfrm>
          <a:prstGeom prst="rect">
            <a:avLst/>
          </a:prstGeom>
          <a:noFill/>
          <a:ln>
            <a:noFill/>
          </a:ln>
        </p:spPr>
        <p:txBody>
          <a:bodyPr wrap="square" rtlCol="0">
            <a:noAutofit/>
          </a:bodyPr>
          <a:lstStyle/>
          <a:p>
            <a:pPr algn="ctr" fontAlgn="ctr"/>
            <a:r>
              <a:rPr lang="en-US" sz="1399" b="1">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Cluster 3</a:t>
            </a:r>
          </a:p>
        </p:txBody>
      </p:sp>
      <p:sp>
        <p:nvSpPr>
          <p:cNvPr id="188" name="TextBox 120">
            <a:extLst>
              <a:ext uri="{FF2B5EF4-FFF2-40B4-BE49-F238E27FC236}">
                <a16:creationId xmlns="" xmlns:a16="http://schemas.microsoft.com/office/drawing/2014/main" id="{020D7A1D-EFAD-4C8C-B9DE-D0FAD269B77A}"/>
              </a:ext>
            </a:extLst>
          </p:cNvPr>
          <p:cNvSpPr txBox="1"/>
          <p:nvPr/>
        </p:nvSpPr>
        <p:spPr>
          <a:xfrm>
            <a:off x="4790605" y="4824122"/>
            <a:ext cx="1038216" cy="307648"/>
          </a:xfrm>
          <a:prstGeom prst="rect">
            <a:avLst/>
          </a:prstGeom>
          <a:noFill/>
          <a:ln>
            <a:noFill/>
          </a:ln>
        </p:spPr>
        <p:txBody>
          <a:bodyPr wrap="square" rtlCol="0">
            <a:noAutofit/>
          </a:bodyPr>
          <a:lstStyle/>
          <a:p>
            <a:pPr algn="ctr" fontAlgn="ctr"/>
            <a:r>
              <a:rPr lang="en-US" sz="1399" b="1"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Cluster 4</a:t>
            </a:r>
          </a:p>
        </p:txBody>
      </p:sp>
      <p:sp>
        <p:nvSpPr>
          <p:cNvPr id="189" name="TextBox 120">
            <a:extLst>
              <a:ext uri="{FF2B5EF4-FFF2-40B4-BE49-F238E27FC236}">
                <a16:creationId xmlns="" xmlns:a16="http://schemas.microsoft.com/office/drawing/2014/main" id="{020D7A1D-EFAD-4C8C-B9DE-D0FAD269B77A}"/>
              </a:ext>
            </a:extLst>
          </p:cNvPr>
          <p:cNvSpPr txBox="1"/>
          <p:nvPr/>
        </p:nvSpPr>
        <p:spPr>
          <a:xfrm>
            <a:off x="4657670" y="2968222"/>
            <a:ext cx="1038216" cy="307648"/>
          </a:xfrm>
          <a:prstGeom prst="rect">
            <a:avLst/>
          </a:prstGeom>
          <a:noFill/>
          <a:ln>
            <a:noFill/>
          </a:ln>
        </p:spPr>
        <p:txBody>
          <a:bodyPr wrap="square" rtlCol="0">
            <a:noAutofit/>
          </a:bodyPr>
          <a:lstStyle/>
          <a:p>
            <a:pPr algn="ctr" fontAlgn="ctr"/>
            <a:r>
              <a:rPr lang="en-US" sz="1399" b="1"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Cluster 2</a:t>
            </a:r>
          </a:p>
        </p:txBody>
      </p:sp>
      <p:sp>
        <p:nvSpPr>
          <p:cNvPr id="190" name="TextBox 120">
            <a:extLst>
              <a:ext uri="{FF2B5EF4-FFF2-40B4-BE49-F238E27FC236}">
                <a16:creationId xmlns="" xmlns:a16="http://schemas.microsoft.com/office/drawing/2014/main" id="{020D7A1D-EFAD-4C8C-B9DE-D0FAD269B77A}"/>
              </a:ext>
            </a:extLst>
          </p:cNvPr>
          <p:cNvSpPr txBox="1"/>
          <p:nvPr/>
        </p:nvSpPr>
        <p:spPr>
          <a:xfrm>
            <a:off x="1968214" y="4708605"/>
            <a:ext cx="461180" cy="307648"/>
          </a:xfrm>
          <a:prstGeom prst="rect">
            <a:avLst/>
          </a:prstGeom>
          <a:noFill/>
          <a:ln>
            <a:noFill/>
          </a:ln>
        </p:spPr>
        <p:txBody>
          <a:bodyPr wrap="square" rtlCol="0">
            <a:noAutofit/>
          </a:bodyPr>
          <a:lstStyle/>
          <a:p>
            <a:pPr algn="ctr" fontAlgn="ctr"/>
            <a:r>
              <a:rPr lang="en-US" sz="1399" b="1">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sp>
        <p:nvSpPr>
          <p:cNvPr id="191" name="TextBox 120">
            <a:extLst>
              <a:ext uri="{FF2B5EF4-FFF2-40B4-BE49-F238E27FC236}">
                <a16:creationId xmlns="" xmlns:a16="http://schemas.microsoft.com/office/drawing/2014/main" id="{020D7A1D-EFAD-4C8C-B9DE-D0FAD269B77A}"/>
              </a:ext>
            </a:extLst>
          </p:cNvPr>
          <p:cNvSpPr txBox="1"/>
          <p:nvPr/>
        </p:nvSpPr>
        <p:spPr>
          <a:xfrm>
            <a:off x="4421444" y="3553335"/>
            <a:ext cx="461180" cy="307648"/>
          </a:xfrm>
          <a:prstGeom prst="rect">
            <a:avLst/>
          </a:prstGeom>
          <a:noFill/>
          <a:ln>
            <a:noFill/>
          </a:ln>
        </p:spPr>
        <p:txBody>
          <a:bodyPr wrap="square" rtlCol="0">
            <a:noAutofit/>
          </a:bodyPr>
          <a:lstStyle/>
          <a:p>
            <a:pPr algn="ctr" fontAlgn="ctr"/>
            <a:r>
              <a:rPr lang="en-US" sz="1399" b="1">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sp>
        <p:nvSpPr>
          <p:cNvPr id="192" name="TextBox 120">
            <a:extLst>
              <a:ext uri="{FF2B5EF4-FFF2-40B4-BE49-F238E27FC236}">
                <a16:creationId xmlns="" xmlns:a16="http://schemas.microsoft.com/office/drawing/2014/main" id="{020D7A1D-EFAD-4C8C-B9DE-D0FAD269B77A}"/>
              </a:ext>
            </a:extLst>
          </p:cNvPr>
          <p:cNvSpPr txBox="1"/>
          <p:nvPr/>
        </p:nvSpPr>
        <p:spPr>
          <a:xfrm>
            <a:off x="4421444" y="4708605"/>
            <a:ext cx="461180" cy="307648"/>
          </a:xfrm>
          <a:prstGeom prst="rect">
            <a:avLst/>
          </a:prstGeom>
          <a:noFill/>
          <a:ln>
            <a:noFill/>
          </a:ln>
        </p:spPr>
        <p:txBody>
          <a:bodyPr wrap="square" rtlCol="0">
            <a:noAutofit/>
          </a:bodyPr>
          <a:lstStyle/>
          <a:p>
            <a:pPr algn="ctr" fontAlgn="ctr"/>
            <a:r>
              <a:rPr lang="en-US" sz="1399" b="1">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RR</a:t>
            </a:r>
          </a:p>
        </p:txBody>
      </p:sp>
      <p:sp>
        <p:nvSpPr>
          <p:cNvPr id="193" name="TextBox 120">
            <a:extLst>
              <a:ext uri="{FF2B5EF4-FFF2-40B4-BE49-F238E27FC236}">
                <a16:creationId xmlns="" xmlns:a16="http://schemas.microsoft.com/office/drawing/2014/main" id="{020D7A1D-EFAD-4C8C-B9DE-D0FAD269B77A}"/>
              </a:ext>
            </a:extLst>
          </p:cNvPr>
          <p:cNvSpPr txBox="1"/>
          <p:nvPr/>
        </p:nvSpPr>
        <p:spPr>
          <a:xfrm>
            <a:off x="2188453" y="2564184"/>
            <a:ext cx="889384" cy="307648"/>
          </a:xfrm>
          <a:prstGeom prst="rect">
            <a:avLst/>
          </a:prstGeom>
          <a:noFill/>
          <a:ln>
            <a:noFill/>
          </a:ln>
        </p:spPr>
        <p:txBody>
          <a:bodyPr wrap="square" rtlCol="0">
            <a:noAutofit/>
          </a:bodyPr>
          <a:lstStyle/>
          <a:p>
            <a:pPr algn="ctr" fontAlgn="ctr"/>
            <a:r>
              <a:rPr lang="en-US" sz="1399" b="1" dirty="0">
                <a:latin typeface="Huawei Sans" panose="020C0503030203020204" pitchFamily="34" charset="0"/>
                <a:ea typeface="方正兰亭黑简体" panose="02000000000000000000" pitchFamily="2" charset="-122"/>
                <a:sym typeface="Huawei Sans" panose="020C0503030203020204" pitchFamily="34" charset="0"/>
              </a:rPr>
              <a:t>Client 2</a:t>
            </a:r>
          </a:p>
        </p:txBody>
      </p:sp>
      <p:sp>
        <p:nvSpPr>
          <p:cNvPr id="194" name="TextBox 120">
            <a:extLst>
              <a:ext uri="{FF2B5EF4-FFF2-40B4-BE49-F238E27FC236}">
                <a16:creationId xmlns="" xmlns:a16="http://schemas.microsoft.com/office/drawing/2014/main" id="{020D7A1D-EFAD-4C8C-B9DE-D0FAD269B77A}"/>
              </a:ext>
            </a:extLst>
          </p:cNvPr>
          <p:cNvSpPr txBox="1"/>
          <p:nvPr/>
        </p:nvSpPr>
        <p:spPr>
          <a:xfrm>
            <a:off x="3760913" y="2564184"/>
            <a:ext cx="889384" cy="307648"/>
          </a:xfrm>
          <a:prstGeom prst="rect">
            <a:avLst/>
          </a:prstGeom>
          <a:noFill/>
          <a:ln>
            <a:noFill/>
          </a:ln>
        </p:spPr>
        <p:txBody>
          <a:bodyPr wrap="square" rtlCol="0">
            <a:noAutofit/>
          </a:bodyPr>
          <a:lstStyle/>
          <a:p>
            <a:pPr algn="ctr" fontAlgn="ctr"/>
            <a:r>
              <a:rPr lang="en-US" sz="1399" b="1" dirty="0">
                <a:latin typeface="Huawei Sans" panose="020C0503030203020204" pitchFamily="34" charset="0"/>
                <a:ea typeface="方正兰亭黑简体" panose="02000000000000000000" pitchFamily="2" charset="-122"/>
                <a:sym typeface="Huawei Sans" panose="020C0503030203020204" pitchFamily="34" charset="0"/>
              </a:rPr>
              <a:t>Client 1</a:t>
            </a:r>
          </a:p>
        </p:txBody>
      </p:sp>
      <p:sp>
        <p:nvSpPr>
          <p:cNvPr id="195" name="TextBox 120">
            <a:extLst>
              <a:ext uri="{FF2B5EF4-FFF2-40B4-BE49-F238E27FC236}">
                <a16:creationId xmlns="" xmlns:a16="http://schemas.microsoft.com/office/drawing/2014/main" id="{020D7A1D-EFAD-4C8C-B9DE-D0FAD269B77A}"/>
              </a:ext>
            </a:extLst>
          </p:cNvPr>
          <p:cNvSpPr txBox="1"/>
          <p:nvPr/>
        </p:nvSpPr>
        <p:spPr>
          <a:xfrm>
            <a:off x="4821425" y="3393777"/>
            <a:ext cx="889384" cy="307648"/>
          </a:xfrm>
          <a:prstGeom prst="rect">
            <a:avLst/>
          </a:prstGeom>
          <a:noFill/>
          <a:ln>
            <a:noFill/>
          </a:ln>
        </p:spPr>
        <p:txBody>
          <a:bodyPr wrap="square" rtlCol="0">
            <a:noAutofit/>
          </a:bodyPr>
          <a:lstStyle/>
          <a:p>
            <a:pPr algn="ctr" fontAlgn="ctr"/>
            <a:r>
              <a:rPr lang="en-US" sz="1399" b="1">
                <a:latin typeface="Huawei Sans" panose="020C0503030203020204" pitchFamily="34" charset="0"/>
                <a:ea typeface="方正兰亭黑简体" panose="02000000000000000000" pitchFamily="2" charset="-122"/>
                <a:sym typeface="Huawei Sans" panose="020C0503030203020204" pitchFamily="34" charset="0"/>
              </a:rPr>
              <a:t>Client 2</a:t>
            </a:r>
          </a:p>
        </p:txBody>
      </p:sp>
      <p:sp>
        <p:nvSpPr>
          <p:cNvPr id="196" name="TextBox 120">
            <a:extLst>
              <a:ext uri="{FF2B5EF4-FFF2-40B4-BE49-F238E27FC236}">
                <a16:creationId xmlns="" xmlns:a16="http://schemas.microsoft.com/office/drawing/2014/main" id="{020D7A1D-EFAD-4C8C-B9DE-D0FAD269B77A}"/>
              </a:ext>
            </a:extLst>
          </p:cNvPr>
          <p:cNvSpPr txBox="1"/>
          <p:nvPr/>
        </p:nvSpPr>
        <p:spPr>
          <a:xfrm>
            <a:off x="4821425" y="5172932"/>
            <a:ext cx="889384" cy="307648"/>
          </a:xfrm>
          <a:prstGeom prst="rect">
            <a:avLst/>
          </a:prstGeom>
          <a:noFill/>
          <a:ln>
            <a:noFill/>
          </a:ln>
        </p:spPr>
        <p:txBody>
          <a:bodyPr wrap="square" rtlCol="0">
            <a:noAutofit/>
          </a:bodyPr>
          <a:lstStyle/>
          <a:p>
            <a:pPr algn="ctr" fontAlgn="ctr"/>
            <a:r>
              <a:rPr lang="en-US" sz="1399" b="1">
                <a:latin typeface="Huawei Sans" panose="020C0503030203020204" pitchFamily="34" charset="0"/>
                <a:ea typeface="方正兰亭黑简体" panose="02000000000000000000" pitchFamily="2" charset="-122"/>
                <a:sym typeface="Huawei Sans" panose="020C0503030203020204" pitchFamily="34" charset="0"/>
              </a:rPr>
              <a:t>Client</a:t>
            </a:r>
          </a:p>
        </p:txBody>
      </p:sp>
      <p:sp>
        <p:nvSpPr>
          <p:cNvPr id="197" name="TextBox 120">
            <a:extLst>
              <a:ext uri="{FF2B5EF4-FFF2-40B4-BE49-F238E27FC236}">
                <a16:creationId xmlns="" xmlns:a16="http://schemas.microsoft.com/office/drawing/2014/main" id="{020D7A1D-EFAD-4C8C-B9DE-D0FAD269B77A}"/>
              </a:ext>
            </a:extLst>
          </p:cNvPr>
          <p:cNvSpPr txBox="1"/>
          <p:nvPr/>
        </p:nvSpPr>
        <p:spPr>
          <a:xfrm>
            <a:off x="1605848" y="5490919"/>
            <a:ext cx="889384" cy="307648"/>
          </a:xfrm>
          <a:prstGeom prst="rect">
            <a:avLst/>
          </a:prstGeom>
          <a:noFill/>
          <a:ln>
            <a:noFill/>
          </a:ln>
        </p:spPr>
        <p:txBody>
          <a:bodyPr wrap="square" rtlCol="0">
            <a:noAutofit/>
          </a:bodyPr>
          <a:lstStyle/>
          <a:p>
            <a:pPr algn="ctr" fontAlgn="ctr"/>
            <a:r>
              <a:rPr lang="en-US" sz="1399" b="1">
                <a:latin typeface="Huawei Sans" panose="020C0503030203020204" pitchFamily="34" charset="0"/>
                <a:ea typeface="方正兰亭黑简体" panose="02000000000000000000" pitchFamily="2" charset="-122"/>
                <a:sym typeface="Huawei Sans" panose="020C0503030203020204" pitchFamily="34" charset="0"/>
              </a:rPr>
              <a:t>Client</a:t>
            </a:r>
          </a:p>
        </p:txBody>
      </p:sp>
    </p:spTree>
    <p:extLst>
      <p:ext uri="{BB962C8B-B14F-4D97-AF65-F5344CB8AC3E}">
        <p14:creationId xmlns:p14="http://schemas.microsoft.com/office/powerpoint/2010/main" val="18045509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fontAlgn="ctr"/>
            <a:r>
              <a:rPr lang="en-US" b="1" dirty="0">
                <a:latin typeface="Huawei Sans" panose="020C0503030203020204" pitchFamily="34" charset="0"/>
              </a:rPr>
              <a:t>BGP Route Control</a:t>
            </a:r>
          </a:p>
          <a:p>
            <a:pPr fontAlgn="ctr"/>
            <a:r>
              <a:rPr lang="en-US" dirty="0">
                <a:solidFill>
                  <a:schemeClr val="bg1">
                    <a:lumMod val="50000"/>
                  </a:schemeClr>
                </a:solidFill>
                <a:latin typeface="Huawei Sans" panose="020C0503030203020204" pitchFamily="34" charset="0"/>
              </a:rPr>
              <a:t>Introduction to BGP Features</a:t>
            </a:r>
          </a:p>
          <a:p>
            <a:pPr fontAlgn="ctr"/>
            <a:r>
              <a:rPr lang="en-US" dirty="0">
                <a:solidFill>
                  <a:schemeClr val="bg1">
                    <a:lumMod val="50000"/>
                  </a:schemeClr>
                </a:solidFill>
                <a:latin typeface="Huawei Sans" panose="020C0503030203020204" pitchFamily="34" charset="0"/>
              </a:rPr>
              <a:t>Networking Modes of BGP RRs</a:t>
            </a:r>
          </a:p>
        </p:txBody>
      </p:sp>
    </p:spTree>
    <p:extLst>
      <p:ext uri="{BB962C8B-B14F-4D97-AF65-F5344CB8AC3E}">
        <p14:creationId xmlns:p14="http://schemas.microsoft.com/office/powerpoint/2010/main" val="330475772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854268" y="2448816"/>
            <a:ext cx="5241731" cy="3501410"/>
          </a:xfrm>
          <a:prstGeom prst="rect">
            <a:avLst/>
          </a:prstGeom>
          <a:solidFill>
            <a:srgbClr val="F4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椭圆 51"/>
          <p:cNvSpPr/>
          <p:nvPr/>
        </p:nvSpPr>
        <p:spPr>
          <a:xfrm>
            <a:off x="4100376" y="4170441"/>
            <a:ext cx="1596111" cy="1570605"/>
          </a:xfrm>
          <a:prstGeom prst="ellipse">
            <a:avLst/>
          </a:prstGeom>
          <a:solidFill>
            <a:schemeClr val="bg1"/>
          </a:solidFill>
          <a:ln>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pic>
        <p:nvPicPr>
          <p:cNvPr id="60" name="图片 5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628432" y="5031069"/>
            <a:ext cx="540000" cy="442800"/>
          </a:xfrm>
          <a:prstGeom prst="rect">
            <a:avLst/>
          </a:prstGeom>
        </p:spPr>
      </p:pic>
      <p:sp>
        <p:nvSpPr>
          <p:cNvPr id="64" name="TextBox 120">
            <a:extLst>
              <a:ext uri="{FF2B5EF4-FFF2-40B4-BE49-F238E27FC236}">
                <a16:creationId xmlns="" xmlns:a16="http://schemas.microsoft.com/office/drawing/2014/main" id="{020D7A1D-EFAD-4C8C-B9DE-D0FAD269B77A}"/>
              </a:ext>
            </a:extLst>
          </p:cNvPr>
          <p:cNvSpPr txBox="1"/>
          <p:nvPr/>
        </p:nvSpPr>
        <p:spPr>
          <a:xfrm>
            <a:off x="4453739" y="5443893"/>
            <a:ext cx="889384" cy="307648"/>
          </a:xfrm>
          <a:prstGeom prst="rect">
            <a:avLst/>
          </a:prstGeom>
          <a:noFill/>
          <a:ln>
            <a:noFill/>
          </a:ln>
        </p:spPr>
        <p:txBody>
          <a:bodyPr wrap="square" rtlCol="0">
            <a:noAutofit/>
          </a:bodyPr>
          <a:lstStyle/>
          <a:p>
            <a:pPr algn="ctr" fontAlgn="ctr"/>
            <a:r>
              <a:rPr lang="en-US" sz="1399" b="1">
                <a:latin typeface="Huawei Sans" panose="020C0503030203020204" pitchFamily="34" charset="0"/>
                <a:ea typeface="方正兰亭黑简体" panose="02000000000000000000" pitchFamily="2" charset="-122"/>
                <a:sym typeface="Huawei Sans" panose="020C0503030203020204" pitchFamily="34" charset="0"/>
              </a:rPr>
              <a:t>Client</a:t>
            </a:r>
          </a:p>
        </p:txBody>
      </p:sp>
      <p:cxnSp>
        <p:nvCxnSpPr>
          <p:cNvPr id="68" name="直接连接符 67">
            <a:extLst>
              <a:ext uri="{FF2B5EF4-FFF2-40B4-BE49-F238E27FC236}">
                <a16:creationId xmlns="" xmlns:a16="http://schemas.microsoft.com/office/drawing/2014/main" id="{94275FFE-3BE6-4C12-8737-FDFE3456C4A2}"/>
              </a:ext>
            </a:extLst>
          </p:cNvPr>
          <p:cNvCxnSpPr>
            <a:stCxn id="60" idx="0"/>
          </p:cNvCxnSpPr>
          <p:nvPr/>
        </p:nvCxnSpPr>
        <p:spPr>
          <a:xfrm flipV="1">
            <a:off x="4898432" y="4281037"/>
            <a:ext cx="0" cy="750032"/>
          </a:xfrm>
          <a:prstGeom prst="line">
            <a:avLst/>
          </a:prstGeom>
          <a:noFill/>
          <a:ln w="19050" cap="flat" cmpd="sng" algn="ctr">
            <a:solidFill>
              <a:schemeClr val="tx1"/>
            </a:solidFill>
            <a:prstDash val="solid"/>
          </a:ln>
          <a:effectLst/>
        </p:spPr>
      </p:cxnSp>
      <p:sp>
        <p:nvSpPr>
          <p:cNvPr id="48" name="椭圆 47"/>
          <p:cNvSpPr/>
          <p:nvPr/>
        </p:nvSpPr>
        <p:spPr>
          <a:xfrm>
            <a:off x="958006" y="4170441"/>
            <a:ext cx="1596111" cy="1570605"/>
          </a:xfrm>
          <a:prstGeom prst="ellipse">
            <a:avLst/>
          </a:prstGeom>
          <a:solidFill>
            <a:schemeClr val="bg1"/>
          </a:solidFill>
          <a:ln>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55" name="椭圆 54"/>
          <p:cNvSpPr/>
          <p:nvPr/>
        </p:nvSpPr>
        <p:spPr>
          <a:xfrm>
            <a:off x="1384137" y="2780383"/>
            <a:ext cx="3857063" cy="1570605"/>
          </a:xfrm>
          <a:prstGeom prst="ellipse">
            <a:avLst/>
          </a:prstGeom>
          <a:solidFill>
            <a:schemeClr val="bg1"/>
          </a:solidFill>
          <a:ln>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4" name="文本占位符 3"/>
          <p:cNvSpPr>
            <a:spLocks noGrp="1"/>
          </p:cNvSpPr>
          <p:nvPr>
            <p:ph type="body" sz="quarter" idx="10"/>
          </p:nvPr>
        </p:nvSpPr>
        <p:spPr>
          <a:xfrm>
            <a:off x="468317" y="1233488"/>
            <a:ext cx="11276183" cy="943747"/>
          </a:xfrm>
        </p:spPr>
        <p:txBody>
          <a:bodyPr wrap="square">
            <a:noAutofit/>
          </a:bodyPr>
          <a:lstStyle/>
          <a:p>
            <a:pPr fontAlgn="ctr">
              <a:lnSpc>
                <a:spcPct val="100000"/>
              </a:lnSpc>
            </a:pPr>
            <a:r>
              <a:rPr lang="en-US" sz="1800" dirty="0">
                <a:latin typeface="Huawei Sans" panose="020C0503030203020204" pitchFamily="34" charset="0"/>
              </a:rPr>
              <a:t>If multiple clusters exist in an AS, RRs of the clusters establish IBGP peer relationships with each other.</a:t>
            </a:r>
          </a:p>
          <a:p>
            <a:pPr fontAlgn="ctr">
              <a:lnSpc>
                <a:spcPct val="100000"/>
              </a:lnSpc>
            </a:pPr>
            <a:r>
              <a:rPr lang="en-US" sz="1800" dirty="0">
                <a:latin typeface="Huawei Sans" panose="020C0503030203020204" pitchFamily="34" charset="0"/>
              </a:rPr>
              <a:t>When the RRs reside at different network layers, the RRs at the lower network layer can be configured as clients to implement </a:t>
            </a:r>
            <a:r>
              <a:rPr lang="en-US" sz="1800" dirty="0">
                <a:solidFill>
                  <a:srgbClr val="EC7061"/>
                </a:solidFill>
                <a:latin typeface="Huawei Sans" panose="020C0503030203020204" pitchFamily="34" charset="0"/>
              </a:rPr>
              <a:t>hierarchical RR</a:t>
            </a:r>
            <a:r>
              <a:rPr lang="en-US" sz="1800" dirty="0">
                <a:latin typeface="Huawei Sans" panose="020C0503030203020204" pitchFamily="34" charset="0"/>
              </a:rPr>
              <a:t>.</a:t>
            </a:r>
          </a:p>
        </p:txBody>
      </p:sp>
      <p:sp>
        <p:nvSpPr>
          <p:cNvPr id="2" name="标题 1"/>
          <p:cNvSpPr>
            <a:spLocks noGrp="1"/>
          </p:cNvSpPr>
          <p:nvPr>
            <p:ph type="title"/>
          </p:nvPr>
        </p:nvSpPr>
        <p:spPr>
          <a:xfrm>
            <a:off x="1594177" y="223786"/>
            <a:ext cx="9827761" cy="640800"/>
          </a:xfrm>
        </p:spPr>
        <p:txBody>
          <a:bodyPr wrap="square">
            <a:noAutofit/>
          </a:bodyPr>
          <a:lstStyle/>
          <a:p>
            <a:pPr fontAlgn="ctr"/>
            <a:r>
              <a:rPr lang="en-US" dirty="0">
                <a:latin typeface="Huawei Sans" panose="020C0503030203020204" pitchFamily="34" charset="0"/>
              </a:rPr>
              <a:t>Common Networking Modes: Multi-Cluster RR Networking (2)</a:t>
            </a:r>
          </a:p>
        </p:txBody>
      </p:sp>
      <p:cxnSp>
        <p:nvCxnSpPr>
          <p:cNvPr id="20" name="直接连接符 19">
            <a:extLst>
              <a:ext uri="{FF2B5EF4-FFF2-40B4-BE49-F238E27FC236}">
                <a16:creationId xmlns="" xmlns:a16="http://schemas.microsoft.com/office/drawing/2014/main" id="{94275FFE-3BE6-4C12-8737-FDFE3456C4A2}"/>
              </a:ext>
            </a:extLst>
          </p:cNvPr>
          <p:cNvCxnSpPr>
            <a:stCxn id="10" idx="3"/>
            <a:endCxn id="11" idx="1"/>
          </p:cNvCxnSpPr>
          <p:nvPr/>
        </p:nvCxnSpPr>
        <p:spPr>
          <a:xfrm>
            <a:off x="2811655" y="3035245"/>
            <a:ext cx="1031186" cy="0"/>
          </a:xfrm>
          <a:prstGeom prst="line">
            <a:avLst/>
          </a:prstGeom>
          <a:noFill/>
          <a:ln w="19050" cap="flat" cmpd="sng" algn="ctr">
            <a:solidFill>
              <a:schemeClr val="tx1"/>
            </a:solidFill>
            <a:prstDash val="solid"/>
          </a:ln>
          <a:effectLst/>
        </p:spPr>
      </p:cxnSp>
      <p:cxnSp>
        <p:nvCxnSpPr>
          <p:cNvPr id="23" name="直接连接符 22">
            <a:extLst>
              <a:ext uri="{FF2B5EF4-FFF2-40B4-BE49-F238E27FC236}">
                <a16:creationId xmlns="" xmlns:a16="http://schemas.microsoft.com/office/drawing/2014/main" id="{94275FFE-3BE6-4C12-8737-FDFE3456C4A2}"/>
              </a:ext>
            </a:extLst>
          </p:cNvPr>
          <p:cNvCxnSpPr>
            <a:stCxn id="86" idx="3"/>
          </p:cNvCxnSpPr>
          <p:nvPr/>
        </p:nvCxnSpPr>
        <p:spPr>
          <a:xfrm flipV="1">
            <a:off x="1760148" y="3035245"/>
            <a:ext cx="769304" cy="1025170"/>
          </a:xfrm>
          <a:prstGeom prst="line">
            <a:avLst/>
          </a:prstGeom>
          <a:noFill/>
          <a:ln w="19050" cap="flat" cmpd="sng" algn="ctr">
            <a:solidFill>
              <a:schemeClr val="tx1"/>
            </a:solidFill>
            <a:prstDash val="solid"/>
          </a:ln>
          <a:effectLst/>
        </p:spPr>
      </p:cxnSp>
      <p:cxnSp>
        <p:nvCxnSpPr>
          <p:cNvPr id="26" name="直接连接符 25">
            <a:extLst>
              <a:ext uri="{FF2B5EF4-FFF2-40B4-BE49-F238E27FC236}">
                <a16:creationId xmlns="" xmlns:a16="http://schemas.microsoft.com/office/drawing/2014/main" id="{94275FFE-3BE6-4C12-8737-FDFE3456C4A2}"/>
              </a:ext>
            </a:extLst>
          </p:cNvPr>
          <p:cNvCxnSpPr/>
          <p:nvPr/>
        </p:nvCxnSpPr>
        <p:spPr>
          <a:xfrm flipV="1">
            <a:off x="1760148" y="3028781"/>
            <a:ext cx="2352693" cy="1031634"/>
          </a:xfrm>
          <a:prstGeom prst="line">
            <a:avLst/>
          </a:prstGeom>
          <a:noFill/>
          <a:ln w="19050" cap="flat" cmpd="sng" algn="ctr">
            <a:solidFill>
              <a:schemeClr val="tx1"/>
            </a:solidFill>
            <a:prstDash val="solid"/>
          </a:ln>
          <a:effectLst/>
        </p:spPr>
      </p:cxnSp>
      <p:cxnSp>
        <p:nvCxnSpPr>
          <p:cNvPr id="31" name="直接连接符 30">
            <a:extLst>
              <a:ext uri="{FF2B5EF4-FFF2-40B4-BE49-F238E27FC236}">
                <a16:creationId xmlns="" xmlns:a16="http://schemas.microsoft.com/office/drawing/2014/main" id="{94275FFE-3BE6-4C12-8737-FDFE3456C4A2}"/>
              </a:ext>
            </a:extLst>
          </p:cNvPr>
          <p:cNvCxnSpPr/>
          <p:nvPr/>
        </p:nvCxnSpPr>
        <p:spPr>
          <a:xfrm>
            <a:off x="4125044" y="3035245"/>
            <a:ext cx="776295" cy="1025170"/>
          </a:xfrm>
          <a:prstGeom prst="line">
            <a:avLst/>
          </a:prstGeom>
          <a:noFill/>
          <a:ln w="19050" cap="flat" cmpd="sng" algn="ctr">
            <a:solidFill>
              <a:schemeClr val="tx1"/>
            </a:solidFill>
            <a:prstDash val="solid"/>
          </a:ln>
          <a:effectLst/>
        </p:spPr>
      </p:cxnSp>
      <p:cxnSp>
        <p:nvCxnSpPr>
          <p:cNvPr id="34" name="直接连接符 33">
            <a:extLst>
              <a:ext uri="{FF2B5EF4-FFF2-40B4-BE49-F238E27FC236}">
                <a16:creationId xmlns="" xmlns:a16="http://schemas.microsoft.com/office/drawing/2014/main" id="{94275FFE-3BE6-4C12-8737-FDFE3456C4A2}"/>
              </a:ext>
            </a:extLst>
          </p:cNvPr>
          <p:cNvCxnSpPr>
            <a:endCxn id="89" idx="3"/>
          </p:cNvCxnSpPr>
          <p:nvPr/>
        </p:nvCxnSpPr>
        <p:spPr>
          <a:xfrm>
            <a:off x="2529450" y="3035244"/>
            <a:ext cx="2371889" cy="1025171"/>
          </a:xfrm>
          <a:prstGeom prst="line">
            <a:avLst/>
          </a:prstGeom>
          <a:noFill/>
          <a:ln w="19050" cap="flat" cmpd="sng" algn="ctr">
            <a:solidFill>
              <a:schemeClr val="tx1"/>
            </a:solidFill>
            <a:prstDash val="solid"/>
          </a:ln>
          <a:effectLst/>
        </p:spPr>
      </p:cxnSp>
      <p:pic>
        <p:nvPicPr>
          <p:cNvPr id="10" name="图片 9"/>
          <p:cNvPicPr>
            <a:picLocks/>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271655" y="2813845"/>
            <a:ext cx="540000" cy="442800"/>
          </a:xfrm>
          <a:prstGeom prst="rect">
            <a:avLst/>
          </a:prstGeom>
        </p:spPr>
      </p:pic>
      <p:pic>
        <p:nvPicPr>
          <p:cNvPr id="11" name="图片 10"/>
          <p:cNvPicPr>
            <a:picLocks/>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3842841" y="2813845"/>
            <a:ext cx="540000" cy="442800"/>
          </a:xfrm>
          <a:prstGeom prst="rect">
            <a:avLst/>
          </a:prstGeom>
        </p:spPr>
      </p:pic>
      <p:sp>
        <p:nvSpPr>
          <p:cNvPr id="49" name="TextBox 120">
            <a:extLst>
              <a:ext uri="{FF2B5EF4-FFF2-40B4-BE49-F238E27FC236}">
                <a16:creationId xmlns="" xmlns:a16="http://schemas.microsoft.com/office/drawing/2014/main" id="{020D7A1D-EFAD-4C8C-B9DE-D0FAD269B77A}"/>
              </a:ext>
            </a:extLst>
          </p:cNvPr>
          <p:cNvSpPr txBox="1"/>
          <p:nvPr/>
        </p:nvSpPr>
        <p:spPr>
          <a:xfrm>
            <a:off x="1826392" y="2545415"/>
            <a:ext cx="1428518" cy="307648"/>
          </a:xfrm>
          <a:prstGeom prst="rect">
            <a:avLst/>
          </a:prstGeom>
          <a:noFill/>
          <a:ln>
            <a:noFill/>
          </a:ln>
        </p:spPr>
        <p:txBody>
          <a:bodyPr wrap="square" rtlCol="0">
            <a:noAutofit/>
          </a:bodyPr>
          <a:lstStyle/>
          <a:p>
            <a:pPr algn="ctr" fontAlgn="ctr"/>
            <a:r>
              <a:rPr lang="en-US" sz="13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Level-1 RR1</a:t>
            </a:r>
          </a:p>
        </p:txBody>
      </p:sp>
      <p:sp>
        <p:nvSpPr>
          <p:cNvPr id="50" name="TextBox 120">
            <a:extLst>
              <a:ext uri="{FF2B5EF4-FFF2-40B4-BE49-F238E27FC236}">
                <a16:creationId xmlns="" xmlns:a16="http://schemas.microsoft.com/office/drawing/2014/main" id="{020D7A1D-EFAD-4C8C-B9DE-D0FAD269B77A}"/>
              </a:ext>
            </a:extLst>
          </p:cNvPr>
          <p:cNvSpPr txBox="1"/>
          <p:nvPr/>
        </p:nvSpPr>
        <p:spPr>
          <a:xfrm>
            <a:off x="3433940" y="2545415"/>
            <a:ext cx="1346618" cy="307648"/>
          </a:xfrm>
          <a:prstGeom prst="rect">
            <a:avLst/>
          </a:prstGeom>
          <a:noFill/>
          <a:ln>
            <a:noFill/>
          </a:ln>
        </p:spPr>
        <p:txBody>
          <a:bodyPr wrap="square" rtlCol="0">
            <a:noAutofit/>
          </a:bodyPr>
          <a:lstStyle/>
          <a:p>
            <a:pPr algn="ctr" fontAlgn="ctr"/>
            <a:r>
              <a:rPr lang="en-US" sz="1399" b="1">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Level-1 RR2</a:t>
            </a:r>
          </a:p>
        </p:txBody>
      </p:sp>
      <p:sp>
        <p:nvSpPr>
          <p:cNvPr id="51" name="TextBox 120">
            <a:extLst>
              <a:ext uri="{FF2B5EF4-FFF2-40B4-BE49-F238E27FC236}">
                <a16:creationId xmlns="" xmlns:a16="http://schemas.microsoft.com/office/drawing/2014/main" id="{020D7A1D-EFAD-4C8C-B9DE-D0FAD269B77A}"/>
              </a:ext>
            </a:extLst>
          </p:cNvPr>
          <p:cNvSpPr txBox="1"/>
          <p:nvPr/>
        </p:nvSpPr>
        <p:spPr>
          <a:xfrm>
            <a:off x="851548" y="4290131"/>
            <a:ext cx="978322" cy="522964"/>
          </a:xfrm>
          <a:prstGeom prst="rect">
            <a:avLst/>
          </a:prstGeom>
          <a:noFill/>
          <a:ln>
            <a:noFill/>
          </a:ln>
        </p:spPr>
        <p:txBody>
          <a:bodyPr wrap="square" rtlCol="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Client 1/</a:t>
            </a:r>
          </a:p>
          <a:p>
            <a:pPr algn="ctr" fontAlgn="ctr"/>
            <a:r>
              <a:rPr lang="en-US"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Level-2 RR</a:t>
            </a:r>
          </a:p>
        </p:txBody>
      </p:sp>
      <p:sp>
        <p:nvSpPr>
          <p:cNvPr id="56" name="TextBox 120">
            <a:extLst>
              <a:ext uri="{FF2B5EF4-FFF2-40B4-BE49-F238E27FC236}">
                <a16:creationId xmlns="" xmlns:a16="http://schemas.microsoft.com/office/drawing/2014/main" id="{020D7A1D-EFAD-4C8C-B9DE-D0FAD269B77A}"/>
              </a:ext>
            </a:extLst>
          </p:cNvPr>
          <p:cNvSpPr txBox="1"/>
          <p:nvPr/>
        </p:nvSpPr>
        <p:spPr>
          <a:xfrm>
            <a:off x="854269" y="2475218"/>
            <a:ext cx="826769" cy="307657"/>
          </a:xfrm>
          <a:prstGeom prst="rect">
            <a:avLst/>
          </a:prstGeom>
          <a:noFill/>
          <a:ln>
            <a:noFill/>
          </a:ln>
        </p:spPr>
        <p:txBody>
          <a:bodyPr wrap="square" rtlCol="0">
            <a:noAutofit/>
          </a:bodyPr>
          <a:lstStyle/>
          <a:p>
            <a:pPr algn="ctr" fontAlgn="ctr"/>
            <a:r>
              <a:rPr lang="en-US" sz="1399" b="1">
                <a:latin typeface="Huawei Sans" panose="020C0503030203020204" pitchFamily="34" charset="0"/>
                <a:ea typeface="方正兰亭黑简体" panose="02000000000000000000" pitchFamily="2" charset="-122"/>
                <a:sym typeface="Huawei Sans" panose="020C0503030203020204" pitchFamily="34" charset="0"/>
              </a:rPr>
              <a:t>AS 101</a:t>
            </a:r>
          </a:p>
        </p:txBody>
      </p:sp>
      <p:sp>
        <p:nvSpPr>
          <p:cNvPr id="57" name="TextBox 120">
            <a:extLst>
              <a:ext uri="{FF2B5EF4-FFF2-40B4-BE49-F238E27FC236}">
                <a16:creationId xmlns="" xmlns:a16="http://schemas.microsoft.com/office/drawing/2014/main" id="{020D7A1D-EFAD-4C8C-B9DE-D0FAD269B77A}"/>
              </a:ext>
            </a:extLst>
          </p:cNvPr>
          <p:cNvSpPr txBox="1"/>
          <p:nvPr/>
        </p:nvSpPr>
        <p:spPr>
          <a:xfrm>
            <a:off x="2739453" y="3833371"/>
            <a:ext cx="1142038" cy="307648"/>
          </a:xfrm>
          <a:prstGeom prst="rect">
            <a:avLst/>
          </a:prstGeom>
          <a:noFill/>
          <a:ln>
            <a:noFill/>
          </a:ln>
        </p:spPr>
        <p:txBody>
          <a:bodyPr wrap="square" rtlCol="0">
            <a:noAutofit/>
          </a:bodyPr>
          <a:lstStyle/>
          <a:p>
            <a:pPr algn="ctr" fontAlgn="ctr"/>
            <a:r>
              <a:rPr lang="en-US" sz="1399" b="1"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Cluster 1</a:t>
            </a:r>
          </a:p>
        </p:txBody>
      </p:sp>
      <p:sp>
        <p:nvSpPr>
          <p:cNvPr id="58" name="TextBox 120">
            <a:extLst>
              <a:ext uri="{FF2B5EF4-FFF2-40B4-BE49-F238E27FC236}">
                <a16:creationId xmlns="" xmlns:a16="http://schemas.microsoft.com/office/drawing/2014/main" id="{020D7A1D-EFAD-4C8C-B9DE-D0FAD269B77A}"/>
              </a:ext>
            </a:extLst>
          </p:cNvPr>
          <p:cNvSpPr txBox="1"/>
          <p:nvPr/>
        </p:nvSpPr>
        <p:spPr>
          <a:xfrm>
            <a:off x="2911162" y="2768432"/>
            <a:ext cx="826769" cy="307657"/>
          </a:xfrm>
          <a:prstGeom prst="rect">
            <a:avLst/>
          </a:prstGeom>
          <a:noFill/>
          <a:ln>
            <a:noFill/>
          </a:ln>
        </p:spPr>
        <p:txBody>
          <a:bodyPr wrap="square" rtlCol="0">
            <a:noAutofit/>
          </a:bodyPr>
          <a:lstStyle/>
          <a:p>
            <a:pPr algn="ctr" fontAlgn="ctr"/>
            <a:r>
              <a:rPr lang="en-US" sz="1399" dirty="0">
                <a:latin typeface="Huawei Sans" panose="020C0503030203020204" pitchFamily="34" charset="0"/>
                <a:ea typeface="方正兰亭黑简体" panose="02000000000000000000" pitchFamily="2" charset="-122"/>
                <a:sym typeface="Huawei Sans" panose="020C0503030203020204" pitchFamily="34" charset="0"/>
              </a:rPr>
              <a:t>IBGP</a:t>
            </a:r>
          </a:p>
        </p:txBody>
      </p:sp>
      <p:sp>
        <p:nvSpPr>
          <p:cNvPr id="59" name="TextBox 120">
            <a:extLst>
              <a:ext uri="{FF2B5EF4-FFF2-40B4-BE49-F238E27FC236}">
                <a16:creationId xmlns="" xmlns:a16="http://schemas.microsoft.com/office/drawing/2014/main" id="{020D7A1D-EFAD-4C8C-B9DE-D0FAD269B77A}"/>
              </a:ext>
            </a:extLst>
          </p:cNvPr>
          <p:cNvSpPr txBox="1"/>
          <p:nvPr/>
        </p:nvSpPr>
        <p:spPr>
          <a:xfrm>
            <a:off x="1886201" y="3535694"/>
            <a:ext cx="826769" cy="307657"/>
          </a:xfrm>
          <a:prstGeom prst="rect">
            <a:avLst/>
          </a:prstGeom>
          <a:noFill/>
          <a:ln>
            <a:noFill/>
          </a:ln>
        </p:spPr>
        <p:txBody>
          <a:bodyPr wrap="square" rtlCol="0">
            <a:noAutofit/>
          </a:bodyPr>
          <a:lstStyle/>
          <a:p>
            <a:pPr algn="ctr" fontAlgn="ctr"/>
            <a:r>
              <a:rPr lang="en-US" sz="1399">
                <a:latin typeface="Huawei Sans" panose="020C0503030203020204" pitchFamily="34" charset="0"/>
                <a:ea typeface="方正兰亭黑简体" panose="02000000000000000000" pitchFamily="2" charset="-122"/>
                <a:sym typeface="Huawei Sans" panose="020C0503030203020204" pitchFamily="34" charset="0"/>
              </a:rPr>
              <a:t>IBGP</a:t>
            </a:r>
          </a:p>
        </p:txBody>
      </p:sp>
      <p:sp>
        <p:nvSpPr>
          <p:cNvPr id="61" name="TextBox 120">
            <a:extLst>
              <a:ext uri="{FF2B5EF4-FFF2-40B4-BE49-F238E27FC236}">
                <a16:creationId xmlns="" xmlns:a16="http://schemas.microsoft.com/office/drawing/2014/main" id="{020D7A1D-EFAD-4C8C-B9DE-D0FAD269B77A}"/>
              </a:ext>
            </a:extLst>
          </p:cNvPr>
          <p:cNvSpPr txBox="1"/>
          <p:nvPr/>
        </p:nvSpPr>
        <p:spPr>
          <a:xfrm>
            <a:off x="3963366" y="3535694"/>
            <a:ext cx="826769" cy="307657"/>
          </a:xfrm>
          <a:prstGeom prst="rect">
            <a:avLst/>
          </a:prstGeom>
          <a:noFill/>
          <a:ln>
            <a:noFill/>
          </a:ln>
        </p:spPr>
        <p:txBody>
          <a:bodyPr wrap="square" rtlCol="0">
            <a:noAutofit/>
          </a:bodyPr>
          <a:lstStyle/>
          <a:p>
            <a:pPr algn="ctr" fontAlgn="ctr"/>
            <a:r>
              <a:rPr lang="en-US" sz="1399">
                <a:latin typeface="Huawei Sans" panose="020C0503030203020204" pitchFamily="34" charset="0"/>
                <a:ea typeface="方正兰亭黑简体" panose="02000000000000000000" pitchFamily="2" charset="-122"/>
                <a:sym typeface="Huawei Sans" panose="020C0503030203020204" pitchFamily="34" charset="0"/>
              </a:rPr>
              <a:t>IBGP</a:t>
            </a:r>
          </a:p>
        </p:txBody>
      </p:sp>
      <p:pic>
        <p:nvPicPr>
          <p:cNvPr id="91" name="图片 9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486062" y="5031069"/>
            <a:ext cx="540000" cy="442800"/>
          </a:xfrm>
          <a:prstGeom prst="rect">
            <a:avLst/>
          </a:prstGeom>
        </p:spPr>
      </p:pic>
      <p:sp>
        <p:nvSpPr>
          <p:cNvPr id="98" name="TextBox 120">
            <a:extLst>
              <a:ext uri="{FF2B5EF4-FFF2-40B4-BE49-F238E27FC236}">
                <a16:creationId xmlns="" xmlns:a16="http://schemas.microsoft.com/office/drawing/2014/main" id="{020D7A1D-EFAD-4C8C-B9DE-D0FAD269B77A}"/>
              </a:ext>
            </a:extLst>
          </p:cNvPr>
          <p:cNvSpPr txBox="1"/>
          <p:nvPr/>
        </p:nvSpPr>
        <p:spPr>
          <a:xfrm>
            <a:off x="1311369" y="5443893"/>
            <a:ext cx="889384" cy="307648"/>
          </a:xfrm>
          <a:prstGeom prst="rect">
            <a:avLst/>
          </a:prstGeom>
          <a:noFill/>
          <a:ln>
            <a:noFill/>
          </a:ln>
        </p:spPr>
        <p:txBody>
          <a:bodyPr wrap="square" rtlCol="0">
            <a:noAutofit/>
          </a:bodyPr>
          <a:lstStyle/>
          <a:p>
            <a:pPr algn="ctr" fontAlgn="ctr"/>
            <a:r>
              <a:rPr lang="en-US" sz="1399" b="1">
                <a:latin typeface="Huawei Sans" panose="020C0503030203020204" pitchFamily="34" charset="0"/>
                <a:ea typeface="方正兰亭黑简体" panose="02000000000000000000" pitchFamily="2" charset="-122"/>
                <a:sym typeface="Huawei Sans" panose="020C0503030203020204" pitchFamily="34" charset="0"/>
              </a:rPr>
              <a:t>Client</a:t>
            </a:r>
          </a:p>
        </p:txBody>
      </p:sp>
      <p:cxnSp>
        <p:nvCxnSpPr>
          <p:cNvPr id="101" name="直接连接符 100">
            <a:extLst>
              <a:ext uri="{FF2B5EF4-FFF2-40B4-BE49-F238E27FC236}">
                <a16:creationId xmlns="" xmlns:a16="http://schemas.microsoft.com/office/drawing/2014/main" id="{94275FFE-3BE6-4C12-8737-FDFE3456C4A2}"/>
              </a:ext>
            </a:extLst>
          </p:cNvPr>
          <p:cNvCxnSpPr>
            <a:stCxn id="91" idx="0"/>
          </p:cNvCxnSpPr>
          <p:nvPr/>
        </p:nvCxnSpPr>
        <p:spPr>
          <a:xfrm flipV="1">
            <a:off x="1756062" y="4281037"/>
            <a:ext cx="0" cy="750032"/>
          </a:xfrm>
          <a:prstGeom prst="line">
            <a:avLst/>
          </a:prstGeom>
          <a:noFill/>
          <a:ln w="19050" cap="flat" cmpd="sng" algn="ctr">
            <a:solidFill>
              <a:schemeClr val="tx1"/>
            </a:solidFill>
            <a:prstDash val="solid"/>
          </a:ln>
          <a:effectLst/>
        </p:spPr>
      </p:cxnSp>
      <p:sp>
        <p:nvSpPr>
          <p:cNvPr id="42" name="文本占位符 3"/>
          <p:cNvSpPr txBox="1">
            <a:spLocks/>
          </p:cNvSpPr>
          <p:nvPr/>
        </p:nvSpPr>
        <p:spPr bwMode="auto">
          <a:xfrm>
            <a:off x="6429734" y="2359523"/>
            <a:ext cx="5309448" cy="286554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gn="l" fontAlgn="ctr">
              <a:lnSpc>
                <a:spcPct val="130000"/>
              </a:lnSpc>
            </a:pPr>
            <a:r>
              <a:rPr lang="en-US" sz="1600" dirty="0">
                <a:latin typeface="Huawei Sans" panose="020C0503030203020204" pitchFamily="34" charset="0"/>
              </a:rPr>
              <a:t>In practice, hierarchical RR deployment is used more widely.</a:t>
            </a:r>
          </a:p>
          <a:p>
            <a:pPr algn="l" fontAlgn="ctr">
              <a:lnSpc>
                <a:spcPct val="130000"/>
              </a:lnSpc>
            </a:pPr>
            <a:r>
              <a:rPr lang="en-US" sz="1600" dirty="0">
                <a:latin typeface="Huawei Sans" panose="020C0503030203020204" pitchFamily="34" charset="0"/>
              </a:rPr>
              <a:t>As shown in the figure, AS 101 is divided into three clusters:</a:t>
            </a:r>
          </a:p>
          <a:p>
            <a:pPr lvl="1" fontAlgn="ctr">
              <a:lnSpc>
                <a:spcPct val="130000"/>
              </a:lnSpc>
            </a:pPr>
            <a:r>
              <a:rPr lang="en-US" sz="1400" dirty="0">
                <a:latin typeface="Huawei Sans" panose="020C0503030203020204" pitchFamily="34" charset="0"/>
              </a:rPr>
              <a:t>The four devices in cluster 1 are core routers and work in master/backup mode to ensure high reliability. Two Level-1 RRs are deployed in cluster 1, and the other two routers function as clients of the RRs.</a:t>
            </a:r>
          </a:p>
          <a:p>
            <a:pPr lvl="1" fontAlgn="ctr">
              <a:lnSpc>
                <a:spcPct val="130000"/>
              </a:lnSpc>
            </a:pPr>
            <a:r>
              <a:rPr lang="en-US" sz="1400" dirty="0">
                <a:latin typeface="Huawei Sans" panose="020C0503030203020204" pitchFamily="34" charset="0"/>
              </a:rPr>
              <a:t>A Level-2 RR is deployed in each of cluster 2 and cluster 3. The Level-2 RRs are also clients of the Level-1 RRs. An IBGP connection does not need to be established between the Level-2 RRs.</a:t>
            </a:r>
          </a:p>
        </p:txBody>
      </p:sp>
      <p:sp>
        <p:nvSpPr>
          <p:cNvPr id="45" name="TextBox 120">
            <a:extLst>
              <a:ext uri="{FF2B5EF4-FFF2-40B4-BE49-F238E27FC236}">
                <a16:creationId xmlns="" xmlns:a16="http://schemas.microsoft.com/office/drawing/2014/main" id="{020D7A1D-EFAD-4C8C-B9DE-D0FAD269B77A}"/>
              </a:ext>
            </a:extLst>
          </p:cNvPr>
          <p:cNvSpPr txBox="1"/>
          <p:nvPr/>
        </p:nvSpPr>
        <p:spPr>
          <a:xfrm>
            <a:off x="3999263" y="4290131"/>
            <a:ext cx="978322" cy="522964"/>
          </a:xfrm>
          <a:prstGeom prst="rect">
            <a:avLst/>
          </a:prstGeom>
          <a:noFill/>
          <a:ln>
            <a:noFill/>
          </a:ln>
        </p:spPr>
        <p:txBody>
          <a:bodyPr wrap="square" rtlCol="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Client 2/</a:t>
            </a:r>
          </a:p>
          <a:p>
            <a:pPr algn="ctr" fontAlgn="ctr"/>
            <a:r>
              <a:rPr lang="en-US"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Level-2 RR</a:t>
            </a:r>
          </a:p>
        </p:txBody>
      </p:sp>
      <p:sp>
        <p:nvSpPr>
          <p:cNvPr id="69" name="TextBox 120">
            <a:extLst>
              <a:ext uri="{FF2B5EF4-FFF2-40B4-BE49-F238E27FC236}">
                <a16:creationId xmlns="" xmlns:a16="http://schemas.microsoft.com/office/drawing/2014/main" id="{020D7A1D-EFAD-4C8C-B9DE-D0FAD269B77A}"/>
              </a:ext>
            </a:extLst>
          </p:cNvPr>
          <p:cNvSpPr txBox="1"/>
          <p:nvPr/>
        </p:nvSpPr>
        <p:spPr>
          <a:xfrm>
            <a:off x="1639898" y="4717890"/>
            <a:ext cx="1038216" cy="307648"/>
          </a:xfrm>
          <a:prstGeom prst="rect">
            <a:avLst/>
          </a:prstGeom>
          <a:noFill/>
          <a:ln>
            <a:noFill/>
          </a:ln>
        </p:spPr>
        <p:txBody>
          <a:bodyPr wrap="square" rtlCol="0">
            <a:noAutofit/>
          </a:bodyPr>
          <a:lstStyle/>
          <a:p>
            <a:pPr algn="ctr" fontAlgn="ctr"/>
            <a:r>
              <a:rPr lang="en-US" sz="1399" b="1"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Cluster 2</a:t>
            </a:r>
          </a:p>
        </p:txBody>
      </p:sp>
      <p:sp>
        <p:nvSpPr>
          <p:cNvPr id="70" name="TextBox 120">
            <a:extLst>
              <a:ext uri="{FF2B5EF4-FFF2-40B4-BE49-F238E27FC236}">
                <a16:creationId xmlns="" xmlns:a16="http://schemas.microsoft.com/office/drawing/2014/main" id="{020D7A1D-EFAD-4C8C-B9DE-D0FAD269B77A}"/>
              </a:ext>
            </a:extLst>
          </p:cNvPr>
          <p:cNvSpPr txBox="1"/>
          <p:nvPr/>
        </p:nvSpPr>
        <p:spPr>
          <a:xfrm>
            <a:off x="4777769" y="4717890"/>
            <a:ext cx="1038216" cy="307648"/>
          </a:xfrm>
          <a:prstGeom prst="rect">
            <a:avLst/>
          </a:prstGeom>
          <a:noFill/>
          <a:ln>
            <a:noFill/>
          </a:ln>
        </p:spPr>
        <p:txBody>
          <a:bodyPr wrap="square" rtlCol="0">
            <a:noAutofit/>
          </a:bodyPr>
          <a:lstStyle/>
          <a:p>
            <a:pPr algn="ctr" fontAlgn="ctr"/>
            <a:r>
              <a:rPr lang="en-US" sz="1399" b="1"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Cluster 3</a:t>
            </a:r>
          </a:p>
        </p:txBody>
      </p:sp>
      <p:grpSp>
        <p:nvGrpSpPr>
          <p:cNvPr id="71" name="组合 70"/>
          <p:cNvGrpSpPr/>
          <p:nvPr/>
        </p:nvGrpSpPr>
        <p:grpSpPr>
          <a:xfrm>
            <a:off x="2963473" y="6032383"/>
            <a:ext cx="2277727" cy="256112"/>
            <a:chOff x="4366042" y="5780595"/>
            <a:chExt cx="2277727" cy="256112"/>
          </a:xfrm>
        </p:grpSpPr>
        <p:cxnSp>
          <p:nvCxnSpPr>
            <p:cNvPr id="72" name="直接连接符 71"/>
            <p:cNvCxnSpPr/>
            <p:nvPr/>
          </p:nvCxnSpPr>
          <p:spPr bwMode="auto">
            <a:xfrm flipH="1">
              <a:off x="4366042" y="5919040"/>
              <a:ext cx="360000" cy="0"/>
            </a:xfrm>
            <a:prstGeom prst="line">
              <a:avLst/>
            </a:prstGeom>
            <a:noFill/>
            <a:ln w="19050" cap="flat" cmpd="sng" algn="ctr">
              <a:solidFill>
                <a:schemeClr val="tx1"/>
              </a:solidFill>
              <a:prstDash val="solid"/>
            </a:ln>
            <a:effectLst/>
          </p:spPr>
        </p:cxnSp>
        <p:sp>
          <p:nvSpPr>
            <p:cNvPr id="73" name="文本框 72"/>
            <p:cNvSpPr txBox="1"/>
            <p:nvPr/>
          </p:nvSpPr>
          <p:spPr>
            <a:xfrm>
              <a:off x="4725125" y="5780595"/>
              <a:ext cx="1918644" cy="256112"/>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IBGP peer relationship</a:t>
              </a:r>
            </a:p>
          </p:txBody>
        </p:sp>
      </p:grpSp>
      <p:cxnSp>
        <p:nvCxnSpPr>
          <p:cNvPr id="76" name="直接箭头连接符 75"/>
          <p:cNvCxnSpPr/>
          <p:nvPr/>
        </p:nvCxnSpPr>
        <p:spPr>
          <a:xfrm>
            <a:off x="5677948" y="4100486"/>
            <a:ext cx="0" cy="1124584"/>
          </a:xfrm>
          <a:prstGeom prst="straightConnector1">
            <a:avLst/>
          </a:prstGeom>
          <a:ln w="19050">
            <a:solidFill>
              <a:schemeClr val="bg1">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5327590" y="4042963"/>
            <a:ext cx="720000" cy="0"/>
          </a:xfrm>
          <a:prstGeom prst="line">
            <a:avLst/>
          </a:prstGeom>
          <a:ln w="1905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5327590" y="5306168"/>
            <a:ext cx="720000" cy="0"/>
          </a:xfrm>
          <a:prstGeom prst="line">
            <a:avLst/>
          </a:prstGeom>
          <a:ln w="1905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9" name="直接箭头连接符 78"/>
          <p:cNvCxnSpPr/>
          <p:nvPr/>
        </p:nvCxnSpPr>
        <p:spPr>
          <a:xfrm>
            <a:off x="5677948" y="3124764"/>
            <a:ext cx="0" cy="771595"/>
          </a:xfrm>
          <a:prstGeom prst="straightConnector1">
            <a:avLst/>
          </a:prstGeom>
          <a:ln w="19050">
            <a:solidFill>
              <a:schemeClr val="bg1">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5327590" y="3010519"/>
            <a:ext cx="720000" cy="0"/>
          </a:xfrm>
          <a:prstGeom prst="line">
            <a:avLst/>
          </a:prstGeom>
          <a:ln w="1905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82" name="TextBox 120">
            <a:extLst>
              <a:ext uri="{FF2B5EF4-FFF2-40B4-BE49-F238E27FC236}">
                <a16:creationId xmlns="" xmlns:a16="http://schemas.microsoft.com/office/drawing/2014/main" id="{020D7A1D-EFAD-4C8C-B9DE-D0FAD269B77A}"/>
              </a:ext>
            </a:extLst>
          </p:cNvPr>
          <p:cNvSpPr txBox="1"/>
          <p:nvPr/>
        </p:nvSpPr>
        <p:spPr>
          <a:xfrm>
            <a:off x="5613299" y="3027658"/>
            <a:ext cx="357482" cy="953594"/>
          </a:xfrm>
          <a:prstGeom prst="rect">
            <a:avLst/>
          </a:prstGeom>
          <a:noFill/>
          <a:ln>
            <a:noFill/>
          </a:ln>
        </p:spPr>
        <p:txBody>
          <a:bodyPr vert="vert270" wrap="square" rtlCol="0">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Level-1 reflection</a:t>
            </a:r>
          </a:p>
          <a:p>
            <a:pPr algn="ctr" fontAlgn="ct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endParaRPr 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TextBox 120">
            <a:extLst>
              <a:ext uri="{FF2B5EF4-FFF2-40B4-BE49-F238E27FC236}">
                <a16:creationId xmlns="" xmlns:a16="http://schemas.microsoft.com/office/drawing/2014/main" id="{020D7A1D-EFAD-4C8C-B9DE-D0FAD269B77A}"/>
              </a:ext>
            </a:extLst>
          </p:cNvPr>
          <p:cNvSpPr txBox="1"/>
          <p:nvPr/>
        </p:nvSpPr>
        <p:spPr>
          <a:xfrm>
            <a:off x="5613299" y="4140529"/>
            <a:ext cx="357482" cy="953594"/>
          </a:xfrm>
          <a:prstGeom prst="rect">
            <a:avLst/>
          </a:prstGeom>
          <a:noFill/>
          <a:ln>
            <a:noFill/>
          </a:ln>
        </p:spPr>
        <p:txBody>
          <a:bodyPr vert="vert270" wrap="square" rtlCol="0">
            <a:noAutofit/>
          </a:bodyPr>
          <a:lstStyle/>
          <a:p>
            <a:pPr algn="ctr" fontAlgn="ctr"/>
            <a:r>
              <a:rPr lang="en-US" sz="1200" b="1">
                <a:latin typeface="Huawei Sans" panose="020C0503030203020204" pitchFamily="34" charset="0"/>
                <a:ea typeface="方正兰亭黑简体" panose="02000000000000000000" pitchFamily="2" charset="-122"/>
                <a:sym typeface="Huawei Sans" panose="020C0503030203020204" pitchFamily="34" charset="0"/>
              </a:rPr>
              <a:t>Level-2 reflection</a:t>
            </a:r>
          </a:p>
          <a:p>
            <a:pPr algn="ctr" fontAlgn="ctr"/>
            <a:endParaRPr lang="en-US" sz="1200" b="1">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endParaRPr lang="en-US" sz="1200" b="1">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endParaRPr lang="en-US" sz="1200" b="1">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6" name="组合 15"/>
          <p:cNvGrpSpPr/>
          <p:nvPr/>
        </p:nvGrpSpPr>
        <p:grpSpPr>
          <a:xfrm>
            <a:off x="1490148" y="3839015"/>
            <a:ext cx="540000" cy="442800"/>
            <a:chOff x="7242745" y="5402072"/>
            <a:chExt cx="540000" cy="442800"/>
          </a:xfrm>
        </p:grpSpPr>
        <p:pic>
          <p:nvPicPr>
            <p:cNvPr id="85" name="图片 84"/>
            <p:cNvPicPr>
              <a:picLocks/>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7242745" y="5402072"/>
              <a:ext cx="540000" cy="442800"/>
            </a:xfrm>
            <a:prstGeom prst="rect">
              <a:avLst/>
            </a:prstGeom>
          </p:spPr>
        </p:pic>
        <p:pic>
          <p:nvPicPr>
            <p:cNvPr id="86" name="图片 85"/>
            <p:cNvPicPr>
              <a:picLocks/>
            </p:cNvPicPr>
            <p:nvPr/>
          </p:nvPicPr>
          <p:blipFill rotWithShape="1">
            <a:blip r:embed="rId3" cstate="print">
              <a:extLst>
                <a:ext uri="{28A0092B-C50C-407E-A947-70E740481C1C}">
                  <a14:useLocalDpi xmlns:a14="http://schemas.microsoft.com/office/drawing/2010/main" val="0"/>
                </a:ext>
              </a:extLst>
            </a:blip>
            <a:srcRect r="50000"/>
            <a:stretch/>
          </p:blipFill>
          <p:spPr>
            <a:xfrm>
              <a:off x="7242745" y="5402072"/>
              <a:ext cx="270000" cy="442800"/>
            </a:xfrm>
            <a:prstGeom prst="rect">
              <a:avLst/>
            </a:prstGeom>
          </p:spPr>
        </p:pic>
      </p:grpSp>
      <p:grpSp>
        <p:nvGrpSpPr>
          <p:cNvPr id="87" name="组合 86"/>
          <p:cNvGrpSpPr/>
          <p:nvPr/>
        </p:nvGrpSpPr>
        <p:grpSpPr>
          <a:xfrm>
            <a:off x="4631339" y="3839015"/>
            <a:ext cx="540000" cy="442800"/>
            <a:chOff x="7242745" y="5402072"/>
            <a:chExt cx="540000" cy="442800"/>
          </a:xfrm>
        </p:grpSpPr>
        <p:pic>
          <p:nvPicPr>
            <p:cNvPr id="88" name="图片 87"/>
            <p:cNvPicPr>
              <a:picLocks/>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7242745" y="5402072"/>
              <a:ext cx="540000" cy="442800"/>
            </a:xfrm>
            <a:prstGeom prst="rect">
              <a:avLst/>
            </a:prstGeom>
          </p:spPr>
        </p:pic>
        <p:pic>
          <p:nvPicPr>
            <p:cNvPr id="89" name="图片 88"/>
            <p:cNvPicPr>
              <a:picLocks/>
            </p:cNvPicPr>
            <p:nvPr/>
          </p:nvPicPr>
          <p:blipFill rotWithShape="1">
            <a:blip r:embed="rId3" cstate="print">
              <a:extLst>
                <a:ext uri="{28A0092B-C50C-407E-A947-70E740481C1C}">
                  <a14:useLocalDpi xmlns:a14="http://schemas.microsoft.com/office/drawing/2010/main" val="0"/>
                </a:ext>
              </a:extLst>
            </a:blip>
            <a:srcRect r="50000"/>
            <a:stretch/>
          </p:blipFill>
          <p:spPr>
            <a:xfrm>
              <a:off x="7242745" y="5402072"/>
              <a:ext cx="270000" cy="442800"/>
            </a:xfrm>
            <a:prstGeom prst="rect">
              <a:avLst/>
            </a:prstGeom>
          </p:spPr>
        </p:pic>
      </p:grpSp>
    </p:spTree>
    <p:extLst>
      <p:ext uri="{BB962C8B-B14F-4D97-AF65-F5344CB8AC3E}">
        <p14:creationId xmlns:p14="http://schemas.microsoft.com/office/powerpoint/2010/main" val="311462883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1665385" y="2312623"/>
            <a:ext cx="3319534" cy="2535053"/>
          </a:xfrm>
          <a:prstGeom prst="rect">
            <a:avLst/>
          </a:prstGeom>
          <a:solidFill>
            <a:srgbClr val="F4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椭圆 22"/>
          <p:cNvSpPr/>
          <p:nvPr/>
        </p:nvSpPr>
        <p:spPr>
          <a:xfrm>
            <a:off x="2386363" y="3320660"/>
            <a:ext cx="1885547" cy="1150796"/>
          </a:xfrm>
          <a:prstGeom prst="ellipse">
            <a:avLst/>
          </a:prstGeom>
          <a:solidFill>
            <a:schemeClr val="bg1"/>
          </a:solidFill>
          <a:ln>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3" name="文本占位符 2"/>
          <p:cNvSpPr>
            <a:spLocks noGrp="1"/>
          </p:cNvSpPr>
          <p:nvPr>
            <p:ph type="body" sz="quarter" idx="10"/>
          </p:nvPr>
        </p:nvSpPr>
        <p:spPr>
          <a:xfrm>
            <a:off x="468317" y="1233488"/>
            <a:ext cx="11276183" cy="568808"/>
          </a:xfrm>
        </p:spPr>
        <p:txBody>
          <a:bodyPr wrap="square">
            <a:noAutofit/>
          </a:bodyPr>
          <a:lstStyle/>
          <a:p>
            <a:pPr marL="0" indent="0" fontAlgn="ctr">
              <a:buNone/>
            </a:pPr>
            <a:r>
              <a:rPr lang="en-US" sz="2000" dirty="0">
                <a:latin typeface="Huawei Sans" panose="020C0503030203020204" pitchFamily="34" charset="0"/>
              </a:rPr>
              <a:t>To provide the desired redundancy in an RR-based architecture, it is important to properly divide an AS into clusters.</a:t>
            </a:r>
          </a:p>
        </p:txBody>
      </p:sp>
      <p:sp>
        <p:nvSpPr>
          <p:cNvPr id="2" name="标题 1"/>
          <p:cNvSpPr>
            <a:spLocks noGrp="1"/>
          </p:cNvSpPr>
          <p:nvPr>
            <p:ph type="title"/>
          </p:nvPr>
        </p:nvSpPr>
        <p:spPr>
          <a:xfrm>
            <a:off x="1594177" y="410400"/>
            <a:ext cx="9827761" cy="640800"/>
          </a:xfrm>
        </p:spPr>
        <p:txBody>
          <a:bodyPr wrap="square">
            <a:noAutofit/>
          </a:bodyPr>
          <a:lstStyle/>
          <a:p>
            <a:pPr fontAlgn="ctr"/>
            <a:r>
              <a:rPr lang="en-US">
                <a:latin typeface="Huawei Sans" panose="020C0503030203020204" pitchFamily="34" charset="0"/>
              </a:rPr>
              <a:t>Single-Cluster Problem</a:t>
            </a:r>
          </a:p>
        </p:txBody>
      </p:sp>
      <p:cxnSp>
        <p:nvCxnSpPr>
          <p:cNvPr id="5" name="直接连接符 4">
            <a:extLst>
              <a:ext uri="{FF2B5EF4-FFF2-40B4-BE49-F238E27FC236}">
                <a16:creationId xmlns="" xmlns:a16="http://schemas.microsoft.com/office/drawing/2014/main" id="{94275FFE-3BE6-4C12-8737-FDFE3456C4A2}"/>
              </a:ext>
            </a:extLst>
          </p:cNvPr>
          <p:cNvCxnSpPr/>
          <p:nvPr/>
        </p:nvCxnSpPr>
        <p:spPr>
          <a:xfrm flipV="1">
            <a:off x="2502263" y="2828186"/>
            <a:ext cx="822889" cy="821634"/>
          </a:xfrm>
          <a:prstGeom prst="line">
            <a:avLst/>
          </a:prstGeom>
          <a:noFill/>
          <a:ln w="19050" cap="flat" cmpd="sng" algn="ctr">
            <a:solidFill>
              <a:schemeClr val="tx1"/>
            </a:solidFill>
            <a:prstDash val="solid"/>
          </a:ln>
          <a:effectLst/>
        </p:spPr>
      </p:cxnSp>
      <p:cxnSp>
        <p:nvCxnSpPr>
          <p:cNvPr id="13" name="直接连接符 12">
            <a:extLst>
              <a:ext uri="{FF2B5EF4-FFF2-40B4-BE49-F238E27FC236}">
                <a16:creationId xmlns="" xmlns:a16="http://schemas.microsoft.com/office/drawing/2014/main" id="{94275FFE-3BE6-4C12-8737-FDFE3456C4A2}"/>
              </a:ext>
            </a:extLst>
          </p:cNvPr>
          <p:cNvCxnSpPr/>
          <p:nvPr/>
        </p:nvCxnSpPr>
        <p:spPr>
          <a:xfrm flipH="1" flipV="1">
            <a:off x="2492217" y="3649820"/>
            <a:ext cx="822888" cy="821635"/>
          </a:xfrm>
          <a:prstGeom prst="line">
            <a:avLst/>
          </a:prstGeom>
          <a:noFill/>
          <a:ln w="19050" cap="flat" cmpd="sng" algn="ctr">
            <a:solidFill>
              <a:schemeClr val="tx1"/>
            </a:solidFill>
            <a:prstDash val="solid"/>
          </a:ln>
          <a:effectLst/>
        </p:spPr>
      </p:cxnSp>
      <p:cxnSp>
        <p:nvCxnSpPr>
          <p:cNvPr id="14" name="直接连接符 13">
            <a:extLst>
              <a:ext uri="{FF2B5EF4-FFF2-40B4-BE49-F238E27FC236}">
                <a16:creationId xmlns="" xmlns:a16="http://schemas.microsoft.com/office/drawing/2014/main" id="{94275FFE-3BE6-4C12-8737-FDFE3456C4A2}"/>
              </a:ext>
            </a:extLst>
          </p:cNvPr>
          <p:cNvCxnSpPr/>
          <p:nvPr/>
        </p:nvCxnSpPr>
        <p:spPr>
          <a:xfrm flipV="1">
            <a:off x="3335199" y="3649821"/>
            <a:ext cx="822889" cy="821634"/>
          </a:xfrm>
          <a:prstGeom prst="line">
            <a:avLst/>
          </a:prstGeom>
          <a:noFill/>
          <a:ln w="19050" cap="flat" cmpd="sng" algn="ctr">
            <a:solidFill>
              <a:schemeClr val="tx1"/>
            </a:solidFill>
            <a:prstDash val="solid"/>
          </a:ln>
          <a:effectLst/>
        </p:spPr>
      </p:cxnSp>
      <p:cxnSp>
        <p:nvCxnSpPr>
          <p:cNvPr id="17" name="直接连接符 16">
            <a:extLst>
              <a:ext uri="{FF2B5EF4-FFF2-40B4-BE49-F238E27FC236}">
                <a16:creationId xmlns="" xmlns:a16="http://schemas.microsoft.com/office/drawing/2014/main" id="{94275FFE-3BE6-4C12-8737-FDFE3456C4A2}"/>
              </a:ext>
            </a:extLst>
          </p:cNvPr>
          <p:cNvCxnSpPr/>
          <p:nvPr/>
        </p:nvCxnSpPr>
        <p:spPr>
          <a:xfrm flipH="1" flipV="1">
            <a:off x="3313685" y="2854450"/>
            <a:ext cx="822888" cy="821635"/>
          </a:xfrm>
          <a:prstGeom prst="line">
            <a:avLst/>
          </a:prstGeom>
          <a:noFill/>
          <a:ln w="19050" cap="flat" cmpd="sng" algn="ctr">
            <a:solidFill>
              <a:schemeClr val="tx1"/>
            </a:solidFill>
            <a:prstDash val="solid"/>
          </a:ln>
          <a:effectLst/>
        </p:spPr>
      </p:cxnSp>
      <p:cxnSp>
        <p:nvCxnSpPr>
          <p:cNvPr id="18" name="直接连接符 17">
            <a:extLst>
              <a:ext uri="{FF2B5EF4-FFF2-40B4-BE49-F238E27FC236}">
                <a16:creationId xmlns="" xmlns:a16="http://schemas.microsoft.com/office/drawing/2014/main" id="{94275FFE-3BE6-4C12-8737-FDFE3456C4A2}"/>
              </a:ext>
            </a:extLst>
          </p:cNvPr>
          <p:cNvCxnSpPr>
            <a:stCxn id="6" idx="3"/>
            <a:endCxn id="7" idx="1"/>
          </p:cNvCxnSpPr>
          <p:nvPr/>
        </p:nvCxnSpPr>
        <p:spPr>
          <a:xfrm>
            <a:off x="2772263" y="3649820"/>
            <a:ext cx="1105778" cy="0"/>
          </a:xfrm>
          <a:prstGeom prst="line">
            <a:avLst/>
          </a:prstGeom>
          <a:noFill/>
          <a:ln w="19050" cap="flat" cmpd="sng" algn="ctr">
            <a:solidFill>
              <a:schemeClr val="tx1"/>
            </a:solidFill>
            <a:prstDash val="solid"/>
          </a:ln>
          <a:effectLst/>
        </p:spPr>
      </p:cxnSp>
      <p:pic>
        <p:nvPicPr>
          <p:cNvPr id="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055152" y="2606785"/>
            <a:ext cx="540000" cy="442800"/>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232263" y="3428420"/>
            <a:ext cx="540000" cy="442800"/>
          </a:xfrm>
          <a:prstGeom prst="rect">
            <a:avLst/>
          </a:prstGeom>
        </p:spPr>
      </p:pic>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878041" y="3428420"/>
            <a:ext cx="540000" cy="442800"/>
          </a:xfrm>
          <a:prstGeom prst="rect">
            <a:avLst/>
          </a:prstGeom>
        </p:spPr>
      </p:pic>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055152" y="4250055"/>
            <a:ext cx="540000" cy="442800"/>
          </a:xfrm>
          <a:prstGeom prst="rect">
            <a:avLst/>
          </a:prstGeom>
        </p:spPr>
      </p:pic>
      <p:sp>
        <p:nvSpPr>
          <p:cNvPr id="24" name="矩形 23"/>
          <p:cNvSpPr/>
          <p:nvPr/>
        </p:nvSpPr>
        <p:spPr>
          <a:xfrm>
            <a:off x="1665385" y="4972261"/>
            <a:ext cx="3319534" cy="1107870"/>
          </a:xfrm>
          <a:prstGeom prst="rect">
            <a:avLst/>
          </a:prstGeom>
          <a:solidFill>
            <a:srgbClr val="F4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5" name="图片 2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055152" y="5222865"/>
            <a:ext cx="540000" cy="442800"/>
          </a:xfrm>
          <a:prstGeom prst="rect">
            <a:avLst/>
          </a:prstGeom>
        </p:spPr>
      </p:pic>
      <p:cxnSp>
        <p:nvCxnSpPr>
          <p:cNvPr id="26" name="直接连接符 25">
            <a:extLst>
              <a:ext uri="{FF2B5EF4-FFF2-40B4-BE49-F238E27FC236}">
                <a16:creationId xmlns="" xmlns:a16="http://schemas.microsoft.com/office/drawing/2014/main" id="{94275FFE-3BE6-4C12-8737-FDFE3456C4A2}"/>
              </a:ext>
            </a:extLst>
          </p:cNvPr>
          <p:cNvCxnSpPr/>
          <p:nvPr/>
        </p:nvCxnSpPr>
        <p:spPr>
          <a:xfrm flipV="1">
            <a:off x="3325152" y="4764546"/>
            <a:ext cx="0" cy="375189"/>
          </a:xfrm>
          <a:prstGeom prst="line">
            <a:avLst/>
          </a:prstGeom>
          <a:noFill/>
          <a:ln w="38100" cap="flat" cmpd="sng" algn="ctr">
            <a:solidFill>
              <a:srgbClr val="00B0F0"/>
            </a:solidFill>
            <a:prstDash val="solid"/>
            <a:headEnd type="none" w="med" len="med"/>
            <a:tailEnd type="triangle" w="med" len="med"/>
          </a:ln>
          <a:effectLst/>
        </p:spPr>
      </p:cxnSp>
      <p:sp>
        <p:nvSpPr>
          <p:cNvPr id="30" name="TextBox 120">
            <a:extLst>
              <a:ext uri="{FF2B5EF4-FFF2-40B4-BE49-F238E27FC236}">
                <a16:creationId xmlns="" xmlns:a16="http://schemas.microsoft.com/office/drawing/2014/main" id="{020D7A1D-EFAD-4C8C-B9DE-D0FAD269B77A}"/>
              </a:ext>
            </a:extLst>
          </p:cNvPr>
          <p:cNvSpPr txBox="1"/>
          <p:nvPr/>
        </p:nvSpPr>
        <p:spPr>
          <a:xfrm>
            <a:off x="1665385" y="2420264"/>
            <a:ext cx="826769" cy="307657"/>
          </a:xfrm>
          <a:prstGeom prst="rect">
            <a:avLst/>
          </a:prstGeom>
          <a:noFill/>
          <a:ln>
            <a:noFill/>
          </a:ln>
        </p:spPr>
        <p:txBody>
          <a:bodyPr wrap="square" rtlCol="0">
            <a:noAutofit/>
          </a:bodyPr>
          <a:lstStyle/>
          <a:p>
            <a:pPr algn="ctr" fontAlgn="ctr"/>
            <a:r>
              <a:rPr lang="en-US" sz="1399" b="1">
                <a:latin typeface="Huawei Sans" panose="020C0503030203020204" pitchFamily="34" charset="0"/>
                <a:ea typeface="方正兰亭黑简体" panose="02000000000000000000" pitchFamily="2" charset="-122"/>
                <a:sym typeface="Huawei Sans" panose="020C0503030203020204" pitchFamily="34" charset="0"/>
              </a:rPr>
              <a:t>AS 101</a:t>
            </a:r>
          </a:p>
        </p:txBody>
      </p:sp>
      <p:sp>
        <p:nvSpPr>
          <p:cNvPr id="31" name="TextBox 120">
            <a:extLst>
              <a:ext uri="{FF2B5EF4-FFF2-40B4-BE49-F238E27FC236}">
                <a16:creationId xmlns="" xmlns:a16="http://schemas.microsoft.com/office/drawing/2014/main" id="{020D7A1D-EFAD-4C8C-B9DE-D0FAD269B77A}"/>
              </a:ext>
            </a:extLst>
          </p:cNvPr>
          <p:cNvSpPr txBox="1"/>
          <p:nvPr/>
        </p:nvSpPr>
        <p:spPr>
          <a:xfrm>
            <a:off x="1665385" y="4962895"/>
            <a:ext cx="826769" cy="307657"/>
          </a:xfrm>
          <a:prstGeom prst="rect">
            <a:avLst/>
          </a:prstGeom>
          <a:noFill/>
          <a:ln>
            <a:noFill/>
          </a:ln>
        </p:spPr>
        <p:txBody>
          <a:bodyPr wrap="square" rtlCol="0">
            <a:noAutofit/>
          </a:bodyPr>
          <a:lstStyle/>
          <a:p>
            <a:pPr algn="ctr" fontAlgn="ctr"/>
            <a:r>
              <a:rPr lang="en-US" sz="1399" b="1">
                <a:latin typeface="Huawei Sans" panose="020C0503030203020204" pitchFamily="34" charset="0"/>
                <a:ea typeface="方正兰亭黑简体" panose="02000000000000000000" pitchFamily="2" charset="-122"/>
                <a:sym typeface="Huawei Sans" panose="020C0503030203020204" pitchFamily="34" charset="0"/>
              </a:rPr>
              <a:t>AS 102</a:t>
            </a:r>
          </a:p>
        </p:txBody>
      </p:sp>
      <p:sp>
        <p:nvSpPr>
          <p:cNvPr id="32" name="TextBox 120">
            <a:extLst>
              <a:ext uri="{FF2B5EF4-FFF2-40B4-BE49-F238E27FC236}">
                <a16:creationId xmlns="" xmlns:a16="http://schemas.microsoft.com/office/drawing/2014/main" id="{020D7A1D-EFAD-4C8C-B9DE-D0FAD269B77A}"/>
              </a:ext>
            </a:extLst>
          </p:cNvPr>
          <p:cNvSpPr txBox="1"/>
          <p:nvPr/>
        </p:nvSpPr>
        <p:spPr>
          <a:xfrm>
            <a:off x="3112853" y="2355958"/>
            <a:ext cx="444692" cy="307648"/>
          </a:xfrm>
          <a:prstGeom prst="rect">
            <a:avLst/>
          </a:prstGeom>
          <a:noFill/>
          <a:ln>
            <a:noFill/>
          </a:ln>
        </p:spPr>
        <p:txBody>
          <a:bodyPr wrap="square" rtlCol="0">
            <a:noAutofit/>
          </a:bodyPr>
          <a:lstStyle/>
          <a:p>
            <a:pPr algn="ctr" fontAlgn="ctr"/>
            <a:r>
              <a:rPr lang="en-US" sz="1399">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33" name="TextBox 120">
            <a:extLst>
              <a:ext uri="{FF2B5EF4-FFF2-40B4-BE49-F238E27FC236}">
                <a16:creationId xmlns="" xmlns:a16="http://schemas.microsoft.com/office/drawing/2014/main" id="{020D7A1D-EFAD-4C8C-B9DE-D0FAD269B77A}"/>
              </a:ext>
            </a:extLst>
          </p:cNvPr>
          <p:cNvSpPr txBox="1"/>
          <p:nvPr/>
        </p:nvSpPr>
        <p:spPr>
          <a:xfrm>
            <a:off x="3438047" y="4735365"/>
            <a:ext cx="894429" cy="430631"/>
          </a:xfrm>
          <a:prstGeom prst="rect">
            <a:avLst/>
          </a:prstGeom>
          <a:solidFill>
            <a:schemeClr val="bg1">
              <a:alpha val="89000"/>
            </a:schemeClr>
          </a:solidFill>
          <a:ln>
            <a:solidFill>
              <a:schemeClr val="bg1">
                <a:alpha val="0"/>
              </a:schemeClr>
            </a:solidFill>
          </a:ln>
        </p:spPr>
        <p:txBody>
          <a:bodyPr wrap="square" lIns="0" tIns="0" rIns="0" bIns="0" rtlCol="0" anchor="ctr" anchorCtr="0">
            <a:noAutofit/>
          </a:bodyPr>
          <a:lstStyle/>
          <a:p>
            <a:pPr fontAlgn="ctr"/>
            <a:r>
              <a:rPr lang="en-US" sz="1399" dirty="0">
                <a:latin typeface="Huawei Sans" panose="020C0503030203020204" pitchFamily="34" charset="0"/>
                <a:ea typeface="方正兰亭黑简体" panose="02000000000000000000" pitchFamily="2" charset="-122"/>
                <a:sym typeface="Huawei Sans" panose="020C0503030203020204" pitchFamily="34" charset="0"/>
              </a:rPr>
              <a:t>Route:</a:t>
            </a:r>
          </a:p>
          <a:p>
            <a:pPr fontAlgn="ctr"/>
            <a:r>
              <a:rPr lang="en-US" sz="1399" dirty="0">
                <a:latin typeface="Huawei Sans" panose="020C0503030203020204" pitchFamily="34" charset="0"/>
                <a:ea typeface="方正兰亭黑简体" panose="02000000000000000000" pitchFamily="2" charset="-122"/>
                <a:sym typeface="Huawei Sans" panose="020C0503030203020204" pitchFamily="34" charset="0"/>
              </a:rPr>
              <a:t>10.1.5.5/32</a:t>
            </a:r>
          </a:p>
        </p:txBody>
      </p:sp>
      <p:cxnSp>
        <p:nvCxnSpPr>
          <p:cNvPr id="34" name="直接连接符 33">
            <a:extLst>
              <a:ext uri="{FF2B5EF4-FFF2-40B4-BE49-F238E27FC236}">
                <a16:creationId xmlns="" xmlns:a16="http://schemas.microsoft.com/office/drawing/2014/main" id="{94275FFE-3BE6-4C12-8737-FDFE3456C4A2}"/>
              </a:ext>
            </a:extLst>
          </p:cNvPr>
          <p:cNvCxnSpPr/>
          <p:nvPr/>
        </p:nvCxnSpPr>
        <p:spPr>
          <a:xfrm flipH="1" flipV="1">
            <a:off x="3335198" y="5661439"/>
            <a:ext cx="1" cy="178823"/>
          </a:xfrm>
          <a:prstGeom prst="line">
            <a:avLst/>
          </a:prstGeom>
          <a:noFill/>
          <a:ln w="19050" cap="flat" cmpd="sng" algn="ctr">
            <a:solidFill>
              <a:schemeClr val="tx1"/>
            </a:solidFill>
            <a:prstDash val="solid"/>
          </a:ln>
          <a:effectLst/>
        </p:spPr>
      </p:cxnSp>
      <p:cxnSp>
        <p:nvCxnSpPr>
          <p:cNvPr id="35" name="直接连接符 34">
            <a:extLst>
              <a:ext uri="{FF2B5EF4-FFF2-40B4-BE49-F238E27FC236}">
                <a16:creationId xmlns="" xmlns:a16="http://schemas.microsoft.com/office/drawing/2014/main" id="{94275FFE-3BE6-4C12-8737-FDFE3456C4A2}"/>
              </a:ext>
            </a:extLst>
          </p:cNvPr>
          <p:cNvCxnSpPr/>
          <p:nvPr/>
        </p:nvCxnSpPr>
        <p:spPr>
          <a:xfrm flipH="1">
            <a:off x="3083504" y="5839377"/>
            <a:ext cx="503389" cy="1"/>
          </a:xfrm>
          <a:prstGeom prst="line">
            <a:avLst/>
          </a:prstGeom>
          <a:noFill/>
          <a:ln w="19050" cap="flat" cmpd="sng" algn="ctr">
            <a:solidFill>
              <a:schemeClr val="tx1"/>
            </a:solidFill>
            <a:prstDash val="solid"/>
          </a:ln>
          <a:effectLst/>
        </p:spPr>
      </p:cxnSp>
      <p:sp>
        <p:nvSpPr>
          <p:cNvPr id="36" name="TextBox 120">
            <a:extLst>
              <a:ext uri="{FF2B5EF4-FFF2-40B4-BE49-F238E27FC236}">
                <a16:creationId xmlns="" xmlns:a16="http://schemas.microsoft.com/office/drawing/2014/main" id="{020D7A1D-EFAD-4C8C-B9DE-D0FAD269B77A}"/>
              </a:ext>
            </a:extLst>
          </p:cNvPr>
          <p:cNvSpPr txBox="1"/>
          <p:nvPr/>
        </p:nvSpPr>
        <p:spPr>
          <a:xfrm>
            <a:off x="2786815" y="5807842"/>
            <a:ext cx="1096768" cy="307648"/>
          </a:xfrm>
          <a:prstGeom prst="rect">
            <a:avLst/>
          </a:prstGeom>
          <a:noFill/>
          <a:ln>
            <a:noFill/>
          </a:ln>
        </p:spPr>
        <p:txBody>
          <a:bodyPr wrap="square" rtlCol="0">
            <a:noAutofit/>
          </a:bodyPr>
          <a:lstStyle/>
          <a:p>
            <a:pPr algn="ctr" fontAlgn="ctr"/>
            <a:r>
              <a:rPr lang="en-US" sz="1399">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37" name="TextBox 120">
            <a:extLst>
              <a:ext uri="{FF2B5EF4-FFF2-40B4-BE49-F238E27FC236}">
                <a16:creationId xmlns="" xmlns:a16="http://schemas.microsoft.com/office/drawing/2014/main" id="{020D7A1D-EFAD-4C8C-B9DE-D0FAD269B77A}"/>
              </a:ext>
            </a:extLst>
          </p:cNvPr>
          <p:cNvSpPr txBox="1"/>
          <p:nvPr/>
        </p:nvSpPr>
        <p:spPr>
          <a:xfrm>
            <a:off x="2279917" y="3166836"/>
            <a:ext cx="444692" cy="307648"/>
          </a:xfrm>
          <a:prstGeom prst="rect">
            <a:avLst/>
          </a:prstGeom>
          <a:noFill/>
          <a:ln>
            <a:noFill/>
          </a:ln>
        </p:spPr>
        <p:txBody>
          <a:bodyPr wrap="square" rtlCol="0">
            <a:noAutofit/>
          </a:bodyPr>
          <a:lstStyle/>
          <a:p>
            <a:pPr algn="ctr" fontAlgn="ctr"/>
            <a:r>
              <a:rPr lang="en-US" sz="1399">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38" name="TextBox 120">
            <a:extLst>
              <a:ext uri="{FF2B5EF4-FFF2-40B4-BE49-F238E27FC236}">
                <a16:creationId xmlns="" xmlns:a16="http://schemas.microsoft.com/office/drawing/2014/main" id="{020D7A1D-EFAD-4C8C-B9DE-D0FAD269B77A}"/>
              </a:ext>
            </a:extLst>
          </p:cNvPr>
          <p:cNvSpPr txBox="1"/>
          <p:nvPr/>
        </p:nvSpPr>
        <p:spPr>
          <a:xfrm>
            <a:off x="3925695" y="3166836"/>
            <a:ext cx="444692" cy="307648"/>
          </a:xfrm>
          <a:prstGeom prst="rect">
            <a:avLst/>
          </a:prstGeom>
          <a:noFill/>
          <a:ln>
            <a:noFill/>
          </a:ln>
        </p:spPr>
        <p:txBody>
          <a:bodyPr wrap="square" rtlCol="0">
            <a:noAutofit/>
          </a:bodyPr>
          <a:lstStyle/>
          <a:p>
            <a:pPr algn="ctr" fontAlgn="ctr"/>
            <a:r>
              <a:rPr lang="en-US" sz="1399">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39" name="TextBox 120">
            <a:extLst>
              <a:ext uri="{FF2B5EF4-FFF2-40B4-BE49-F238E27FC236}">
                <a16:creationId xmlns="" xmlns:a16="http://schemas.microsoft.com/office/drawing/2014/main" id="{020D7A1D-EFAD-4C8C-B9DE-D0FAD269B77A}"/>
              </a:ext>
            </a:extLst>
          </p:cNvPr>
          <p:cNvSpPr txBox="1"/>
          <p:nvPr/>
        </p:nvSpPr>
        <p:spPr>
          <a:xfrm>
            <a:off x="2695170" y="4344988"/>
            <a:ext cx="444692" cy="307648"/>
          </a:xfrm>
          <a:prstGeom prst="rect">
            <a:avLst/>
          </a:prstGeom>
          <a:noFill/>
          <a:ln>
            <a:noFill/>
          </a:ln>
        </p:spPr>
        <p:txBody>
          <a:bodyPr wrap="square" rtlCol="0">
            <a:noAutofit/>
          </a:bodyPr>
          <a:lstStyle/>
          <a:p>
            <a:pPr algn="ctr" fontAlgn="ctr"/>
            <a:r>
              <a:rPr lang="en-US" sz="1399">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40" name="TextBox 120">
            <a:extLst>
              <a:ext uri="{FF2B5EF4-FFF2-40B4-BE49-F238E27FC236}">
                <a16:creationId xmlns="" xmlns:a16="http://schemas.microsoft.com/office/drawing/2014/main" id="{020D7A1D-EFAD-4C8C-B9DE-D0FAD269B77A}"/>
              </a:ext>
            </a:extLst>
          </p:cNvPr>
          <p:cNvSpPr txBox="1"/>
          <p:nvPr/>
        </p:nvSpPr>
        <p:spPr>
          <a:xfrm>
            <a:off x="2695170" y="5286591"/>
            <a:ext cx="444692" cy="307648"/>
          </a:xfrm>
          <a:prstGeom prst="rect">
            <a:avLst/>
          </a:prstGeom>
          <a:noFill/>
          <a:ln>
            <a:noFill/>
          </a:ln>
        </p:spPr>
        <p:txBody>
          <a:bodyPr wrap="square" rtlCol="0">
            <a:noAutofit/>
          </a:bodyPr>
          <a:lstStyle/>
          <a:p>
            <a:pPr algn="ctr" fontAlgn="ctr"/>
            <a:r>
              <a:rPr lang="en-US" sz="1399">
                <a:latin typeface="Huawei Sans" panose="020C0503030203020204" pitchFamily="34" charset="0"/>
                <a:ea typeface="方正兰亭黑简体" panose="02000000000000000000" pitchFamily="2" charset="-122"/>
                <a:sym typeface="Huawei Sans" panose="020C0503030203020204" pitchFamily="34" charset="0"/>
              </a:rPr>
              <a:t>R5</a:t>
            </a:r>
          </a:p>
        </p:txBody>
      </p:sp>
      <p:sp>
        <p:nvSpPr>
          <p:cNvPr id="41" name="TextBox 120">
            <a:extLst>
              <a:ext uri="{FF2B5EF4-FFF2-40B4-BE49-F238E27FC236}">
                <a16:creationId xmlns="" xmlns:a16="http://schemas.microsoft.com/office/drawing/2014/main" id="{020D7A1D-EFAD-4C8C-B9DE-D0FAD269B77A}"/>
              </a:ext>
            </a:extLst>
          </p:cNvPr>
          <p:cNvSpPr txBox="1"/>
          <p:nvPr/>
        </p:nvSpPr>
        <p:spPr>
          <a:xfrm>
            <a:off x="2873642" y="3791259"/>
            <a:ext cx="943833" cy="307648"/>
          </a:xfrm>
          <a:prstGeom prst="rect">
            <a:avLst/>
          </a:prstGeom>
          <a:noFill/>
          <a:ln>
            <a:noFill/>
          </a:ln>
        </p:spPr>
        <p:txBody>
          <a:bodyPr wrap="square" rtlCol="0">
            <a:noAutofit/>
          </a:bodyPr>
          <a:lstStyle/>
          <a:p>
            <a:pPr algn="ctr" fontAlgn="ctr"/>
            <a:r>
              <a:rPr lang="en-US" sz="1399" b="1">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Cluster</a:t>
            </a:r>
          </a:p>
        </p:txBody>
      </p:sp>
      <p:sp>
        <p:nvSpPr>
          <p:cNvPr id="42" name="TextBox 120">
            <a:extLst>
              <a:ext uri="{FF2B5EF4-FFF2-40B4-BE49-F238E27FC236}">
                <a16:creationId xmlns="" xmlns:a16="http://schemas.microsoft.com/office/drawing/2014/main" id="{020D7A1D-EFAD-4C8C-B9DE-D0FAD269B77A}"/>
              </a:ext>
            </a:extLst>
          </p:cNvPr>
          <p:cNvSpPr txBox="1"/>
          <p:nvPr/>
        </p:nvSpPr>
        <p:spPr>
          <a:xfrm>
            <a:off x="1689421" y="3474484"/>
            <a:ext cx="590496" cy="307648"/>
          </a:xfrm>
          <a:prstGeom prst="rect">
            <a:avLst/>
          </a:prstGeom>
          <a:noFill/>
          <a:ln>
            <a:noFill/>
          </a:ln>
        </p:spPr>
        <p:txBody>
          <a:bodyPr wrap="square" rtlCol="0">
            <a:noAutofit/>
          </a:bodyPr>
          <a:lstStyle/>
          <a:p>
            <a:pPr algn="ctr" fontAlgn="ctr"/>
            <a:r>
              <a:rPr lang="en-US" sz="1399" b="1">
                <a:latin typeface="Huawei Sans" panose="020C0503030203020204" pitchFamily="34" charset="0"/>
                <a:ea typeface="方正兰亭黑简体" panose="02000000000000000000" pitchFamily="2" charset="-122"/>
                <a:sym typeface="Huawei Sans" panose="020C0503030203020204" pitchFamily="34" charset="0"/>
              </a:rPr>
              <a:t>RR1</a:t>
            </a:r>
          </a:p>
        </p:txBody>
      </p:sp>
      <p:sp>
        <p:nvSpPr>
          <p:cNvPr id="43" name="TextBox 120">
            <a:extLst>
              <a:ext uri="{FF2B5EF4-FFF2-40B4-BE49-F238E27FC236}">
                <a16:creationId xmlns="" xmlns:a16="http://schemas.microsoft.com/office/drawing/2014/main" id="{020D7A1D-EFAD-4C8C-B9DE-D0FAD269B77A}"/>
              </a:ext>
            </a:extLst>
          </p:cNvPr>
          <p:cNvSpPr txBox="1"/>
          <p:nvPr/>
        </p:nvSpPr>
        <p:spPr>
          <a:xfrm>
            <a:off x="4332476" y="3474484"/>
            <a:ext cx="590496" cy="307648"/>
          </a:xfrm>
          <a:prstGeom prst="rect">
            <a:avLst/>
          </a:prstGeom>
          <a:noFill/>
          <a:ln>
            <a:noFill/>
          </a:ln>
        </p:spPr>
        <p:txBody>
          <a:bodyPr wrap="square" rtlCol="0">
            <a:noAutofit/>
          </a:bodyPr>
          <a:lstStyle/>
          <a:p>
            <a:pPr algn="ctr" fontAlgn="ctr"/>
            <a:r>
              <a:rPr lang="en-US" sz="1399" b="1">
                <a:latin typeface="Huawei Sans" panose="020C0503030203020204" pitchFamily="34" charset="0"/>
                <a:ea typeface="方正兰亭黑简体" panose="02000000000000000000" pitchFamily="2" charset="-122"/>
                <a:sym typeface="Huawei Sans" panose="020C0503030203020204" pitchFamily="34" charset="0"/>
              </a:rPr>
              <a:t>RR2</a:t>
            </a:r>
          </a:p>
        </p:txBody>
      </p:sp>
      <p:sp>
        <p:nvSpPr>
          <p:cNvPr id="44" name="TextBox 120">
            <a:extLst>
              <a:ext uri="{FF2B5EF4-FFF2-40B4-BE49-F238E27FC236}">
                <a16:creationId xmlns="" xmlns:a16="http://schemas.microsoft.com/office/drawing/2014/main" id="{020D7A1D-EFAD-4C8C-B9DE-D0FAD269B77A}"/>
              </a:ext>
            </a:extLst>
          </p:cNvPr>
          <p:cNvSpPr txBox="1"/>
          <p:nvPr/>
        </p:nvSpPr>
        <p:spPr>
          <a:xfrm>
            <a:off x="3455506" y="4346400"/>
            <a:ext cx="889384" cy="307648"/>
          </a:xfrm>
          <a:prstGeom prst="rect">
            <a:avLst/>
          </a:prstGeom>
          <a:noFill/>
          <a:ln>
            <a:noFill/>
          </a:ln>
        </p:spPr>
        <p:txBody>
          <a:bodyPr wrap="square" rtlCol="0">
            <a:noAutofit/>
          </a:bodyPr>
          <a:lstStyle/>
          <a:p>
            <a:pPr algn="ctr" fontAlgn="ctr"/>
            <a:r>
              <a:rPr lang="en-US" sz="1399" b="1">
                <a:latin typeface="Huawei Sans" panose="020C0503030203020204" pitchFamily="34" charset="0"/>
                <a:ea typeface="方正兰亭黑简体" panose="02000000000000000000" pitchFamily="2" charset="-122"/>
                <a:sym typeface="Huawei Sans" panose="020C0503030203020204" pitchFamily="34" charset="0"/>
              </a:rPr>
              <a:t>Client</a:t>
            </a:r>
          </a:p>
        </p:txBody>
      </p:sp>
      <p:sp>
        <p:nvSpPr>
          <p:cNvPr id="47" name="文本占位符 3"/>
          <p:cNvSpPr txBox="1">
            <a:spLocks/>
          </p:cNvSpPr>
          <p:nvPr/>
        </p:nvSpPr>
        <p:spPr bwMode="auto">
          <a:xfrm>
            <a:off x="6121821" y="2155090"/>
            <a:ext cx="5632010" cy="4042142"/>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lnSpc>
                <a:spcPct val="120000"/>
              </a:lnSpc>
            </a:pPr>
            <a:r>
              <a:rPr lang="en-US" sz="1600" dirty="0">
                <a:latin typeface="Huawei Sans" panose="020C0503030203020204" pitchFamily="34" charset="0"/>
              </a:rPr>
              <a:t>Scenario description:</a:t>
            </a:r>
          </a:p>
          <a:p>
            <a:pPr lvl="1" fontAlgn="ctr">
              <a:lnSpc>
                <a:spcPct val="120000"/>
              </a:lnSpc>
            </a:pPr>
            <a:r>
              <a:rPr lang="en-US" sz="1400" dirty="0">
                <a:latin typeface="Huawei Sans" panose="020C0503030203020204" pitchFamily="34" charset="0"/>
              </a:rPr>
              <a:t>As shown in the figure, AS 101 uses the backup RR networking. RR1 and RR2 use the same cluster ID, and provide a redundant link for traffic from R1 to access 10.1.5.5/32.</a:t>
            </a:r>
          </a:p>
          <a:p>
            <a:pPr lvl="1" fontAlgn="ctr">
              <a:lnSpc>
                <a:spcPct val="120000"/>
              </a:lnSpc>
            </a:pPr>
            <a:r>
              <a:rPr lang="en-US" sz="1400" dirty="0">
                <a:latin typeface="Huawei Sans" panose="020C0503030203020204" pitchFamily="34" charset="0"/>
              </a:rPr>
              <a:t>After R4 advertises the route 10.1.5.5/32, the two RRs advertise the route to R1 and to each other. Because RR1 and RR2 have the same cluster ID, the Update messages exchanged between the RRs are discarded.</a:t>
            </a:r>
          </a:p>
          <a:p>
            <a:pPr fontAlgn="ctr">
              <a:lnSpc>
                <a:spcPct val="120000"/>
              </a:lnSpc>
            </a:pPr>
            <a:r>
              <a:rPr lang="en-US" sz="1600" dirty="0">
                <a:latin typeface="Huawei Sans" panose="020C0503030203020204" pitchFamily="34" charset="0"/>
              </a:rPr>
              <a:t>An IBGP session failure causes the redundancy failure:</a:t>
            </a:r>
          </a:p>
          <a:p>
            <a:pPr lvl="1" fontAlgn="ctr">
              <a:lnSpc>
                <a:spcPct val="120000"/>
              </a:lnSpc>
            </a:pPr>
            <a:r>
              <a:rPr lang="en-US" sz="1400" dirty="0">
                <a:latin typeface="Huawei Sans" panose="020C0503030203020204" pitchFamily="34" charset="0"/>
              </a:rPr>
              <a:t>Assume that the IBGP session between R3 and R4 fails (for example, due to incorrect configurations). As R3 ignores the route 10.1.5.5/32 advertised by R2, no redundant link is available for traffic from R1 to access 10.1.5.5/32.</a:t>
            </a:r>
          </a:p>
        </p:txBody>
      </p:sp>
      <p:cxnSp>
        <p:nvCxnSpPr>
          <p:cNvPr id="45" name="直接连接符 44">
            <a:extLst>
              <a:ext uri="{FF2B5EF4-FFF2-40B4-BE49-F238E27FC236}">
                <a16:creationId xmlns="" xmlns:a16="http://schemas.microsoft.com/office/drawing/2014/main" id="{94275FFE-3BE6-4C12-8737-FDFE3456C4A2}"/>
              </a:ext>
            </a:extLst>
          </p:cNvPr>
          <p:cNvCxnSpPr/>
          <p:nvPr/>
        </p:nvCxnSpPr>
        <p:spPr>
          <a:xfrm flipH="1" flipV="1">
            <a:off x="2610903" y="3912131"/>
            <a:ext cx="371379" cy="415282"/>
          </a:xfrm>
          <a:prstGeom prst="line">
            <a:avLst/>
          </a:prstGeom>
          <a:noFill/>
          <a:ln w="38100" cap="flat" cmpd="sng" algn="ctr">
            <a:solidFill>
              <a:srgbClr val="00B0F0"/>
            </a:solidFill>
            <a:prstDash val="solid"/>
            <a:headEnd type="none" w="med" len="med"/>
            <a:tailEnd type="triangle" w="med" len="med"/>
          </a:ln>
          <a:effectLst/>
        </p:spPr>
      </p:cxnSp>
      <p:cxnSp>
        <p:nvCxnSpPr>
          <p:cNvPr id="46" name="直接连接符 45">
            <a:extLst>
              <a:ext uri="{FF2B5EF4-FFF2-40B4-BE49-F238E27FC236}">
                <a16:creationId xmlns="" xmlns:a16="http://schemas.microsoft.com/office/drawing/2014/main" id="{94275FFE-3BE6-4C12-8737-FDFE3456C4A2}"/>
              </a:ext>
            </a:extLst>
          </p:cNvPr>
          <p:cNvCxnSpPr/>
          <p:nvPr/>
        </p:nvCxnSpPr>
        <p:spPr>
          <a:xfrm flipV="1">
            <a:off x="2667465" y="2905915"/>
            <a:ext cx="307745" cy="369381"/>
          </a:xfrm>
          <a:prstGeom prst="line">
            <a:avLst/>
          </a:prstGeom>
          <a:noFill/>
          <a:ln w="38100" cap="flat" cmpd="sng" algn="ctr">
            <a:solidFill>
              <a:srgbClr val="00B0F0"/>
            </a:solidFill>
            <a:prstDash val="solid"/>
            <a:headEnd type="none" w="med" len="med"/>
            <a:tailEnd type="triangle" w="med" len="med"/>
          </a:ln>
          <a:effectLst/>
        </p:spPr>
      </p:cxnSp>
      <p:grpSp>
        <p:nvGrpSpPr>
          <p:cNvPr id="48" name="组合 47"/>
          <p:cNvGrpSpPr/>
          <p:nvPr/>
        </p:nvGrpSpPr>
        <p:grpSpPr>
          <a:xfrm>
            <a:off x="3693569" y="4055342"/>
            <a:ext cx="144000" cy="143999"/>
            <a:chOff x="903327" y="2396696"/>
            <a:chExt cx="144000" cy="143999"/>
          </a:xfrm>
        </p:grpSpPr>
        <p:cxnSp>
          <p:nvCxnSpPr>
            <p:cNvPr id="49" name="直接连接符 48"/>
            <p:cNvCxnSpPr/>
            <p:nvPr/>
          </p:nvCxnSpPr>
          <p:spPr>
            <a:xfrm flipV="1">
              <a:off x="903327" y="2396696"/>
              <a:ext cx="144000" cy="143999"/>
            </a:xfrm>
            <a:prstGeom prst="line">
              <a:avLst/>
            </a:prstGeom>
            <a:solidFill>
              <a:srgbClr val="EC7061"/>
            </a:solidFill>
            <a:ln w="38100" cap="rnd">
              <a:solidFill>
                <a:srgbClr val="EC7061"/>
              </a:solidFill>
              <a:round/>
            </a:ln>
            <a:effectLst/>
          </p:spPr>
          <p:style>
            <a:lnRef idx="2">
              <a:schemeClr val="accent1"/>
            </a:lnRef>
            <a:fillRef idx="0">
              <a:schemeClr val="accent1"/>
            </a:fillRef>
            <a:effectRef idx="1">
              <a:schemeClr val="accent1"/>
            </a:effectRef>
            <a:fontRef idx="minor">
              <a:schemeClr val="tx1"/>
            </a:fontRef>
          </p:style>
        </p:cxnSp>
        <p:cxnSp>
          <p:nvCxnSpPr>
            <p:cNvPr id="50" name="直接连接符 49"/>
            <p:cNvCxnSpPr/>
            <p:nvPr/>
          </p:nvCxnSpPr>
          <p:spPr>
            <a:xfrm>
              <a:off x="903327" y="2396696"/>
              <a:ext cx="144000" cy="143999"/>
            </a:xfrm>
            <a:prstGeom prst="line">
              <a:avLst/>
            </a:prstGeom>
            <a:solidFill>
              <a:srgbClr val="EC7061"/>
            </a:solidFill>
            <a:ln w="38100" cap="rnd">
              <a:solidFill>
                <a:srgbClr val="EC7061"/>
              </a:solidFill>
              <a:round/>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12790258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1665385" y="2293962"/>
            <a:ext cx="3319534" cy="2535053"/>
          </a:xfrm>
          <a:prstGeom prst="rect">
            <a:avLst/>
          </a:prstGeom>
          <a:solidFill>
            <a:srgbClr val="F4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椭圆 45"/>
          <p:cNvSpPr/>
          <p:nvPr/>
        </p:nvSpPr>
        <p:spPr>
          <a:xfrm rot="2539002" flipH="1">
            <a:off x="3336772" y="3533188"/>
            <a:ext cx="1225355" cy="1141876"/>
          </a:xfrm>
          <a:prstGeom prst="ellipse">
            <a:avLst/>
          </a:prstGeom>
          <a:solidFill>
            <a:schemeClr val="bg1"/>
          </a:solidFill>
          <a:ln>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23" name="椭圆 22"/>
          <p:cNvSpPr/>
          <p:nvPr/>
        </p:nvSpPr>
        <p:spPr>
          <a:xfrm rot="19060998">
            <a:off x="2093655" y="3533189"/>
            <a:ext cx="1225355" cy="1141876"/>
          </a:xfrm>
          <a:prstGeom prst="ellipse">
            <a:avLst/>
          </a:prstGeom>
          <a:solidFill>
            <a:schemeClr val="bg1"/>
          </a:solidFill>
          <a:ln>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9" name="文本占位符 8"/>
          <p:cNvSpPr>
            <a:spLocks noGrp="1"/>
          </p:cNvSpPr>
          <p:nvPr>
            <p:ph type="body" sz="quarter" idx="10"/>
          </p:nvPr>
        </p:nvSpPr>
        <p:spPr>
          <a:xfrm>
            <a:off x="468317" y="1233488"/>
            <a:ext cx="11276183" cy="818441"/>
          </a:xfrm>
        </p:spPr>
        <p:txBody>
          <a:bodyPr wrap="square">
            <a:noAutofit/>
          </a:bodyPr>
          <a:lstStyle/>
          <a:p>
            <a:pPr marL="0" indent="0" fontAlgn="ctr">
              <a:buNone/>
            </a:pPr>
            <a:r>
              <a:rPr lang="en-US" sz="2000">
                <a:latin typeface="Huawei Sans" panose="020C0503030203020204" pitchFamily="34" charset="0"/>
              </a:rPr>
              <a:t>Multi-cluster design not only provides physical redundancy in response to link failures, but also provides logical redundancy in response to IBGP session failures between clients and RRs.</a:t>
            </a:r>
          </a:p>
          <a:p>
            <a:pPr fontAlgn="ctr"/>
            <a:endParaRPr lang="zh-CN" altLang="en-US" sz="2000" dirty="0">
              <a:latin typeface="Huawei Sans" panose="020C0503030203020204" pitchFamily="34" charset="0"/>
            </a:endParaRPr>
          </a:p>
        </p:txBody>
      </p:sp>
      <p:sp>
        <p:nvSpPr>
          <p:cNvPr id="2" name="标题 1"/>
          <p:cNvSpPr>
            <a:spLocks noGrp="1"/>
          </p:cNvSpPr>
          <p:nvPr>
            <p:ph type="title"/>
          </p:nvPr>
        </p:nvSpPr>
        <p:spPr>
          <a:xfrm>
            <a:off x="1594177" y="410400"/>
            <a:ext cx="9827761" cy="640800"/>
          </a:xfrm>
        </p:spPr>
        <p:txBody>
          <a:bodyPr wrap="square">
            <a:noAutofit/>
          </a:bodyPr>
          <a:lstStyle/>
          <a:p>
            <a:pPr fontAlgn="ctr"/>
            <a:r>
              <a:rPr lang="en-US">
                <a:latin typeface="Huawei Sans" panose="020C0503030203020204" pitchFamily="34" charset="0"/>
              </a:rPr>
              <a:t>Multi-Cluster Design</a:t>
            </a:r>
          </a:p>
        </p:txBody>
      </p:sp>
      <p:cxnSp>
        <p:nvCxnSpPr>
          <p:cNvPr id="5" name="直接连接符 4">
            <a:extLst>
              <a:ext uri="{FF2B5EF4-FFF2-40B4-BE49-F238E27FC236}">
                <a16:creationId xmlns="" xmlns:a16="http://schemas.microsoft.com/office/drawing/2014/main" id="{94275FFE-3BE6-4C12-8737-FDFE3456C4A2}"/>
              </a:ext>
            </a:extLst>
          </p:cNvPr>
          <p:cNvCxnSpPr/>
          <p:nvPr/>
        </p:nvCxnSpPr>
        <p:spPr>
          <a:xfrm flipV="1">
            <a:off x="2502263" y="2809525"/>
            <a:ext cx="822889" cy="821634"/>
          </a:xfrm>
          <a:prstGeom prst="line">
            <a:avLst/>
          </a:prstGeom>
          <a:noFill/>
          <a:ln w="19050" cap="flat" cmpd="sng" algn="ctr">
            <a:solidFill>
              <a:schemeClr val="tx1"/>
            </a:solidFill>
            <a:prstDash val="solid"/>
          </a:ln>
          <a:effectLst/>
        </p:spPr>
      </p:cxnSp>
      <p:cxnSp>
        <p:nvCxnSpPr>
          <p:cNvPr id="13" name="直接连接符 12">
            <a:extLst>
              <a:ext uri="{FF2B5EF4-FFF2-40B4-BE49-F238E27FC236}">
                <a16:creationId xmlns="" xmlns:a16="http://schemas.microsoft.com/office/drawing/2014/main" id="{94275FFE-3BE6-4C12-8737-FDFE3456C4A2}"/>
              </a:ext>
            </a:extLst>
          </p:cNvPr>
          <p:cNvCxnSpPr/>
          <p:nvPr/>
        </p:nvCxnSpPr>
        <p:spPr>
          <a:xfrm flipH="1" flipV="1">
            <a:off x="2492217" y="3631159"/>
            <a:ext cx="822888" cy="821635"/>
          </a:xfrm>
          <a:prstGeom prst="line">
            <a:avLst/>
          </a:prstGeom>
          <a:noFill/>
          <a:ln w="19050" cap="flat" cmpd="sng" algn="ctr">
            <a:solidFill>
              <a:schemeClr val="tx1"/>
            </a:solidFill>
            <a:prstDash val="solid"/>
          </a:ln>
          <a:effectLst/>
        </p:spPr>
      </p:cxnSp>
      <p:cxnSp>
        <p:nvCxnSpPr>
          <p:cNvPr id="14" name="直接连接符 13">
            <a:extLst>
              <a:ext uri="{FF2B5EF4-FFF2-40B4-BE49-F238E27FC236}">
                <a16:creationId xmlns="" xmlns:a16="http://schemas.microsoft.com/office/drawing/2014/main" id="{94275FFE-3BE6-4C12-8737-FDFE3456C4A2}"/>
              </a:ext>
            </a:extLst>
          </p:cNvPr>
          <p:cNvCxnSpPr/>
          <p:nvPr/>
        </p:nvCxnSpPr>
        <p:spPr>
          <a:xfrm flipV="1">
            <a:off x="3335199" y="3631160"/>
            <a:ext cx="822889" cy="821634"/>
          </a:xfrm>
          <a:prstGeom prst="line">
            <a:avLst/>
          </a:prstGeom>
          <a:noFill/>
          <a:ln w="19050" cap="flat" cmpd="sng" algn="ctr">
            <a:solidFill>
              <a:schemeClr val="tx1"/>
            </a:solidFill>
            <a:prstDash val="solid"/>
          </a:ln>
          <a:effectLst/>
        </p:spPr>
      </p:cxnSp>
      <p:cxnSp>
        <p:nvCxnSpPr>
          <p:cNvPr id="17" name="直接连接符 16">
            <a:extLst>
              <a:ext uri="{FF2B5EF4-FFF2-40B4-BE49-F238E27FC236}">
                <a16:creationId xmlns="" xmlns:a16="http://schemas.microsoft.com/office/drawing/2014/main" id="{94275FFE-3BE6-4C12-8737-FDFE3456C4A2}"/>
              </a:ext>
            </a:extLst>
          </p:cNvPr>
          <p:cNvCxnSpPr/>
          <p:nvPr/>
        </p:nvCxnSpPr>
        <p:spPr>
          <a:xfrm flipH="1" flipV="1">
            <a:off x="3313685" y="2835789"/>
            <a:ext cx="822888" cy="821635"/>
          </a:xfrm>
          <a:prstGeom prst="line">
            <a:avLst/>
          </a:prstGeom>
          <a:noFill/>
          <a:ln w="19050" cap="flat" cmpd="sng" algn="ctr">
            <a:solidFill>
              <a:schemeClr val="tx1"/>
            </a:solidFill>
            <a:prstDash val="solid"/>
          </a:ln>
          <a:effectLst/>
        </p:spPr>
      </p:cxnSp>
      <p:cxnSp>
        <p:nvCxnSpPr>
          <p:cNvPr id="18" name="直接连接符 17">
            <a:extLst>
              <a:ext uri="{FF2B5EF4-FFF2-40B4-BE49-F238E27FC236}">
                <a16:creationId xmlns="" xmlns:a16="http://schemas.microsoft.com/office/drawing/2014/main" id="{94275FFE-3BE6-4C12-8737-FDFE3456C4A2}"/>
              </a:ext>
            </a:extLst>
          </p:cNvPr>
          <p:cNvCxnSpPr>
            <a:stCxn id="6" idx="3"/>
            <a:endCxn id="7" idx="1"/>
          </p:cNvCxnSpPr>
          <p:nvPr/>
        </p:nvCxnSpPr>
        <p:spPr>
          <a:xfrm>
            <a:off x="2772263" y="3631159"/>
            <a:ext cx="1105778" cy="0"/>
          </a:xfrm>
          <a:prstGeom prst="line">
            <a:avLst/>
          </a:prstGeom>
          <a:noFill/>
          <a:ln w="19050" cap="flat" cmpd="sng" algn="ctr">
            <a:solidFill>
              <a:schemeClr val="tx1"/>
            </a:solidFill>
            <a:prstDash val="solid"/>
          </a:ln>
          <a:effectLst/>
        </p:spPr>
      </p:cxnSp>
      <p:pic>
        <p:nvPicPr>
          <p:cNvPr id="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055152" y="2588124"/>
            <a:ext cx="540000" cy="442800"/>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232263" y="3409759"/>
            <a:ext cx="540000" cy="442800"/>
          </a:xfrm>
          <a:prstGeom prst="rect">
            <a:avLst/>
          </a:prstGeom>
        </p:spPr>
      </p:pic>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878041" y="3409759"/>
            <a:ext cx="540000" cy="442800"/>
          </a:xfrm>
          <a:prstGeom prst="rect">
            <a:avLst/>
          </a:prstGeom>
        </p:spPr>
      </p:pic>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055152" y="4231394"/>
            <a:ext cx="540000" cy="442800"/>
          </a:xfrm>
          <a:prstGeom prst="rect">
            <a:avLst/>
          </a:prstGeom>
        </p:spPr>
      </p:pic>
      <p:sp>
        <p:nvSpPr>
          <p:cNvPr id="24" name="矩形 23"/>
          <p:cNvSpPr/>
          <p:nvPr/>
        </p:nvSpPr>
        <p:spPr>
          <a:xfrm>
            <a:off x="1665385" y="4953600"/>
            <a:ext cx="3319534" cy="1107870"/>
          </a:xfrm>
          <a:prstGeom prst="rect">
            <a:avLst/>
          </a:prstGeom>
          <a:solidFill>
            <a:srgbClr val="F4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5" name="图片 2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055152" y="5204204"/>
            <a:ext cx="540000" cy="442800"/>
          </a:xfrm>
          <a:prstGeom prst="rect">
            <a:avLst/>
          </a:prstGeom>
        </p:spPr>
      </p:pic>
      <p:cxnSp>
        <p:nvCxnSpPr>
          <p:cNvPr id="26" name="直接连接符 25">
            <a:extLst>
              <a:ext uri="{FF2B5EF4-FFF2-40B4-BE49-F238E27FC236}">
                <a16:creationId xmlns="" xmlns:a16="http://schemas.microsoft.com/office/drawing/2014/main" id="{94275FFE-3BE6-4C12-8737-FDFE3456C4A2}"/>
              </a:ext>
            </a:extLst>
          </p:cNvPr>
          <p:cNvCxnSpPr/>
          <p:nvPr/>
        </p:nvCxnSpPr>
        <p:spPr>
          <a:xfrm flipV="1">
            <a:off x="3325152" y="4745885"/>
            <a:ext cx="0" cy="375189"/>
          </a:xfrm>
          <a:prstGeom prst="line">
            <a:avLst/>
          </a:prstGeom>
          <a:noFill/>
          <a:ln w="38100" cap="flat" cmpd="sng" algn="ctr">
            <a:solidFill>
              <a:srgbClr val="00B0F0"/>
            </a:solidFill>
            <a:prstDash val="solid"/>
            <a:headEnd type="none" w="med" len="med"/>
            <a:tailEnd type="triangle" w="med" len="med"/>
          </a:ln>
          <a:effectLst/>
        </p:spPr>
      </p:cxnSp>
      <p:sp>
        <p:nvSpPr>
          <p:cNvPr id="30" name="TextBox 120">
            <a:extLst>
              <a:ext uri="{FF2B5EF4-FFF2-40B4-BE49-F238E27FC236}">
                <a16:creationId xmlns="" xmlns:a16="http://schemas.microsoft.com/office/drawing/2014/main" id="{020D7A1D-EFAD-4C8C-B9DE-D0FAD269B77A}"/>
              </a:ext>
            </a:extLst>
          </p:cNvPr>
          <p:cNvSpPr txBox="1"/>
          <p:nvPr/>
        </p:nvSpPr>
        <p:spPr>
          <a:xfrm>
            <a:off x="1665385" y="2401603"/>
            <a:ext cx="826769" cy="307657"/>
          </a:xfrm>
          <a:prstGeom prst="rect">
            <a:avLst/>
          </a:prstGeom>
          <a:noFill/>
          <a:ln>
            <a:noFill/>
          </a:ln>
        </p:spPr>
        <p:txBody>
          <a:bodyPr wrap="square" rtlCol="0">
            <a:noAutofit/>
          </a:bodyPr>
          <a:lstStyle/>
          <a:p>
            <a:pPr algn="ctr" fontAlgn="ctr"/>
            <a:r>
              <a:rPr lang="en-US" sz="1399" b="1">
                <a:latin typeface="Huawei Sans" panose="020C0503030203020204" pitchFamily="34" charset="0"/>
                <a:ea typeface="方正兰亭黑简体" panose="02000000000000000000" pitchFamily="2" charset="-122"/>
                <a:sym typeface="Huawei Sans" panose="020C0503030203020204" pitchFamily="34" charset="0"/>
              </a:rPr>
              <a:t>AS 101</a:t>
            </a:r>
          </a:p>
        </p:txBody>
      </p:sp>
      <p:sp>
        <p:nvSpPr>
          <p:cNvPr id="31" name="TextBox 120">
            <a:extLst>
              <a:ext uri="{FF2B5EF4-FFF2-40B4-BE49-F238E27FC236}">
                <a16:creationId xmlns="" xmlns:a16="http://schemas.microsoft.com/office/drawing/2014/main" id="{020D7A1D-EFAD-4C8C-B9DE-D0FAD269B77A}"/>
              </a:ext>
            </a:extLst>
          </p:cNvPr>
          <p:cNvSpPr txBox="1"/>
          <p:nvPr/>
        </p:nvSpPr>
        <p:spPr>
          <a:xfrm>
            <a:off x="1665385" y="4944234"/>
            <a:ext cx="826769" cy="307657"/>
          </a:xfrm>
          <a:prstGeom prst="rect">
            <a:avLst/>
          </a:prstGeom>
          <a:noFill/>
          <a:ln>
            <a:noFill/>
          </a:ln>
        </p:spPr>
        <p:txBody>
          <a:bodyPr wrap="square" rtlCol="0">
            <a:noAutofit/>
          </a:bodyPr>
          <a:lstStyle/>
          <a:p>
            <a:pPr algn="ctr" fontAlgn="ctr"/>
            <a:r>
              <a:rPr lang="en-US" sz="1399" b="1">
                <a:latin typeface="Huawei Sans" panose="020C0503030203020204" pitchFamily="34" charset="0"/>
                <a:ea typeface="方正兰亭黑简体" panose="02000000000000000000" pitchFamily="2" charset="-122"/>
                <a:sym typeface="Huawei Sans" panose="020C0503030203020204" pitchFamily="34" charset="0"/>
              </a:rPr>
              <a:t>AS 102</a:t>
            </a:r>
          </a:p>
        </p:txBody>
      </p:sp>
      <p:sp>
        <p:nvSpPr>
          <p:cNvPr id="32" name="TextBox 120">
            <a:extLst>
              <a:ext uri="{FF2B5EF4-FFF2-40B4-BE49-F238E27FC236}">
                <a16:creationId xmlns="" xmlns:a16="http://schemas.microsoft.com/office/drawing/2014/main" id="{020D7A1D-EFAD-4C8C-B9DE-D0FAD269B77A}"/>
              </a:ext>
            </a:extLst>
          </p:cNvPr>
          <p:cNvSpPr txBox="1"/>
          <p:nvPr/>
        </p:nvSpPr>
        <p:spPr>
          <a:xfrm>
            <a:off x="3112853" y="2337297"/>
            <a:ext cx="444692" cy="307648"/>
          </a:xfrm>
          <a:prstGeom prst="rect">
            <a:avLst/>
          </a:prstGeom>
          <a:noFill/>
          <a:ln>
            <a:noFill/>
          </a:ln>
        </p:spPr>
        <p:txBody>
          <a:bodyPr wrap="square" rtlCol="0">
            <a:noAutofit/>
          </a:bodyPr>
          <a:lstStyle/>
          <a:p>
            <a:pPr algn="ctr" fontAlgn="ctr"/>
            <a:r>
              <a:rPr lang="en-US" sz="1399">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33" name="TextBox 120">
            <a:extLst>
              <a:ext uri="{FF2B5EF4-FFF2-40B4-BE49-F238E27FC236}">
                <a16:creationId xmlns="" xmlns:a16="http://schemas.microsoft.com/office/drawing/2014/main" id="{020D7A1D-EFAD-4C8C-B9DE-D0FAD269B77A}"/>
              </a:ext>
            </a:extLst>
          </p:cNvPr>
          <p:cNvSpPr txBox="1"/>
          <p:nvPr/>
        </p:nvSpPr>
        <p:spPr>
          <a:xfrm>
            <a:off x="3438047" y="4716704"/>
            <a:ext cx="894429" cy="430631"/>
          </a:xfrm>
          <a:prstGeom prst="rect">
            <a:avLst/>
          </a:prstGeom>
          <a:solidFill>
            <a:schemeClr val="bg1">
              <a:alpha val="89000"/>
            </a:schemeClr>
          </a:solidFill>
          <a:ln>
            <a:solidFill>
              <a:schemeClr val="bg1">
                <a:alpha val="0"/>
              </a:schemeClr>
            </a:solidFill>
          </a:ln>
        </p:spPr>
        <p:txBody>
          <a:bodyPr wrap="square" lIns="0" tIns="0" rIns="0" bIns="0" rtlCol="0" anchor="ctr" anchorCtr="0">
            <a:noAutofit/>
          </a:bodyPr>
          <a:lstStyle/>
          <a:p>
            <a:pPr fontAlgn="ctr"/>
            <a:r>
              <a:rPr lang="en-US" sz="1399">
                <a:latin typeface="Huawei Sans" panose="020C0503030203020204" pitchFamily="34" charset="0"/>
                <a:ea typeface="方正兰亭黑简体" panose="02000000000000000000" pitchFamily="2" charset="-122"/>
                <a:sym typeface="Huawei Sans" panose="020C0503030203020204" pitchFamily="34" charset="0"/>
              </a:rPr>
              <a:t>Route:</a:t>
            </a:r>
          </a:p>
          <a:p>
            <a:pPr fontAlgn="ctr"/>
            <a:r>
              <a:rPr lang="en-US" sz="1399">
                <a:latin typeface="Huawei Sans" panose="020C0503030203020204" pitchFamily="34" charset="0"/>
                <a:ea typeface="方正兰亭黑简体" panose="02000000000000000000" pitchFamily="2" charset="-122"/>
                <a:sym typeface="Huawei Sans" panose="020C0503030203020204" pitchFamily="34" charset="0"/>
              </a:rPr>
              <a:t>10.1.5.5/32</a:t>
            </a:r>
          </a:p>
        </p:txBody>
      </p:sp>
      <p:cxnSp>
        <p:nvCxnSpPr>
          <p:cNvPr id="34" name="直接连接符 33">
            <a:extLst>
              <a:ext uri="{FF2B5EF4-FFF2-40B4-BE49-F238E27FC236}">
                <a16:creationId xmlns="" xmlns:a16="http://schemas.microsoft.com/office/drawing/2014/main" id="{94275FFE-3BE6-4C12-8737-FDFE3456C4A2}"/>
              </a:ext>
            </a:extLst>
          </p:cNvPr>
          <p:cNvCxnSpPr/>
          <p:nvPr/>
        </p:nvCxnSpPr>
        <p:spPr>
          <a:xfrm flipH="1" flipV="1">
            <a:off x="3335198" y="5642778"/>
            <a:ext cx="1" cy="178823"/>
          </a:xfrm>
          <a:prstGeom prst="line">
            <a:avLst/>
          </a:prstGeom>
          <a:noFill/>
          <a:ln w="19050" cap="flat" cmpd="sng" algn="ctr">
            <a:solidFill>
              <a:schemeClr val="tx1"/>
            </a:solidFill>
            <a:prstDash val="solid"/>
          </a:ln>
          <a:effectLst/>
        </p:spPr>
      </p:cxnSp>
      <p:cxnSp>
        <p:nvCxnSpPr>
          <p:cNvPr id="35" name="直接连接符 34">
            <a:extLst>
              <a:ext uri="{FF2B5EF4-FFF2-40B4-BE49-F238E27FC236}">
                <a16:creationId xmlns="" xmlns:a16="http://schemas.microsoft.com/office/drawing/2014/main" id="{94275FFE-3BE6-4C12-8737-FDFE3456C4A2}"/>
              </a:ext>
            </a:extLst>
          </p:cNvPr>
          <p:cNvCxnSpPr/>
          <p:nvPr/>
        </p:nvCxnSpPr>
        <p:spPr>
          <a:xfrm flipH="1">
            <a:off x="3083504" y="5820716"/>
            <a:ext cx="503389" cy="1"/>
          </a:xfrm>
          <a:prstGeom prst="line">
            <a:avLst/>
          </a:prstGeom>
          <a:noFill/>
          <a:ln w="19050" cap="flat" cmpd="sng" algn="ctr">
            <a:solidFill>
              <a:schemeClr val="tx1"/>
            </a:solidFill>
            <a:prstDash val="solid"/>
          </a:ln>
          <a:effectLst/>
        </p:spPr>
      </p:cxnSp>
      <p:sp>
        <p:nvSpPr>
          <p:cNvPr id="36" name="TextBox 120">
            <a:extLst>
              <a:ext uri="{FF2B5EF4-FFF2-40B4-BE49-F238E27FC236}">
                <a16:creationId xmlns="" xmlns:a16="http://schemas.microsoft.com/office/drawing/2014/main" id="{020D7A1D-EFAD-4C8C-B9DE-D0FAD269B77A}"/>
              </a:ext>
            </a:extLst>
          </p:cNvPr>
          <p:cNvSpPr txBox="1"/>
          <p:nvPr/>
        </p:nvSpPr>
        <p:spPr>
          <a:xfrm>
            <a:off x="2786815" y="5789181"/>
            <a:ext cx="1096768" cy="307648"/>
          </a:xfrm>
          <a:prstGeom prst="rect">
            <a:avLst/>
          </a:prstGeom>
          <a:noFill/>
          <a:ln>
            <a:noFill/>
          </a:ln>
        </p:spPr>
        <p:txBody>
          <a:bodyPr wrap="square" rtlCol="0">
            <a:noAutofit/>
          </a:bodyPr>
          <a:lstStyle/>
          <a:p>
            <a:pPr algn="ctr" fontAlgn="ctr"/>
            <a:r>
              <a:rPr lang="en-US" sz="1399">
                <a:latin typeface="Huawei Sans" panose="020C0503030203020204" pitchFamily="34" charset="0"/>
                <a:ea typeface="方正兰亭黑简体" panose="02000000000000000000" pitchFamily="2" charset="-122"/>
                <a:sym typeface="Huawei Sans" panose="020C0503030203020204" pitchFamily="34" charset="0"/>
              </a:rPr>
              <a:t>10.1.5.5/32</a:t>
            </a:r>
          </a:p>
        </p:txBody>
      </p:sp>
      <p:sp>
        <p:nvSpPr>
          <p:cNvPr id="37" name="TextBox 120">
            <a:extLst>
              <a:ext uri="{FF2B5EF4-FFF2-40B4-BE49-F238E27FC236}">
                <a16:creationId xmlns="" xmlns:a16="http://schemas.microsoft.com/office/drawing/2014/main" id="{020D7A1D-EFAD-4C8C-B9DE-D0FAD269B77A}"/>
              </a:ext>
            </a:extLst>
          </p:cNvPr>
          <p:cNvSpPr txBox="1"/>
          <p:nvPr/>
        </p:nvSpPr>
        <p:spPr>
          <a:xfrm>
            <a:off x="2279917" y="3148175"/>
            <a:ext cx="444692" cy="307648"/>
          </a:xfrm>
          <a:prstGeom prst="rect">
            <a:avLst/>
          </a:prstGeom>
          <a:noFill/>
          <a:ln>
            <a:noFill/>
          </a:ln>
        </p:spPr>
        <p:txBody>
          <a:bodyPr wrap="square" rtlCol="0">
            <a:noAutofit/>
          </a:bodyPr>
          <a:lstStyle/>
          <a:p>
            <a:pPr algn="ctr" fontAlgn="ctr"/>
            <a:r>
              <a:rPr lang="en-US" sz="1399">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38" name="TextBox 120">
            <a:extLst>
              <a:ext uri="{FF2B5EF4-FFF2-40B4-BE49-F238E27FC236}">
                <a16:creationId xmlns="" xmlns:a16="http://schemas.microsoft.com/office/drawing/2014/main" id="{020D7A1D-EFAD-4C8C-B9DE-D0FAD269B77A}"/>
              </a:ext>
            </a:extLst>
          </p:cNvPr>
          <p:cNvSpPr txBox="1"/>
          <p:nvPr/>
        </p:nvSpPr>
        <p:spPr>
          <a:xfrm>
            <a:off x="3925695" y="3148175"/>
            <a:ext cx="444692" cy="307648"/>
          </a:xfrm>
          <a:prstGeom prst="rect">
            <a:avLst/>
          </a:prstGeom>
          <a:noFill/>
          <a:ln>
            <a:noFill/>
          </a:ln>
        </p:spPr>
        <p:txBody>
          <a:bodyPr wrap="square" rtlCol="0">
            <a:noAutofit/>
          </a:bodyPr>
          <a:lstStyle/>
          <a:p>
            <a:pPr algn="ctr" fontAlgn="ctr"/>
            <a:r>
              <a:rPr lang="en-US" sz="1399">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39" name="TextBox 120">
            <a:extLst>
              <a:ext uri="{FF2B5EF4-FFF2-40B4-BE49-F238E27FC236}">
                <a16:creationId xmlns="" xmlns:a16="http://schemas.microsoft.com/office/drawing/2014/main" id="{020D7A1D-EFAD-4C8C-B9DE-D0FAD269B77A}"/>
              </a:ext>
            </a:extLst>
          </p:cNvPr>
          <p:cNvSpPr txBox="1"/>
          <p:nvPr/>
        </p:nvSpPr>
        <p:spPr>
          <a:xfrm>
            <a:off x="2695170" y="4326327"/>
            <a:ext cx="444692" cy="307648"/>
          </a:xfrm>
          <a:prstGeom prst="rect">
            <a:avLst/>
          </a:prstGeom>
          <a:noFill/>
          <a:ln>
            <a:noFill/>
          </a:ln>
        </p:spPr>
        <p:txBody>
          <a:bodyPr wrap="square" rtlCol="0">
            <a:noAutofit/>
          </a:bodyPr>
          <a:lstStyle/>
          <a:p>
            <a:pPr algn="ctr" fontAlgn="ctr"/>
            <a:r>
              <a:rPr lang="en-US" sz="1399">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40" name="TextBox 120">
            <a:extLst>
              <a:ext uri="{FF2B5EF4-FFF2-40B4-BE49-F238E27FC236}">
                <a16:creationId xmlns="" xmlns:a16="http://schemas.microsoft.com/office/drawing/2014/main" id="{020D7A1D-EFAD-4C8C-B9DE-D0FAD269B77A}"/>
              </a:ext>
            </a:extLst>
          </p:cNvPr>
          <p:cNvSpPr txBox="1"/>
          <p:nvPr/>
        </p:nvSpPr>
        <p:spPr>
          <a:xfrm>
            <a:off x="2695170" y="5267930"/>
            <a:ext cx="444692" cy="307648"/>
          </a:xfrm>
          <a:prstGeom prst="rect">
            <a:avLst/>
          </a:prstGeom>
          <a:noFill/>
          <a:ln>
            <a:noFill/>
          </a:ln>
        </p:spPr>
        <p:txBody>
          <a:bodyPr wrap="square" rtlCol="0">
            <a:noAutofit/>
          </a:bodyPr>
          <a:lstStyle/>
          <a:p>
            <a:pPr algn="ctr" fontAlgn="ctr"/>
            <a:r>
              <a:rPr lang="en-US" sz="1399">
                <a:latin typeface="Huawei Sans" panose="020C0503030203020204" pitchFamily="34" charset="0"/>
                <a:ea typeface="方正兰亭黑简体" panose="02000000000000000000" pitchFamily="2" charset="-122"/>
                <a:sym typeface="Huawei Sans" panose="020C0503030203020204" pitchFamily="34" charset="0"/>
              </a:rPr>
              <a:t>R5</a:t>
            </a:r>
          </a:p>
        </p:txBody>
      </p:sp>
      <p:sp>
        <p:nvSpPr>
          <p:cNvPr id="41" name="TextBox 120">
            <a:extLst>
              <a:ext uri="{FF2B5EF4-FFF2-40B4-BE49-F238E27FC236}">
                <a16:creationId xmlns="" xmlns:a16="http://schemas.microsoft.com/office/drawing/2014/main" id="{020D7A1D-EFAD-4C8C-B9DE-D0FAD269B77A}"/>
              </a:ext>
            </a:extLst>
          </p:cNvPr>
          <p:cNvSpPr txBox="1"/>
          <p:nvPr/>
        </p:nvSpPr>
        <p:spPr>
          <a:xfrm>
            <a:off x="1955222" y="4088927"/>
            <a:ext cx="1038216" cy="307648"/>
          </a:xfrm>
          <a:prstGeom prst="rect">
            <a:avLst/>
          </a:prstGeom>
          <a:noFill/>
          <a:ln>
            <a:noFill/>
          </a:ln>
        </p:spPr>
        <p:txBody>
          <a:bodyPr wrap="square" rtlCol="0">
            <a:noAutofit/>
          </a:bodyPr>
          <a:lstStyle/>
          <a:p>
            <a:pPr algn="ctr" fontAlgn="ctr"/>
            <a:r>
              <a:rPr lang="en-US" sz="1399" b="1">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Cluster 1</a:t>
            </a:r>
          </a:p>
        </p:txBody>
      </p:sp>
      <p:sp>
        <p:nvSpPr>
          <p:cNvPr id="42" name="TextBox 120">
            <a:extLst>
              <a:ext uri="{FF2B5EF4-FFF2-40B4-BE49-F238E27FC236}">
                <a16:creationId xmlns="" xmlns:a16="http://schemas.microsoft.com/office/drawing/2014/main" id="{020D7A1D-EFAD-4C8C-B9DE-D0FAD269B77A}"/>
              </a:ext>
            </a:extLst>
          </p:cNvPr>
          <p:cNvSpPr txBox="1"/>
          <p:nvPr/>
        </p:nvSpPr>
        <p:spPr>
          <a:xfrm>
            <a:off x="1689421" y="3455823"/>
            <a:ext cx="590496" cy="307648"/>
          </a:xfrm>
          <a:prstGeom prst="rect">
            <a:avLst/>
          </a:prstGeom>
          <a:noFill/>
          <a:ln>
            <a:noFill/>
          </a:ln>
        </p:spPr>
        <p:txBody>
          <a:bodyPr wrap="square" rtlCol="0">
            <a:noAutofit/>
          </a:bodyPr>
          <a:lstStyle/>
          <a:p>
            <a:pPr algn="ctr" fontAlgn="ctr"/>
            <a:r>
              <a:rPr lang="en-US" sz="1399" b="1">
                <a:latin typeface="Huawei Sans" panose="020C0503030203020204" pitchFamily="34" charset="0"/>
                <a:ea typeface="方正兰亭黑简体" panose="02000000000000000000" pitchFamily="2" charset="-122"/>
                <a:sym typeface="Huawei Sans" panose="020C0503030203020204" pitchFamily="34" charset="0"/>
              </a:rPr>
              <a:t>RR1</a:t>
            </a:r>
          </a:p>
        </p:txBody>
      </p:sp>
      <p:sp>
        <p:nvSpPr>
          <p:cNvPr id="43" name="TextBox 120">
            <a:extLst>
              <a:ext uri="{FF2B5EF4-FFF2-40B4-BE49-F238E27FC236}">
                <a16:creationId xmlns="" xmlns:a16="http://schemas.microsoft.com/office/drawing/2014/main" id="{020D7A1D-EFAD-4C8C-B9DE-D0FAD269B77A}"/>
              </a:ext>
            </a:extLst>
          </p:cNvPr>
          <p:cNvSpPr txBox="1"/>
          <p:nvPr/>
        </p:nvSpPr>
        <p:spPr>
          <a:xfrm>
            <a:off x="4332476" y="3455823"/>
            <a:ext cx="590496" cy="307648"/>
          </a:xfrm>
          <a:prstGeom prst="rect">
            <a:avLst/>
          </a:prstGeom>
          <a:noFill/>
          <a:ln>
            <a:noFill/>
          </a:ln>
        </p:spPr>
        <p:txBody>
          <a:bodyPr wrap="square" rtlCol="0">
            <a:noAutofit/>
          </a:bodyPr>
          <a:lstStyle/>
          <a:p>
            <a:pPr algn="ctr" fontAlgn="ctr"/>
            <a:r>
              <a:rPr lang="en-US" sz="1399" b="1">
                <a:latin typeface="Huawei Sans" panose="020C0503030203020204" pitchFamily="34" charset="0"/>
                <a:ea typeface="方正兰亭黑简体" panose="02000000000000000000" pitchFamily="2" charset="-122"/>
                <a:sym typeface="Huawei Sans" panose="020C0503030203020204" pitchFamily="34" charset="0"/>
              </a:rPr>
              <a:t>RR2</a:t>
            </a:r>
          </a:p>
        </p:txBody>
      </p:sp>
      <p:sp>
        <p:nvSpPr>
          <p:cNvPr id="44" name="TextBox 120">
            <a:extLst>
              <a:ext uri="{FF2B5EF4-FFF2-40B4-BE49-F238E27FC236}">
                <a16:creationId xmlns="" xmlns:a16="http://schemas.microsoft.com/office/drawing/2014/main" id="{020D7A1D-EFAD-4C8C-B9DE-D0FAD269B77A}"/>
              </a:ext>
            </a:extLst>
          </p:cNvPr>
          <p:cNvSpPr txBox="1"/>
          <p:nvPr/>
        </p:nvSpPr>
        <p:spPr>
          <a:xfrm>
            <a:off x="3455506" y="4327739"/>
            <a:ext cx="889384" cy="307648"/>
          </a:xfrm>
          <a:prstGeom prst="rect">
            <a:avLst/>
          </a:prstGeom>
          <a:noFill/>
          <a:ln>
            <a:noFill/>
          </a:ln>
        </p:spPr>
        <p:txBody>
          <a:bodyPr wrap="square" rtlCol="0">
            <a:noAutofit/>
          </a:bodyPr>
          <a:lstStyle/>
          <a:p>
            <a:pPr algn="ctr" fontAlgn="ctr"/>
            <a:r>
              <a:rPr lang="en-US" sz="1399" b="1">
                <a:latin typeface="Huawei Sans" panose="020C0503030203020204" pitchFamily="34" charset="0"/>
                <a:ea typeface="方正兰亭黑简体" panose="02000000000000000000" pitchFamily="2" charset="-122"/>
                <a:sym typeface="Huawei Sans" panose="020C0503030203020204" pitchFamily="34" charset="0"/>
              </a:rPr>
              <a:t>Client</a:t>
            </a:r>
          </a:p>
        </p:txBody>
      </p:sp>
      <p:sp>
        <p:nvSpPr>
          <p:cNvPr id="47" name="文本占位符 3"/>
          <p:cNvSpPr txBox="1">
            <a:spLocks/>
          </p:cNvSpPr>
          <p:nvPr/>
        </p:nvSpPr>
        <p:spPr bwMode="auto">
          <a:xfrm>
            <a:off x="6112490" y="2276388"/>
            <a:ext cx="5632010" cy="1731753"/>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600" dirty="0">
                <a:latin typeface="Huawei Sans" panose="020C0503030203020204" pitchFamily="34" charset="0"/>
              </a:rPr>
              <a:t>As shown in the figure, R2 and R4 are added to cluster 1, and R3 and R4 are added to cluster 2.</a:t>
            </a:r>
          </a:p>
          <a:p>
            <a:pPr fontAlgn="ctr"/>
            <a:r>
              <a:rPr lang="en-US" sz="1600" dirty="0">
                <a:latin typeface="Huawei Sans" panose="020C0503030203020204" pitchFamily="34" charset="0"/>
              </a:rPr>
              <a:t>If the IBGP session between R3 and R4 fails, R3 can still forward traffic because R3 learns the route 10.1.5.5/32 advertised by R2.</a:t>
            </a:r>
          </a:p>
        </p:txBody>
      </p:sp>
      <p:sp>
        <p:nvSpPr>
          <p:cNvPr id="48" name="TextBox 120">
            <a:extLst>
              <a:ext uri="{FF2B5EF4-FFF2-40B4-BE49-F238E27FC236}">
                <a16:creationId xmlns="" xmlns:a16="http://schemas.microsoft.com/office/drawing/2014/main" id="{020D7A1D-EFAD-4C8C-B9DE-D0FAD269B77A}"/>
              </a:ext>
            </a:extLst>
          </p:cNvPr>
          <p:cNvSpPr txBox="1"/>
          <p:nvPr/>
        </p:nvSpPr>
        <p:spPr>
          <a:xfrm>
            <a:off x="3628932" y="4088927"/>
            <a:ext cx="1038216" cy="307648"/>
          </a:xfrm>
          <a:prstGeom prst="rect">
            <a:avLst/>
          </a:prstGeom>
          <a:noFill/>
          <a:ln>
            <a:noFill/>
          </a:ln>
        </p:spPr>
        <p:txBody>
          <a:bodyPr wrap="square" rtlCol="0">
            <a:noAutofit/>
          </a:bodyPr>
          <a:lstStyle/>
          <a:p>
            <a:pPr algn="ctr" fontAlgn="ctr"/>
            <a:r>
              <a:rPr lang="en-US" sz="1399" b="1"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Cluster 2</a:t>
            </a:r>
          </a:p>
        </p:txBody>
      </p:sp>
      <p:cxnSp>
        <p:nvCxnSpPr>
          <p:cNvPr id="45" name="直接连接符 44">
            <a:extLst>
              <a:ext uri="{FF2B5EF4-FFF2-40B4-BE49-F238E27FC236}">
                <a16:creationId xmlns="" xmlns:a16="http://schemas.microsoft.com/office/drawing/2014/main" id="{94275FFE-3BE6-4C12-8737-FDFE3456C4A2}"/>
              </a:ext>
            </a:extLst>
          </p:cNvPr>
          <p:cNvCxnSpPr/>
          <p:nvPr/>
        </p:nvCxnSpPr>
        <p:spPr>
          <a:xfrm flipH="1" flipV="1">
            <a:off x="2610903" y="3893470"/>
            <a:ext cx="371379" cy="415282"/>
          </a:xfrm>
          <a:prstGeom prst="line">
            <a:avLst/>
          </a:prstGeom>
          <a:noFill/>
          <a:ln w="38100" cap="flat" cmpd="sng" algn="ctr">
            <a:solidFill>
              <a:srgbClr val="00B0F0"/>
            </a:solidFill>
            <a:prstDash val="solid"/>
            <a:headEnd type="none" w="med" len="med"/>
            <a:tailEnd type="triangle" w="med" len="med"/>
          </a:ln>
          <a:effectLst/>
        </p:spPr>
      </p:cxnSp>
      <p:cxnSp>
        <p:nvCxnSpPr>
          <p:cNvPr id="49" name="直接连接符 48">
            <a:extLst>
              <a:ext uri="{FF2B5EF4-FFF2-40B4-BE49-F238E27FC236}">
                <a16:creationId xmlns="" xmlns:a16="http://schemas.microsoft.com/office/drawing/2014/main" id="{94275FFE-3BE6-4C12-8737-FDFE3456C4A2}"/>
              </a:ext>
            </a:extLst>
          </p:cNvPr>
          <p:cNvCxnSpPr/>
          <p:nvPr/>
        </p:nvCxnSpPr>
        <p:spPr>
          <a:xfrm flipV="1">
            <a:off x="2667465" y="2887254"/>
            <a:ext cx="307745" cy="369381"/>
          </a:xfrm>
          <a:prstGeom prst="line">
            <a:avLst/>
          </a:prstGeom>
          <a:noFill/>
          <a:ln w="38100" cap="flat" cmpd="sng" algn="ctr">
            <a:solidFill>
              <a:srgbClr val="00B0F0"/>
            </a:solidFill>
            <a:prstDash val="solid"/>
            <a:headEnd type="none" w="med" len="med"/>
            <a:tailEnd type="triangle" w="med" len="med"/>
          </a:ln>
          <a:effectLst/>
        </p:spPr>
      </p:cxnSp>
      <p:grpSp>
        <p:nvGrpSpPr>
          <p:cNvPr id="50" name="组合 49"/>
          <p:cNvGrpSpPr/>
          <p:nvPr/>
        </p:nvGrpSpPr>
        <p:grpSpPr>
          <a:xfrm>
            <a:off x="3693569" y="4036681"/>
            <a:ext cx="144000" cy="143999"/>
            <a:chOff x="903327" y="2396696"/>
            <a:chExt cx="144000" cy="143999"/>
          </a:xfrm>
        </p:grpSpPr>
        <p:cxnSp>
          <p:nvCxnSpPr>
            <p:cNvPr id="51" name="直接连接符 50"/>
            <p:cNvCxnSpPr/>
            <p:nvPr/>
          </p:nvCxnSpPr>
          <p:spPr>
            <a:xfrm flipV="1">
              <a:off x="903327" y="2396696"/>
              <a:ext cx="144000" cy="143999"/>
            </a:xfrm>
            <a:prstGeom prst="line">
              <a:avLst/>
            </a:prstGeom>
            <a:solidFill>
              <a:srgbClr val="EC7061"/>
            </a:solidFill>
            <a:ln w="38100" cap="rnd">
              <a:solidFill>
                <a:srgbClr val="EC7061"/>
              </a:solidFill>
              <a:round/>
            </a:ln>
            <a:effectLst/>
          </p:spPr>
          <p:style>
            <a:lnRef idx="2">
              <a:schemeClr val="accent1"/>
            </a:lnRef>
            <a:fillRef idx="0">
              <a:schemeClr val="accent1"/>
            </a:fillRef>
            <a:effectRef idx="1">
              <a:schemeClr val="accent1"/>
            </a:effectRef>
            <a:fontRef idx="minor">
              <a:schemeClr val="tx1"/>
            </a:fontRef>
          </p:style>
        </p:cxnSp>
        <p:cxnSp>
          <p:nvCxnSpPr>
            <p:cNvPr id="52" name="直接连接符 51"/>
            <p:cNvCxnSpPr/>
            <p:nvPr/>
          </p:nvCxnSpPr>
          <p:spPr>
            <a:xfrm>
              <a:off x="903327" y="2396696"/>
              <a:ext cx="144000" cy="143999"/>
            </a:xfrm>
            <a:prstGeom prst="line">
              <a:avLst/>
            </a:prstGeom>
            <a:solidFill>
              <a:srgbClr val="EC7061"/>
            </a:solidFill>
            <a:ln w="38100" cap="rnd">
              <a:solidFill>
                <a:srgbClr val="EC7061"/>
              </a:solidFill>
              <a:round/>
            </a:ln>
            <a:effectLst/>
          </p:spPr>
          <p:style>
            <a:lnRef idx="2">
              <a:schemeClr val="accent1"/>
            </a:lnRef>
            <a:fillRef idx="0">
              <a:schemeClr val="accent1"/>
            </a:fillRef>
            <a:effectRef idx="1">
              <a:schemeClr val="accent1"/>
            </a:effectRef>
            <a:fontRef idx="minor">
              <a:schemeClr val="tx1"/>
            </a:fontRef>
          </p:style>
        </p:cxnSp>
      </p:grpSp>
      <p:cxnSp>
        <p:nvCxnSpPr>
          <p:cNvPr id="53" name="直接连接符 52">
            <a:extLst>
              <a:ext uri="{FF2B5EF4-FFF2-40B4-BE49-F238E27FC236}">
                <a16:creationId xmlns="" xmlns:a16="http://schemas.microsoft.com/office/drawing/2014/main" id="{94275FFE-3BE6-4C12-8737-FDFE3456C4A2}"/>
              </a:ext>
            </a:extLst>
          </p:cNvPr>
          <p:cNvCxnSpPr/>
          <p:nvPr/>
        </p:nvCxnSpPr>
        <p:spPr>
          <a:xfrm>
            <a:off x="2992153" y="3556603"/>
            <a:ext cx="649714" cy="3419"/>
          </a:xfrm>
          <a:prstGeom prst="line">
            <a:avLst/>
          </a:prstGeom>
          <a:noFill/>
          <a:ln w="38100" cap="flat" cmpd="sng" algn="ctr">
            <a:solidFill>
              <a:srgbClr val="00B0F0"/>
            </a:solidFill>
            <a:prstDash val="solid"/>
            <a:headEnd type="none" w="med" len="med"/>
            <a:tailEnd type="triangle" w="med" len="med"/>
          </a:ln>
          <a:effectLst/>
        </p:spPr>
      </p:cxnSp>
      <p:cxnSp>
        <p:nvCxnSpPr>
          <p:cNvPr id="54" name="直接连接符 53">
            <a:extLst>
              <a:ext uri="{FF2B5EF4-FFF2-40B4-BE49-F238E27FC236}">
                <a16:creationId xmlns="" xmlns:a16="http://schemas.microsoft.com/office/drawing/2014/main" id="{94275FFE-3BE6-4C12-8737-FDFE3456C4A2}"/>
              </a:ext>
            </a:extLst>
          </p:cNvPr>
          <p:cNvCxnSpPr/>
          <p:nvPr/>
        </p:nvCxnSpPr>
        <p:spPr>
          <a:xfrm flipH="1" flipV="1">
            <a:off x="3642255" y="2955530"/>
            <a:ext cx="331021" cy="328037"/>
          </a:xfrm>
          <a:prstGeom prst="line">
            <a:avLst/>
          </a:prstGeom>
          <a:noFill/>
          <a:ln w="38100" cap="flat" cmpd="sng" algn="ctr">
            <a:solidFill>
              <a:srgbClr val="00B0F0"/>
            </a:solidFill>
            <a:prstDash val="solid"/>
            <a:headEnd type="none" w="med" len="med"/>
            <a:tailEnd type="triangle" w="med" len="med"/>
          </a:ln>
          <a:effectLst/>
        </p:spPr>
      </p:cxnSp>
    </p:spTree>
    <p:extLst>
      <p:ext uri="{BB962C8B-B14F-4D97-AF65-F5344CB8AC3E}">
        <p14:creationId xmlns:p14="http://schemas.microsoft.com/office/powerpoint/2010/main" val="138660946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marL="404813" indent="-404813" fontAlgn="ctr"/>
            <a:r>
              <a:rPr lang="en-US" sz="1400" dirty="0">
                <a:latin typeface="Huawei Sans" panose="020C0503030203020204" pitchFamily="34" charset="0"/>
              </a:rPr>
              <a:t>(</a:t>
            </a:r>
            <a:r>
              <a:rPr lang="en-US" sz="1400" dirty="0" smtClean="0">
                <a:latin typeface="Huawei Sans" panose="020C0503030203020204" pitchFamily="34" charset="0"/>
              </a:rPr>
              <a:t>Single) </a:t>
            </a:r>
            <a:r>
              <a:rPr lang="en-US" sz="1400" dirty="0">
                <a:latin typeface="Huawei Sans" panose="020C0503030203020204" pitchFamily="34" charset="0"/>
              </a:rPr>
              <a:t>Which of the following </a:t>
            </a:r>
            <a:r>
              <a:rPr lang="en-US" sz="1400" dirty="0" err="1">
                <a:latin typeface="Huawei Sans" panose="020C0503030203020204" pitchFamily="34" charset="0"/>
              </a:rPr>
              <a:t>AS_Path</a:t>
            </a:r>
            <a:r>
              <a:rPr lang="en-US" sz="1400" dirty="0">
                <a:latin typeface="Huawei Sans" panose="020C0503030203020204" pitchFamily="34" charset="0"/>
              </a:rPr>
              <a:t> value is matched against the </a:t>
            </a:r>
            <a:r>
              <a:rPr lang="en-US" sz="1400" b="1" dirty="0" err="1">
                <a:latin typeface="Huawei Sans" panose="020C0503030203020204" pitchFamily="34" charset="0"/>
              </a:rPr>
              <a:t>ip</a:t>
            </a:r>
            <a:r>
              <a:rPr lang="en-US" sz="1400" b="1" dirty="0">
                <a:latin typeface="Huawei Sans" panose="020C0503030203020204" pitchFamily="34" charset="0"/>
              </a:rPr>
              <a:t> as-path-filter 1 permit ^(100|200)$</a:t>
            </a:r>
            <a:r>
              <a:rPr lang="en-US" sz="1400" dirty="0">
                <a:latin typeface="Huawei Sans" panose="020C0503030203020204" pitchFamily="34" charset="0"/>
              </a:rPr>
              <a:t> command? (     )</a:t>
            </a:r>
          </a:p>
          <a:p>
            <a:pPr marL="744376" lvl="1" indent="-342900" fontAlgn="ctr">
              <a:buFont typeface="+mj-lt"/>
              <a:buAutoNum type="alphaUcPeriod"/>
            </a:pPr>
            <a:r>
              <a:rPr lang="en-US" sz="1200" dirty="0" err="1">
                <a:latin typeface="Huawei Sans" panose="020C0503030203020204" pitchFamily="34" charset="0"/>
              </a:rPr>
              <a:t>AS_Path</a:t>
            </a:r>
            <a:r>
              <a:rPr lang="en-US" sz="1200" dirty="0">
                <a:latin typeface="Huawei Sans" panose="020C0503030203020204" pitchFamily="34" charset="0"/>
              </a:rPr>
              <a:t> 100</a:t>
            </a:r>
          </a:p>
          <a:p>
            <a:pPr marL="744376" lvl="1" indent="-342900" fontAlgn="ctr">
              <a:buFont typeface="+mj-lt"/>
              <a:buAutoNum type="alphaUcPeriod"/>
            </a:pPr>
            <a:r>
              <a:rPr lang="en-US" sz="1200" dirty="0" err="1">
                <a:latin typeface="Huawei Sans" panose="020C0503030203020204" pitchFamily="34" charset="0"/>
              </a:rPr>
              <a:t>AS_Path</a:t>
            </a:r>
            <a:r>
              <a:rPr lang="en-US" sz="1200" dirty="0">
                <a:latin typeface="Huawei Sans" panose="020C0503030203020204" pitchFamily="34" charset="0"/>
              </a:rPr>
              <a:t> 200</a:t>
            </a:r>
          </a:p>
          <a:p>
            <a:pPr marL="744376" lvl="1" indent="-342900" fontAlgn="ctr">
              <a:buFont typeface="+mj-lt"/>
              <a:buAutoNum type="alphaUcPeriod"/>
            </a:pPr>
            <a:r>
              <a:rPr lang="en-US" sz="1200" dirty="0" err="1">
                <a:latin typeface="Huawei Sans" panose="020C0503030203020204" pitchFamily="34" charset="0"/>
              </a:rPr>
              <a:t>AS_Path</a:t>
            </a:r>
            <a:r>
              <a:rPr lang="en-US" sz="1200" dirty="0">
                <a:latin typeface="Huawei Sans" panose="020C0503030203020204" pitchFamily="34" charset="0"/>
              </a:rPr>
              <a:t> 100 200</a:t>
            </a:r>
          </a:p>
          <a:p>
            <a:pPr marL="744376" lvl="1" indent="-342900" fontAlgn="ctr">
              <a:buFont typeface="+mj-lt"/>
              <a:buAutoNum type="alphaUcPeriod"/>
            </a:pPr>
            <a:r>
              <a:rPr lang="en-US" sz="1200" dirty="0" err="1">
                <a:latin typeface="Huawei Sans" panose="020C0503030203020204" pitchFamily="34" charset="0"/>
              </a:rPr>
              <a:t>AS_Path</a:t>
            </a:r>
            <a:r>
              <a:rPr lang="en-US" sz="1200" dirty="0">
                <a:latin typeface="Huawei Sans" panose="020C0503030203020204" pitchFamily="34" charset="0"/>
              </a:rPr>
              <a:t> 100 </a:t>
            </a:r>
            <a:r>
              <a:rPr lang="en-US" sz="1200" dirty="0" smtClean="0">
                <a:latin typeface="Huawei Sans" panose="020C0503030203020204" pitchFamily="34" charset="0"/>
              </a:rPr>
              <a:t>or </a:t>
            </a:r>
            <a:r>
              <a:rPr lang="en-US" sz="1200" dirty="0" err="1">
                <a:latin typeface="Huawei Sans" panose="020C0503030203020204" pitchFamily="34" charset="0"/>
              </a:rPr>
              <a:t>AS_Path</a:t>
            </a:r>
            <a:r>
              <a:rPr lang="en-US" sz="1200" dirty="0">
                <a:latin typeface="Huawei Sans" panose="020C0503030203020204" pitchFamily="34" charset="0"/>
              </a:rPr>
              <a:t> 200</a:t>
            </a:r>
          </a:p>
          <a:p>
            <a:pPr marL="404813" indent="-404813"/>
            <a:r>
              <a:rPr lang="en-US" sz="1400" dirty="0"/>
              <a:t>(</a:t>
            </a:r>
            <a:r>
              <a:rPr lang="en-US" sz="1400" dirty="0" err="1"/>
              <a:t>TorF</a:t>
            </a:r>
            <a:r>
              <a:rPr lang="en-US" sz="1400" dirty="0"/>
              <a:t>) </a:t>
            </a:r>
            <a:r>
              <a:rPr lang="en-US" sz="1400" dirty="0"/>
              <a:t>Authenticate BGP peer relationships </a:t>
            </a:r>
            <a:r>
              <a:rPr lang="en-US" altLang="zh-CN" sz="1400" dirty="0" smtClean="0"/>
              <a:t>can</a:t>
            </a:r>
            <a:r>
              <a:rPr lang="en-US" sz="1400" dirty="0" smtClean="0"/>
              <a:t> </a:t>
            </a:r>
            <a:r>
              <a:rPr lang="en-US" sz="1400" dirty="0"/>
              <a:t>prevent unauthorized BGP peer relationships from being </a:t>
            </a:r>
            <a:r>
              <a:rPr lang="en-US" sz="1400" dirty="0" smtClean="0"/>
              <a:t>established</a:t>
            </a:r>
            <a:r>
              <a:rPr lang="en-US" sz="1400" dirty="0" smtClean="0"/>
              <a:t>. </a:t>
            </a:r>
            <a:r>
              <a:rPr lang="en-US" sz="1400" dirty="0"/>
              <a:t>(     )</a:t>
            </a:r>
          </a:p>
          <a:p>
            <a:pPr marL="744376" lvl="1" indent="-342900" fontAlgn="ctr">
              <a:buFont typeface="+mj-lt"/>
              <a:buAutoNum type="alphaUcPeriod"/>
            </a:pPr>
            <a:r>
              <a:rPr lang="en-US" sz="1200" dirty="0">
                <a:latin typeface="Huawei Sans" panose="020C0503030203020204" pitchFamily="34" charset="0"/>
              </a:rPr>
              <a:t>True</a:t>
            </a:r>
          </a:p>
          <a:p>
            <a:pPr marL="744376" lvl="1" indent="-342900" fontAlgn="ctr">
              <a:buFont typeface="+mj-lt"/>
              <a:buAutoNum type="alphaUcPeriod"/>
            </a:pPr>
            <a:r>
              <a:rPr lang="en-US" sz="1200" dirty="0">
                <a:latin typeface="Huawei Sans" panose="020C0503030203020204" pitchFamily="34" charset="0"/>
              </a:rPr>
              <a:t>False</a:t>
            </a:r>
          </a:p>
          <a:p>
            <a:pPr marL="404813" indent="-404813"/>
            <a:r>
              <a:rPr lang="en-US" sz="1400" dirty="0"/>
              <a:t>(</a:t>
            </a:r>
            <a:r>
              <a:rPr lang="en-US" sz="1400" dirty="0" err="1"/>
              <a:t>TorF</a:t>
            </a:r>
            <a:r>
              <a:rPr lang="en-US" sz="1400" dirty="0"/>
              <a:t>) In the backup RR networking of BGP, the master and backup RRs discard the routes reflected by each other to prevent routing loops. (     )</a:t>
            </a:r>
          </a:p>
          <a:p>
            <a:pPr marL="744376" lvl="1" indent="-342900" fontAlgn="ctr">
              <a:buFont typeface="+mj-lt"/>
              <a:buAutoNum type="alphaUcPeriod"/>
            </a:pPr>
            <a:r>
              <a:rPr lang="en-US" sz="1200" dirty="0">
                <a:latin typeface="Huawei Sans" panose="020C0503030203020204" pitchFamily="34" charset="0"/>
              </a:rPr>
              <a:t>True</a:t>
            </a:r>
          </a:p>
          <a:p>
            <a:pPr marL="744376" lvl="1" indent="-342900" fontAlgn="ctr">
              <a:buFont typeface="+mj-lt"/>
              <a:buAutoNum type="alphaUcPeriod"/>
            </a:pPr>
            <a:r>
              <a:rPr lang="en-US" sz="1200" dirty="0">
                <a:latin typeface="Huawei Sans" panose="020C0503030203020204" pitchFamily="34" charset="0"/>
              </a:rPr>
              <a:t>False</a:t>
            </a:r>
          </a:p>
        </p:txBody>
      </p:sp>
    </p:spTree>
    <p:extLst>
      <p:ext uri="{BB962C8B-B14F-4D97-AF65-F5344CB8AC3E}">
        <p14:creationId xmlns:p14="http://schemas.microsoft.com/office/powerpoint/2010/main" val="225596478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1"/>
          </p:nvPr>
        </p:nvSpPr>
        <p:spPr>
          <a:xfrm>
            <a:off x="468316" y="1233487"/>
            <a:ext cx="11276184" cy="4680000"/>
          </a:xfrm>
        </p:spPr>
        <p:txBody>
          <a:bodyPr wrap="square">
            <a:noAutofit/>
          </a:bodyPr>
          <a:lstStyle/>
          <a:p>
            <a:pPr fontAlgn="ctr"/>
            <a:r>
              <a:rPr lang="en-US" sz="2000" dirty="0">
                <a:latin typeface="Huawei Sans" panose="020C0503030203020204" pitchFamily="34" charset="0"/>
              </a:rPr>
              <a:t>The </a:t>
            </a:r>
            <a:r>
              <a:rPr lang="en-US" sz="2000" dirty="0" err="1">
                <a:latin typeface="Huawei Sans" panose="020C0503030203020204" pitchFamily="34" charset="0"/>
              </a:rPr>
              <a:t>AS_Path</a:t>
            </a:r>
            <a:r>
              <a:rPr lang="en-US" sz="2000" dirty="0">
                <a:latin typeface="Huawei Sans" panose="020C0503030203020204" pitchFamily="34" charset="0"/>
              </a:rPr>
              <a:t> and community filters are dedicated route matching tools of BGP. You can use them to match BGP routes based on the </a:t>
            </a:r>
            <a:r>
              <a:rPr lang="en-US" sz="2000" dirty="0" err="1">
                <a:latin typeface="Huawei Sans" panose="020C0503030203020204" pitchFamily="34" charset="0"/>
              </a:rPr>
              <a:t>AS_Path</a:t>
            </a:r>
            <a:r>
              <a:rPr lang="en-US" sz="2000" dirty="0">
                <a:latin typeface="Huawei Sans" panose="020C0503030203020204" pitchFamily="34" charset="0"/>
              </a:rPr>
              <a:t> and community attributes, respectively. After routing policies are applied to the matched routes, BGP route control can be implemented.</a:t>
            </a:r>
          </a:p>
          <a:p>
            <a:pPr fontAlgn="ctr"/>
            <a:r>
              <a:rPr lang="en-US" sz="2000" dirty="0">
                <a:latin typeface="Huawei Sans" panose="020C0503030203020204" pitchFamily="34" charset="0"/>
              </a:rPr>
              <a:t>BGP also supports various advanced features, including ORF to achieve on-demand route advertisement, peer group to simplify configurations, and BGP security features to prevent the establishment of rogue peer relationships as well as attacks from bogus BGP messages.</a:t>
            </a:r>
          </a:p>
          <a:p>
            <a:pPr fontAlgn="ctr"/>
            <a:r>
              <a:rPr lang="en-US" sz="2000" dirty="0">
                <a:latin typeface="Huawei Sans" panose="020C0503030203020204" pitchFamily="34" charset="0"/>
              </a:rPr>
              <a:t>BGP uses RRs to break the split horizon rule of IBGP, avoid the need for full-mesh IBGP connections, and reduce the burden on the network and CPU. Common RR networking modes include backup RR networking and multi-cluster RR networking.</a:t>
            </a:r>
          </a:p>
        </p:txBody>
      </p:sp>
    </p:spTree>
    <p:extLst>
      <p:ext uri="{BB962C8B-B14F-4D97-AF65-F5344CB8AC3E}">
        <p14:creationId xmlns:p14="http://schemas.microsoft.com/office/powerpoint/2010/main" val="146981873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980873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68317" y="1233488"/>
            <a:ext cx="11276183" cy="530166"/>
          </a:xfrm>
        </p:spPr>
        <p:txBody>
          <a:bodyPr wrap="square">
            <a:noAutofit/>
          </a:bodyPr>
          <a:lstStyle/>
          <a:p>
            <a:pPr marL="0" indent="0" fontAlgn="ctr">
              <a:buNone/>
            </a:pPr>
            <a:r>
              <a:rPr lang="en-US" sz="2000" dirty="0">
                <a:latin typeface="Huawei Sans" panose="020C0503030203020204" pitchFamily="34" charset="0"/>
              </a:rPr>
              <a:t>BGP route control involves controlling the advertisement and acceptance of routes.</a:t>
            </a:r>
          </a:p>
        </p:txBody>
      </p:sp>
      <p:sp>
        <p:nvSpPr>
          <p:cNvPr id="3" name="标题 2"/>
          <p:cNvSpPr>
            <a:spLocks noGrp="1"/>
          </p:cNvSpPr>
          <p:nvPr>
            <p:ph type="title"/>
          </p:nvPr>
        </p:nvSpPr>
        <p:spPr>
          <a:xfrm>
            <a:off x="1594177" y="410400"/>
            <a:ext cx="9827761" cy="640800"/>
          </a:xfrm>
        </p:spPr>
        <p:txBody>
          <a:bodyPr wrap="square">
            <a:noAutofit/>
          </a:bodyPr>
          <a:lstStyle/>
          <a:p>
            <a:pPr fontAlgn="ctr"/>
            <a:r>
              <a:rPr lang="en-US">
                <a:latin typeface="Huawei Sans" panose="020C0503030203020204" pitchFamily="34" charset="0"/>
              </a:rPr>
              <a:t>Overview of BGP Route Control</a:t>
            </a:r>
          </a:p>
        </p:txBody>
      </p:sp>
      <p:grpSp>
        <p:nvGrpSpPr>
          <p:cNvPr id="69" name="组合 68"/>
          <p:cNvGrpSpPr/>
          <p:nvPr/>
        </p:nvGrpSpPr>
        <p:grpSpPr>
          <a:xfrm>
            <a:off x="553502" y="2013135"/>
            <a:ext cx="6707183" cy="4094063"/>
            <a:chOff x="867994" y="2029662"/>
            <a:chExt cx="6707183" cy="4094063"/>
          </a:xfrm>
        </p:grpSpPr>
        <p:sp>
          <p:nvSpPr>
            <p:cNvPr id="27" name="任意多边形 25"/>
            <p:cNvSpPr/>
            <p:nvPr/>
          </p:nvSpPr>
          <p:spPr>
            <a:xfrm>
              <a:off x="4879464" y="2479518"/>
              <a:ext cx="1732940" cy="2743158"/>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4FBFE"/>
            </a:solidFill>
            <a:ln w="12700">
              <a:solidFill>
                <a:srgbClr val="99DFF9"/>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任意多边形 25"/>
            <p:cNvSpPr/>
            <p:nvPr/>
          </p:nvSpPr>
          <p:spPr>
            <a:xfrm>
              <a:off x="868098" y="2479518"/>
              <a:ext cx="3197834" cy="2743158"/>
            </a:xfrm>
            <a:custGeom>
              <a:avLst/>
              <a:gdLst>
                <a:gd name="connsiteX0" fmla="*/ 0 w 2245106"/>
                <a:gd name="connsiteY0" fmla="*/ 0 h 2050058"/>
                <a:gd name="connsiteX1" fmla="*/ 2245106 w 2245106"/>
                <a:gd name="connsiteY1" fmla="*/ 0 h 2050058"/>
                <a:gd name="connsiteX2" fmla="*/ 2245106 w 2245106"/>
                <a:gd name="connsiteY2" fmla="*/ 2050058 h 2050058"/>
                <a:gd name="connsiteX3" fmla="*/ 0 w 2245106"/>
                <a:gd name="connsiteY3" fmla="*/ 2050058 h 2050058"/>
                <a:gd name="connsiteX4" fmla="*/ 0 w 2245106"/>
                <a:gd name="connsiteY4" fmla="*/ 0 h 2050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106" h="2050058">
                  <a:moveTo>
                    <a:pt x="0" y="0"/>
                  </a:moveTo>
                  <a:lnTo>
                    <a:pt x="2245106" y="0"/>
                  </a:lnTo>
                  <a:lnTo>
                    <a:pt x="2245106" y="2050058"/>
                  </a:lnTo>
                  <a:lnTo>
                    <a:pt x="0" y="2050058"/>
                  </a:lnTo>
                  <a:lnTo>
                    <a:pt x="0" y="0"/>
                  </a:lnTo>
                  <a:close/>
                </a:path>
              </a:pathLst>
            </a:custGeom>
            <a:solidFill>
              <a:srgbClr val="F4FBFE"/>
            </a:solidFill>
            <a:ln w="12700">
              <a:solidFill>
                <a:srgbClr val="99DFF9"/>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050727" y="2905631"/>
              <a:ext cx="540000" cy="442800"/>
            </a:xfrm>
            <a:prstGeom prst="rect">
              <a:avLst/>
            </a:prstGeom>
          </p:spPr>
        </p:pic>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050727" y="4582031"/>
              <a:ext cx="540000" cy="442800"/>
            </a:xfrm>
            <a:prstGeom prst="rect">
              <a:avLst/>
            </a:prstGeom>
          </p:spPr>
        </p:pic>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711781" y="3743831"/>
              <a:ext cx="540000" cy="442800"/>
            </a:xfrm>
            <a:prstGeom prst="rect">
              <a:avLst/>
            </a:prstGeom>
          </p:spPr>
        </p:pic>
        <p:cxnSp>
          <p:nvCxnSpPr>
            <p:cNvPr id="10" name="直接连接符 9"/>
            <p:cNvCxnSpPr>
              <a:stCxn id="9" idx="3"/>
              <a:endCxn id="6" idx="1"/>
            </p:cNvCxnSpPr>
            <p:nvPr/>
          </p:nvCxnSpPr>
          <p:spPr>
            <a:xfrm>
              <a:off x="2251781" y="3965231"/>
              <a:ext cx="117796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6" idx="1"/>
              <a:endCxn id="7" idx="1"/>
            </p:cNvCxnSpPr>
            <p:nvPr/>
          </p:nvCxnSpPr>
          <p:spPr>
            <a:xfrm flipV="1">
              <a:off x="3429745" y="3127031"/>
              <a:ext cx="1620982" cy="8382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6" idx="1"/>
              <a:endCxn id="8" idx="1"/>
            </p:cNvCxnSpPr>
            <p:nvPr/>
          </p:nvCxnSpPr>
          <p:spPr>
            <a:xfrm>
              <a:off x="3429745" y="3965231"/>
              <a:ext cx="1620982" cy="8382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429745" y="3743831"/>
              <a:ext cx="540000" cy="442800"/>
            </a:xfrm>
            <a:prstGeom prst="rect">
              <a:avLst/>
            </a:prstGeom>
          </p:spPr>
        </p:pic>
        <p:cxnSp>
          <p:nvCxnSpPr>
            <p:cNvPr id="18" name="直接连接符 17"/>
            <p:cNvCxnSpPr>
              <a:stCxn id="7" idx="2"/>
              <a:endCxn id="8" idx="0"/>
            </p:cNvCxnSpPr>
            <p:nvPr/>
          </p:nvCxnSpPr>
          <p:spPr>
            <a:xfrm>
              <a:off x="5320727" y="3348431"/>
              <a:ext cx="0" cy="12336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TextBox 120">
              <a:extLst>
                <a:ext uri="{FF2B5EF4-FFF2-40B4-BE49-F238E27FC236}">
                  <a16:creationId xmlns:a16="http://schemas.microsoft.com/office/drawing/2014/main" xmlns="" id="{020D7A1D-EFAD-4C8C-B9DE-D0FAD269B77A}"/>
                </a:ext>
              </a:extLst>
            </p:cNvPr>
            <p:cNvSpPr txBox="1"/>
            <p:nvPr/>
          </p:nvSpPr>
          <p:spPr>
            <a:xfrm>
              <a:off x="5963685" y="2507612"/>
              <a:ext cx="827092" cy="307777"/>
            </a:xfrm>
            <a:prstGeom prst="rect">
              <a:avLst/>
            </a:prstGeom>
            <a:noFill/>
            <a:ln>
              <a:noFill/>
            </a:ln>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AS 102</a:t>
              </a:r>
            </a:p>
          </p:txBody>
        </p:sp>
        <p:sp>
          <p:nvSpPr>
            <p:cNvPr id="24" name="TextBox 120">
              <a:extLst>
                <a:ext uri="{FF2B5EF4-FFF2-40B4-BE49-F238E27FC236}">
                  <a16:creationId xmlns:a16="http://schemas.microsoft.com/office/drawing/2014/main" xmlns="" id="{020D7A1D-EFAD-4C8C-B9DE-D0FAD269B77A}"/>
                </a:ext>
              </a:extLst>
            </p:cNvPr>
            <p:cNvSpPr txBox="1"/>
            <p:nvPr/>
          </p:nvSpPr>
          <p:spPr>
            <a:xfrm>
              <a:off x="867994" y="2479518"/>
              <a:ext cx="827092" cy="307777"/>
            </a:xfrm>
            <a:prstGeom prst="rect">
              <a:avLst/>
            </a:prstGeom>
            <a:noFill/>
            <a:ln>
              <a:noFill/>
            </a:ln>
          </p:spPr>
          <p:txBody>
            <a:bodyPr wrap="square" rtlCol="0">
              <a:noAutofit/>
            </a:bodyPr>
            <a:lstStyle/>
            <a:p>
              <a:pP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AS 101</a:t>
              </a:r>
            </a:p>
          </p:txBody>
        </p:sp>
        <p:sp>
          <p:nvSpPr>
            <p:cNvPr id="25" name="TextBox 120">
              <a:extLst>
                <a:ext uri="{FF2B5EF4-FFF2-40B4-BE49-F238E27FC236}">
                  <a16:creationId xmlns:a16="http://schemas.microsoft.com/office/drawing/2014/main" xmlns="" id="{020D7A1D-EFAD-4C8C-B9DE-D0FAD269B77A}"/>
                </a:ext>
              </a:extLst>
            </p:cNvPr>
            <p:cNvSpPr txBox="1"/>
            <p:nvPr/>
          </p:nvSpPr>
          <p:spPr>
            <a:xfrm>
              <a:off x="1774849" y="3484206"/>
              <a:ext cx="413864" cy="307777"/>
            </a:xfrm>
            <a:prstGeom prst="rect">
              <a:avLst/>
            </a:prstGeom>
            <a:noFill/>
            <a:ln>
              <a:noFill/>
            </a:ln>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R1</a:t>
              </a:r>
            </a:p>
          </p:txBody>
        </p:sp>
        <p:cxnSp>
          <p:nvCxnSpPr>
            <p:cNvPr id="28" name="直接连接符 27"/>
            <p:cNvCxnSpPr>
              <a:endCxn id="9" idx="1"/>
            </p:cNvCxnSpPr>
            <p:nvPr/>
          </p:nvCxnSpPr>
          <p:spPr>
            <a:xfrm>
              <a:off x="1462938" y="3965231"/>
              <a:ext cx="24884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1462938" y="3769269"/>
              <a:ext cx="0" cy="3919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TextBox 120">
              <a:extLst>
                <a:ext uri="{FF2B5EF4-FFF2-40B4-BE49-F238E27FC236}">
                  <a16:creationId xmlns:a16="http://schemas.microsoft.com/office/drawing/2014/main" xmlns="" id="{31930744-3D36-4F81-8426-6F129C1A6804}"/>
                </a:ext>
              </a:extLst>
            </p:cNvPr>
            <p:cNvSpPr txBox="1"/>
            <p:nvPr/>
          </p:nvSpPr>
          <p:spPr>
            <a:xfrm>
              <a:off x="960105" y="3640047"/>
              <a:ext cx="556758" cy="671334"/>
            </a:xfrm>
            <a:prstGeom prst="roundRect">
              <a:avLst>
                <a:gd name="adj" fmla="val 6721"/>
              </a:avLst>
            </a:prstGeom>
            <a:noFill/>
            <a:ln w="12700">
              <a:noFill/>
            </a:ln>
          </p:spPr>
          <p:txBody>
            <a:bodyPr wrap="square" rtlCol="0" anchor="ctr">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Net1</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Net2</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Net3</a:t>
              </a:r>
            </a:p>
          </p:txBody>
        </p:sp>
        <p:sp>
          <p:nvSpPr>
            <p:cNvPr id="34" name="TextBox 120">
              <a:extLst>
                <a:ext uri="{FF2B5EF4-FFF2-40B4-BE49-F238E27FC236}">
                  <a16:creationId xmlns:a16="http://schemas.microsoft.com/office/drawing/2014/main" xmlns="" id="{020D7A1D-EFAD-4C8C-B9DE-D0FAD269B77A}"/>
                </a:ext>
              </a:extLst>
            </p:cNvPr>
            <p:cNvSpPr txBox="1"/>
            <p:nvPr/>
          </p:nvSpPr>
          <p:spPr>
            <a:xfrm>
              <a:off x="3493230" y="3484206"/>
              <a:ext cx="413864" cy="307777"/>
            </a:xfrm>
            <a:prstGeom prst="rect">
              <a:avLst/>
            </a:prstGeom>
            <a:noFill/>
            <a:ln>
              <a:noFill/>
            </a:ln>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35" name="TextBox 120">
              <a:extLst>
                <a:ext uri="{FF2B5EF4-FFF2-40B4-BE49-F238E27FC236}">
                  <a16:creationId xmlns:a16="http://schemas.microsoft.com/office/drawing/2014/main" xmlns="" id="{020D7A1D-EFAD-4C8C-B9DE-D0FAD269B77A}"/>
                </a:ext>
              </a:extLst>
            </p:cNvPr>
            <p:cNvSpPr txBox="1"/>
            <p:nvPr/>
          </p:nvSpPr>
          <p:spPr>
            <a:xfrm>
              <a:off x="5539002" y="2964906"/>
              <a:ext cx="413864" cy="307777"/>
            </a:xfrm>
            <a:prstGeom prst="rect">
              <a:avLst/>
            </a:prstGeom>
            <a:noFill/>
            <a:ln>
              <a:noFill/>
            </a:ln>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36" name="TextBox 120">
              <a:extLst>
                <a:ext uri="{FF2B5EF4-FFF2-40B4-BE49-F238E27FC236}">
                  <a16:creationId xmlns:a16="http://schemas.microsoft.com/office/drawing/2014/main" xmlns="" id="{020D7A1D-EFAD-4C8C-B9DE-D0FAD269B77A}"/>
                </a:ext>
              </a:extLst>
            </p:cNvPr>
            <p:cNvSpPr txBox="1"/>
            <p:nvPr/>
          </p:nvSpPr>
          <p:spPr>
            <a:xfrm>
              <a:off x="5539002" y="4641306"/>
              <a:ext cx="413864" cy="307777"/>
            </a:xfrm>
            <a:prstGeom prst="rect">
              <a:avLst/>
            </a:prstGeom>
            <a:noFill/>
            <a:ln>
              <a:noFill/>
            </a:ln>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R4</a:t>
              </a:r>
            </a:p>
          </p:txBody>
        </p:sp>
        <p:grpSp>
          <p:nvGrpSpPr>
            <p:cNvPr id="44" name="组合 43"/>
            <p:cNvGrpSpPr/>
            <p:nvPr/>
          </p:nvGrpSpPr>
          <p:grpSpPr>
            <a:xfrm>
              <a:off x="2707021" y="5081608"/>
              <a:ext cx="1655547" cy="840805"/>
              <a:chOff x="10029245" y="3904214"/>
              <a:chExt cx="1655547" cy="840805"/>
            </a:xfrm>
          </p:grpSpPr>
          <p:sp>
            <p:nvSpPr>
              <p:cNvPr id="37" name="矩形: 圆角 52">
                <a:extLst>
                  <a:ext uri="{FF2B5EF4-FFF2-40B4-BE49-F238E27FC236}">
                    <a16:creationId xmlns:a16="http://schemas.microsoft.com/office/drawing/2014/main" xmlns="" id="{70ADCB91-E11A-40F5-B977-66A090F8EF3C}"/>
                  </a:ext>
                </a:extLst>
              </p:cNvPr>
              <p:cNvSpPr/>
              <p:nvPr/>
            </p:nvSpPr>
            <p:spPr>
              <a:xfrm>
                <a:off x="10029245" y="3904214"/>
                <a:ext cx="1655547" cy="840805"/>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TextBox 120">
                <a:extLst>
                  <a:ext uri="{FF2B5EF4-FFF2-40B4-BE49-F238E27FC236}">
                    <a16:creationId xmlns:a16="http://schemas.microsoft.com/office/drawing/2014/main" xmlns="" id="{31930744-3D36-4F81-8426-6F129C1A6804}"/>
                  </a:ext>
                </a:extLst>
              </p:cNvPr>
              <p:cNvSpPr txBox="1"/>
              <p:nvPr/>
            </p:nvSpPr>
            <p:spPr>
              <a:xfrm>
                <a:off x="10054686" y="3904214"/>
                <a:ext cx="1604664" cy="276999"/>
              </a:xfrm>
              <a:prstGeom prst="rect">
                <a:avLst/>
              </a:prstGeom>
              <a:noFill/>
            </p:spPr>
            <p:txBody>
              <a:bodyPr wrap="square" rtlCol="0">
                <a:noAutofit/>
              </a:bodyPr>
              <a:lstStyle/>
              <a:p>
                <a:pPr algn="ctr" fontAlgn="ctr"/>
                <a:r>
                  <a:rPr lang="en-US" sz="1200" b="1">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BGP routing table</a:t>
                </a:r>
              </a:p>
            </p:txBody>
          </p:sp>
          <p:sp>
            <p:nvSpPr>
              <p:cNvPr id="39" name="TextBox 120">
                <a:extLst>
                  <a:ext uri="{FF2B5EF4-FFF2-40B4-BE49-F238E27FC236}">
                    <a16:creationId xmlns:a16="http://schemas.microsoft.com/office/drawing/2014/main" xmlns="" id="{31930744-3D36-4F81-8426-6F129C1A6804}"/>
                  </a:ext>
                </a:extLst>
              </p:cNvPr>
              <p:cNvSpPr txBox="1"/>
              <p:nvPr/>
            </p:nvSpPr>
            <p:spPr>
              <a:xfrm>
                <a:off x="10056511" y="4218126"/>
                <a:ext cx="1601015" cy="479524"/>
              </a:xfrm>
              <a:prstGeom prst="rect">
                <a:avLst/>
              </a:prstGeom>
              <a:solidFill>
                <a:schemeClr val="bg1">
                  <a:lumMod val="95000"/>
                </a:schemeClr>
              </a:solidFill>
              <a:ln w="12700">
                <a:solidFill>
                  <a:schemeClr val="bg1">
                    <a:lumMod val="75000"/>
                  </a:schemeClr>
                </a:solidFill>
              </a:ln>
            </p:spPr>
            <p:txBody>
              <a:bodyPr wrap="square" lIns="72000" rIns="72000" rtlCol="0" anchor="ctr">
                <a:noAutofit/>
              </a:bodyPr>
              <a:lstStyle/>
              <a:p>
                <a:pPr fontAlgn="ctr"/>
                <a:r>
                  <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*&gt;  Net1</a:t>
                </a:r>
              </a:p>
              <a:p>
                <a:pPr fontAlgn="ctr"/>
                <a:r>
                  <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*&gt;  Net3</a:t>
                </a:r>
              </a:p>
            </p:txBody>
          </p:sp>
        </p:grpSp>
        <p:grpSp>
          <p:nvGrpSpPr>
            <p:cNvPr id="43" name="组合 42"/>
            <p:cNvGrpSpPr/>
            <p:nvPr/>
          </p:nvGrpSpPr>
          <p:grpSpPr>
            <a:xfrm>
              <a:off x="887184" y="5081097"/>
              <a:ext cx="1655547" cy="1042628"/>
              <a:chOff x="10029245" y="5021195"/>
              <a:chExt cx="1655547" cy="1042628"/>
            </a:xfrm>
          </p:grpSpPr>
          <p:sp>
            <p:nvSpPr>
              <p:cNvPr id="40" name="矩形: 圆角 52">
                <a:extLst>
                  <a:ext uri="{FF2B5EF4-FFF2-40B4-BE49-F238E27FC236}">
                    <a16:creationId xmlns:a16="http://schemas.microsoft.com/office/drawing/2014/main" xmlns="" id="{70ADCB91-E11A-40F5-B977-66A090F8EF3C}"/>
                  </a:ext>
                </a:extLst>
              </p:cNvPr>
              <p:cNvSpPr/>
              <p:nvPr/>
            </p:nvSpPr>
            <p:spPr>
              <a:xfrm>
                <a:off x="10029245" y="5021195"/>
                <a:ext cx="1655547" cy="1042628"/>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TextBox 120">
                <a:extLst>
                  <a:ext uri="{FF2B5EF4-FFF2-40B4-BE49-F238E27FC236}">
                    <a16:creationId xmlns:a16="http://schemas.microsoft.com/office/drawing/2014/main" xmlns="" id="{31930744-3D36-4F81-8426-6F129C1A6804}"/>
                  </a:ext>
                </a:extLst>
              </p:cNvPr>
              <p:cNvSpPr txBox="1"/>
              <p:nvPr/>
            </p:nvSpPr>
            <p:spPr>
              <a:xfrm>
                <a:off x="10054686" y="5021195"/>
                <a:ext cx="1604664" cy="276999"/>
              </a:xfrm>
              <a:prstGeom prst="rect">
                <a:avLst/>
              </a:prstGeom>
              <a:noFill/>
            </p:spPr>
            <p:txBody>
              <a:bodyPr wrap="square" rtlCol="0">
                <a:noAutofit/>
              </a:bodyPr>
              <a:lstStyle/>
              <a:p>
                <a:pPr algn="ctr" fontAlgn="ctr"/>
                <a:r>
                  <a:rPr lang="en-US" sz="1200" b="1">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BGP routing table</a:t>
                </a:r>
              </a:p>
            </p:txBody>
          </p:sp>
          <p:sp>
            <p:nvSpPr>
              <p:cNvPr id="42" name="TextBox 120">
                <a:extLst>
                  <a:ext uri="{FF2B5EF4-FFF2-40B4-BE49-F238E27FC236}">
                    <a16:creationId xmlns:a16="http://schemas.microsoft.com/office/drawing/2014/main" xmlns="" id="{31930744-3D36-4F81-8426-6F129C1A6804}"/>
                  </a:ext>
                </a:extLst>
              </p:cNvPr>
              <p:cNvSpPr txBox="1"/>
              <p:nvPr/>
            </p:nvSpPr>
            <p:spPr>
              <a:xfrm>
                <a:off x="10056511" y="5337069"/>
                <a:ext cx="1601015" cy="671334"/>
              </a:xfrm>
              <a:prstGeom prst="rect">
                <a:avLst/>
              </a:prstGeom>
              <a:solidFill>
                <a:schemeClr val="bg1">
                  <a:lumMod val="95000"/>
                </a:schemeClr>
              </a:solidFill>
              <a:ln w="12700">
                <a:solidFill>
                  <a:schemeClr val="bg1">
                    <a:lumMod val="75000"/>
                  </a:schemeClr>
                </a:solidFill>
              </a:ln>
            </p:spPr>
            <p:txBody>
              <a:bodyPr wrap="square" lIns="72000" rIns="72000" rtlCol="0" anchor="ctr">
                <a:noAutofit/>
              </a:bodyPr>
              <a:lstStyle/>
              <a:p>
                <a:pPr fontAlgn="ctr"/>
                <a:r>
                  <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*&gt;  Net1</a:t>
                </a:r>
              </a:p>
              <a:p>
                <a:pPr fontAlgn="ctr"/>
                <a:r>
                  <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*&gt;  Net2</a:t>
                </a:r>
              </a:p>
              <a:p>
                <a:pPr fontAlgn="ctr"/>
                <a:r>
                  <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*&gt;  Net3</a:t>
                </a:r>
              </a:p>
            </p:txBody>
          </p:sp>
        </p:grpSp>
        <p:grpSp>
          <p:nvGrpSpPr>
            <p:cNvPr id="52" name="组合 51"/>
            <p:cNvGrpSpPr/>
            <p:nvPr/>
          </p:nvGrpSpPr>
          <p:grpSpPr>
            <a:xfrm>
              <a:off x="5919629" y="4184026"/>
              <a:ext cx="1655547" cy="840805"/>
              <a:chOff x="10029245" y="2144870"/>
              <a:chExt cx="1655547" cy="840805"/>
            </a:xfrm>
          </p:grpSpPr>
          <p:sp>
            <p:nvSpPr>
              <p:cNvPr id="45" name="矩形: 圆角 52">
                <a:extLst>
                  <a:ext uri="{FF2B5EF4-FFF2-40B4-BE49-F238E27FC236}">
                    <a16:creationId xmlns:a16="http://schemas.microsoft.com/office/drawing/2014/main" xmlns="" id="{70ADCB91-E11A-40F5-B977-66A090F8EF3C}"/>
                  </a:ext>
                </a:extLst>
              </p:cNvPr>
              <p:cNvSpPr/>
              <p:nvPr/>
            </p:nvSpPr>
            <p:spPr>
              <a:xfrm>
                <a:off x="10029245" y="2144870"/>
                <a:ext cx="1655547" cy="840805"/>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TextBox 120">
                <a:extLst>
                  <a:ext uri="{FF2B5EF4-FFF2-40B4-BE49-F238E27FC236}">
                    <a16:creationId xmlns:a16="http://schemas.microsoft.com/office/drawing/2014/main" xmlns="" id="{31930744-3D36-4F81-8426-6F129C1A6804}"/>
                  </a:ext>
                </a:extLst>
              </p:cNvPr>
              <p:cNvSpPr txBox="1"/>
              <p:nvPr/>
            </p:nvSpPr>
            <p:spPr>
              <a:xfrm>
                <a:off x="10054686" y="2144870"/>
                <a:ext cx="1604664" cy="276999"/>
              </a:xfrm>
              <a:prstGeom prst="rect">
                <a:avLst/>
              </a:prstGeom>
              <a:noFill/>
            </p:spPr>
            <p:txBody>
              <a:bodyPr wrap="square" rtlCol="0">
                <a:noAutofit/>
              </a:bodyPr>
              <a:lstStyle/>
              <a:p>
                <a:pPr algn="ctr" fontAlgn="ctr"/>
                <a:r>
                  <a:rPr lang="en-US" sz="1200" b="1">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BGP routing table</a:t>
                </a:r>
              </a:p>
            </p:txBody>
          </p:sp>
          <p:sp>
            <p:nvSpPr>
              <p:cNvPr id="47" name="TextBox 120">
                <a:extLst>
                  <a:ext uri="{FF2B5EF4-FFF2-40B4-BE49-F238E27FC236}">
                    <a16:creationId xmlns:a16="http://schemas.microsoft.com/office/drawing/2014/main" xmlns="" id="{31930744-3D36-4F81-8426-6F129C1A6804}"/>
                  </a:ext>
                </a:extLst>
              </p:cNvPr>
              <p:cNvSpPr txBox="1"/>
              <p:nvPr/>
            </p:nvSpPr>
            <p:spPr>
              <a:xfrm>
                <a:off x="10056511" y="2458782"/>
                <a:ext cx="1601015" cy="479524"/>
              </a:xfrm>
              <a:prstGeom prst="rect">
                <a:avLst/>
              </a:prstGeom>
              <a:solidFill>
                <a:schemeClr val="bg1">
                  <a:lumMod val="95000"/>
                </a:schemeClr>
              </a:solidFill>
              <a:ln w="12700">
                <a:solidFill>
                  <a:schemeClr val="bg1">
                    <a:lumMod val="75000"/>
                  </a:schemeClr>
                </a:solidFill>
              </a:ln>
            </p:spPr>
            <p:txBody>
              <a:bodyPr wrap="square" lIns="36000" rIns="0" rtlCol="0" anchor="ctr">
                <a:noAutofit/>
              </a:bodyPr>
              <a:lstStyle/>
              <a:p>
                <a:pPr fontAlgn="ctr"/>
                <a:r>
                  <a:rPr lang="en-US" sz="105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*&gt;  Net1</a:t>
                </a:r>
              </a:p>
              <a:p>
                <a:pPr marL="195263" indent="-195263" fontAlgn="ctr"/>
                <a:r>
                  <a:rPr lang="en-US" sz="105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*&gt;  Net3 (R4 is preferred as the egress)</a:t>
                </a:r>
              </a:p>
            </p:txBody>
          </p:sp>
        </p:grpSp>
        <p:grpSp>
          <p:nvGrpSpPr>
            <p:cNvPr id="51" name="组合 50"/>
            <p:cNvGrpSpPr/>
            <p:nvPr/>
          </p:nvGrpSpPr>
          <p:grpSpPr>
            <a:xfrm>
              <a:off x="5919630" y="2900065"/>
              <a:ext cx="1655547" cy="840805"/>
              <a:chOff x="7856091" y="1568081"/>
              <a:chExt cx="1655547" cy="840805"/>
            </a:xfrm>
          </p:grpSpPr>
          <p:sp>
            <p:nvSpPr>
              <p:cNvPr id="48" name="矩形: 圆角 52">
                <a:extLst>
                  <a:ext uri="{FF2B5EF4-FFF2-40B4-BE49-F238E27FC236}">
                    <a16:creationId xmlns:a16="http://schemas.microsoft.com/office/drawing/2014/main" xmlns="" id="{70ADCB91-E11A-40F5-B977-66A090F8EF3C}"/>
                  </a:ext>
                </a:extLst>
              </p:cNvPr>
              <p:cNvSpPr/>
              <p:nvPr/>
            </p:nvSpPr>
            <p:spPr>
              <a:xfrm>
                <a:off x="7856091" y="1568081"/>
                <a:ext cx="1655547" cy="840805"/>
              </a:xfrm>
              <a:prstGeom prst="roundRect">
                <a:avLst>
                  <a:gd name="adj" fmla="val 3125"/>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TextBox 120">
                <a:extLst>
                  <a:ext uri="{FF2B5EF4-FFF2-40B4-BE49-F238E27FC236}">
                    <a16:creationId xmlns:a16="http://schemas.microsoft.com/office/drawing/2014/main" xmlns="" id="{31930744-3D36-4F81-8426-6F129C1A6804}"/>
                  </a:ext>
                </a:extLst>
              </p:cNvPr>
              <p:cNvSpPr txBox="1"/>
              <p:nvPr/>
            </p:nvSpPr>
            <p:spPr>
              <a:xfrm>
                <a:off x="7881532" y="1568081"/>
                <a:ext cx="1604664" cy="276999"/>
              </a:xfrm>
              <a:prstGeom prst="rect">
                <a:avLst/>
              </a:prstGeom>
              <a:noFill/>
            </p:spPr>
            <p:txBody>
              <a:bodyPr wrap="square" rtlCol="0">
                <a:noAutofit/>
              </a:bodyPr>
              <a:lstStyle/>
              <a:p>
                <a:pPr algn="ctr" fontAlgn="ctr"/>
                <a:r>
                  <a:rPr lang="en-US" sz="1200" b="1">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BGP routing table</a:t>
                </a:r>
              </a:p>
            </p:txBody>
          </p:sp>
          <p:sp>
            <p:nvSpPr>
              <p:cNvPr id="50" name="TextBox 120">
                <a:extLst>
                  <a:ext uri="{FF2B5EF4-FFF2-40B4-BE49-F238E27FC236}">
                    <a16:creationId xmlns:a16="http://schemas.microsoft.com/office/drawing/2014/main" xmlns="" id="{31930744-3D36-4F81-8426-6F129C1A6804}"/>
                  </a:ext>
                </a:extLst>
              </p:cNvPr>
              <p:cNvSpPr txBox="1"/>
              <p:nvPr/>
            </p:nvSpPr>
            <p:spPr>
              <a:xfrm>
                <a:off x="7883357" y="1881993"/>
                <a:ext cx="1601015" cy="479524"/>
              </a:xfrm>
              <a:prstGeom prst="rect">
                <a:avLst/>
              </a:prstGeom>
              <a:solidFill>
                <a:schemeClr val="bg1">
                  <a:lumMod val="95000"/>
                </a:schemeClr>
              </a:solidFill>
              <a:ln w="12700">
                <a:solidFill>
                  <a:schemeClr val="bg1">
                    <a:lumMod val="75000"/>
                  </a:schemeClr>
                </a:solidFill>
              </a:ln>
            </p:spPr>
            <p:txBody>
              <a:bodyPr wrap="square" lIns="36000" rIns="0" rtlCol="0" anchor="ctr">
                <a:noAutofit/>
              </a:bodyPr>
              <a:lstStyle/>
              <a:p>
                <a:pPr marL="195263" indent="-195263" fontAlgn="ctr"/>
                <a:r>
                  <a:rPr lang="en-US" sz="105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*&gt;  Net1 (R3 is preferred as the egress)</a:t>
                </a:r>
              </a:p>
              <a:p>
                <a:pPr fontAlgn="ctr"/>
                <a:r>
                  <a:rPr lang="en-US" sz="105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*&gt;  Net3</a:t>
                </a:r>
              </a:p>
            </p:txBody>
          </p:sp>
        </p:grpSp>
        <p:cxnSp>
          <p:nvCxnSpPr>
            <p:cNvPr id="53" name="直接连接符 55"/>
            <p:cNvCxnSpPr/>
            <p:nvPr/>
          </p:nvCxnSpPr>
          <p:spPr bwMode="auto">
            <a:xfrm flipH="1">
              <a:off x="2345265" y="4060167"/>
              <a:ext cx="918225" cy="0"/>
            </a:xfrm>
            <a:prstGeom prst="line">
              <a:avLst/>
            </a:prstGeom>
            <a:solidFill>
              <a:schemeClr val="accent1"/>
            </a:solidFill>
            <a:ln w="28575" cap="flat" cmpd="sng" algn="ctr">
              <a:solidFill>
                <a:schemeClr val="tx1"/>
              </a:solidFill>
              <a:prstDash val="solid"/>
              <a:round/>
              <a:headEnd type="triangle" w="med" len="med"/>
              <a:tailEnd type="none" w="med" len="med"/>
            </a:ln>
            <a:effectLst/>
          </p:spPr>
        </p:cxnSp>
        <p:cxnSp>
          <p:nvCxnSpPr>
            <p:cNvPr id="54" name="直接连接符 55"/>
            <p:cNvCxnSpPr/>
            <p:nvPr/>
          </p:nvCxnSpPr>
          <p:spPr bwMode="auto">
            <a:xfrm flipH="1">
              <a:off x="3969745" y="3090118"/>
              <a:ext cx="947320" cy="512575"/>
            </a:xfrm>
            <a:prstGeom prst="line">
              <a:avLst/>
            </a:prstGeom>
            <a:solidFill>
              <a:schemeClr val="accent1"/>
            </a:solidFill>
            <a:ln w="28575" cap="flat" cmpd="sng" algn="ctr">
              <a:solidFill>
                <a:schemeClr val="tx1"/>
              </a:solidFill>
              <a:prstDash val="solid"/>
              <a:round/>
              <a:headEnd type="triangle" w="med" len="med"/>
              <a:tailEnd type="none" w="med" len="med"/>
            </a:ln>
            <a:effectLst/>
          </p:spPr>
        </p:cxnSp>
        <p:sp>
          <p:nvSpPr>
            <p:cNvPr id="56" name="Rectangular Callout 115"/>
            <p:cNvSpPr/>
            <p:nvPr/>
          </p:nvSpPr>
          <p:spPr>
            <a:xfrm>
              <a:off x="2025442" y="3050945"/>
              <a:ext cx="1428475" cy="383032"/>
            </a:xfrm>
            <a:prstGeom prst="wedgeRoundRectCallout">
              <a:avLst>
                <a:gd name="adj1" fmla="val 42931"/>
                <a:gd name="adj2" fmla="val 132807"/>
                <a:gd name="adj3" fmla="val 16667"/>
              </a:avLst>
            </a:prstGeom>
            <a:solidFill>
              <a:srgbClr val="FFFFCC"/>
            </a:solidFill>
            <a:ln w="19050">
              <a:solidFill>
                <a:srgbClr val="FFD17D"/>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lIns="36000" rIns="36000" rtlCol="0" anchor="ctr">
              <a:noAutofit/>
            </a:bodyPr>
            <a:lstStyle/>
            <a:p>
              <a:pPr algn="ctr" fontAlgn="ctr"/>
              <a:r>
                <a:rPr lang="en-US" sz="1100" b="1" dirty="0">
                  <a:solidFill>
                    <a:srgbClr val="EC7061"/>
                  </a:solidFill>
                  <a:latin typeface="Huawei Sans" panose="020C0503030203020204" pitchFamily="34" charset="0"/>
                </a:rPr>
                <a:t>Filter</a:t>
              </a:r>
              <a:r>
                <a:rPr lang="en-US" sz="1100" dirty="0">
                  <a:solidFill>
                    <a:schemeClr val="tx1"/>
                  </a:solidFill>
                  <a:latin typeface="Huawei Sans" panose="020C0503030203020204" pitchFamily="34" charset="0"/>
                </a:rPr>
                <a:t> out the Net2 route.</a:t>
              </a:r>
            </a:p>
          </p:txBody>
        </p:sp>
        <p:cxnSp>
          <p:nvCxnSpPr>
            <p:cNvPr id="61" name="直接连接符 55"/>
            <p:cNvCxnSpPr/>
            <p:nvPr/>
          </p:nvCxnSpPr>
          <p:spPr bwMode="auto">
            <a:xfrm flipH="1" flipV="1">
              <a:off x="3969745" y="4337139"/>
              <a:ext cx="946800" cy="511200"/>
            </a:xfrm>
            <a:prstGeom prst="line">
              <a:avLst/>
            </a:prstGeom>
            <a:solidFill>
              <a:schemeClr val="accent1"/>
            </a:solidFill>
            <a:ln w="28575" cap="flat" cmpd="sng" algn="ctr">
              <a:solidFill>
                <a:schemeClr val="tx1"/>
              </a:solidFill>
              <a:prstDash val="solid"/>
              <a:round/>
              <a:headEnd type="triangle" w="med" len="med"/>
              <a:tailEnd type="none" w="med" len="med"/>
            </a:ln>
            <a:effectLst/>
          </p:spPr>
        </p:cxnSp>
        <p:sp>
          <p:nvSpPr>
            <p:cNvPr id="63" name="Rectangular Callout 116"/>
            <p:cNvSpPr/>
            <p:nvPr/>
          </p:nvSpPr>
          <p:spPr>
            <a:xfrm>
              <a:off x="4450595" y="5077481"/>
              <a:ext cx="1855264" cy="516781"/>
            </a:xfrm>
            <a:prstGeom prst="wedgeRoundRectCallout">
              <a:avLst>
                <a:gd name="adj1" fmla="val -21888"/>
                <a:gd name="adj2" fmla="val -88813"/>
                <a:gd name="adj3" fmla="val 16667"/>
              </a:avLst>
            </a:prstGeom>
            <a:solidFill>
              <a:srgbClr val="FFFFCC"/>
            </a:solidFill>
            <a:ln w="19050">
              <a:solidFill>
                <a:srgbClr val="FFD17D"/>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lIns="36000" rIns="36000" rtlCol="0" anchor="ctr">
              <a:noAutofit/>
            </a:bodyPr>
            <a:lstStyle/>
            <a:p>
              <a:pPr algn="ctr" fontAlgn="ctr"/>
              <a:r>
                <a:rPr lang="en-US" sz="1100" b="1" dirty="0">
                  <a:solidFill>
                    <a:srgbClr val="EC7061"/>
                  </a:solidFill>
                  <a:latin typeface="Huawei Sans" panose="020C0503030203020204" pitchFamily="34" charset="0"/>
                </a:rPr>
                <a:t>Modify</a:t>
              </a:r>
              <a:r>
                <a:rPr lang="en-US" sz="1100" dirty="0">
                  <a:solidFill>
                    <a:schemeClr val="tx1"/>
                  </a:solidFill>
                  <a:latin typeface="Huawei Sans" panose="020C0503030203020204" pitchFamily="34" charset="0"/>
                </a:rPr>
                <a:t> the attributes of the Net1 and Net3 routes to control route selection.</a:t>
              </a:r>
            </a:p>
          </p:txBody>
        </p:sp>
        <p:sp>
          <p:nvSpPr>
            <p:cNvPr id="64" name="Rectangular Callout 116"/>
            <p:cNvSpPr/>
            <p:nvPr/>
          </p:nvSpPr>
          <p:spPr>
            <a:xfrm>
              <a:off x="4450595" y="2029662"/>
              <a:ext cx="1855264" cy="512745"/>
            </a:xfrm>
            <a:prstGeom prst="wedgeRoundRectCallout">
              <a:avLst>
                <a:gd name="adj1" fmla="val -18433"/>
                <a:gd name="adj2" fmla="val 118718"/>
                <a:gd name="adj3" fmla="val 16667"/>
              </a:avLst>
            </a:prstGeom>
            <a:solidFill>
              <a:srgbClr val="FFFFCC"/>
            </a:solidFill>
            <a:ln w="19050">
              <a:solidFill>
                <a:srgbClr val="FFD17D"/>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lIns="36000" rIns="36000" rtlCol="0" anchor="ctr">
              <a:noAutofit/>
            </a:bodyPr>
            <a:lstStyle/>
            <a:p>
              <a:pPr algn="ctr" fontAlgn="ctr"/>
              <a:r>
                <a:rPr lang="en-US" sz="1100" b="1" dirty="0">
                  <a:solidFill>
                    <a:srgbClr val="EC7061"/>
                  </a:solidFill>
                  <a:latin typeface="Huawei Sans" panose="020C0503030203020204" pitchFamily="34" charset="0"/>
                </a:rPr>
                <a:t>Modify</a:t>
              </a:r>
              <a:r>
                <a:rPr lang="en-US" sz="1100" dirty="0">
                  <a:solidFill>
                    <a:schemeClr val="tx1"/>
                  </a:solidFill>
                  <a:latin typeface="Huawei Sans" panose="020C0503030203020204" pitchFamily="34" charset="0"/>
                </a:rPr>
                <a:t> the attributes of the Net1 and Net3 routes to control route selection.</a:t>
              </a:r>
            </a:p>
          </p:txBody>
        </p:sp>
        <p:sp>
          <p:nvSpPr>
            <p:cNvPr id="65" name="TextBox 120">
              <a:extLst>
                <a:ext uri="{FF2B5EF4-FFF2-40B4-BE49-F238E27FC236}">
                  <a16:creationId xmlns:a16="http://schemas.microsoft.com/office/drawing/2014/main" xmlns="" id="{020D7A1D-EFAD-4C8C-B9DE-D0FAD269B77A}"/>
                </a:ext>
              </a:extLst>
            </p:cNvPr>
            <p:cNvSpPr txBox="1"/>
            <p:nvPr/>
          </p:nvSpPr>
          <p:spPr>
            <a:xfrm>
              <a:off x="2378235" y="4060167"/>
              <a:ext cx="827092"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Route</a:t>
              </a:r>
            </a:p>
          </p:txBody>
        </p:sp>
        <p:sp>
          <p:nvSpPr>
            <p:cNvPr id="66" name="TextBox 120">
              <a:extLst>
                <a:ext uri="{FF2B5EF4-FFF2-40B4-BE49-F238E27FC236}">
                  <a16:creationId xmlns:a16="http://schemas.microsoft.com/office/drawing/2014/main" xmlns="" id="{020D7A1D-EFAD-4C8C-B9DE-D0FAD269B77A}"/>
                </a:ext>
              </a:extLst>
            </p:cNvPr>
            <p:cNvSpPr txBox="1"/>
            <p:nvPr/>
          </p:nvSpPr>
          <p:spPr>
            <a:xfrm rot="19967699">
              <a:off x="4059152" y="3007206"/>
              <a:ext cx="827092"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Route</a:t>
              </a:r>
            </a:p>
          </p:txBody>
        </p:sp>
        <p:sp>
          <p:nvSpPr>
            <p:cNvPr id="67" name="TextBox 120">
              <a:extLst>
                <a:ext uri="{FF2B5EF4-FFF2-40B4-BE49-F238E27FC236}">
                  <a16:creationId xmlns:a16="http://schemas.microsoft.com/office/drawing/2014/main" xmlns="" id="{020D7A1D-EFAD-4C8C-B9DE-D0FAD269B77A}"/>
                </a:ext>
              </a:extLst>
            </p:cNvPr>
            <p:cNvSpPr txBox="1"/>
            <p:nvPr/>
          </p:nvSpPr>
          <p:spPr>
            <a:xfrm rot="1724028">
              <a:off x="4059152" y="4589845"/>
              <a:ext cx="827092" cy="307777"/>
            </a:xfrm>
            <a:prstGeom prst="rect">
              <a:avLst/>
            </a:prstGeom>
            <a:noFill/>
            <a:ln>
              <a:no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Route</a:t>
              </a:r>
            </a:p>
          </p:txBody>
        </p:sp>
      </p:grpSp>
      <p:sp>
        <p:nvSpPr>
          <p:cNvPr id="68" name="文本占位符 3"/>
          <p:cNvSpPr txBox="1">
            <a:spLocks/>
          </p:cNvSpPr>
          <p:nvPr/>
        </p:nvSpPr>
        <p:spPr bwMode="auto">
          <a:xfrm>
            <a:off x="7149723" y="2009094"/>
            <a:ext cx="4596190" cy="4053852"/>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gn="l" fontAlgn="ctr">
              <a:lnSpc>
                <a:spcPct val="120000"/>
              </a:lnSpc>
            </a:pPr>
            <a:r>
              <a:rPr lang="en-US" sz="1600" dirty="0">
                <a:latin typeface="Huawei Sans" panose="020C0503030203020204" pitchFamily="34" charset="0"/>
              </a:rPr>
              <a:t>Generally, BGP route control is implemented using routing policies. Specifically, a route matching tool is used to match specific routes, and then a routing policy tool is used to control route advertisement and acceptance.</a:t>
            </a:r>
          </a:p>
          <a:p>
            <a:pPr lvl="1" fontAlgn="ctr">
              <a:lnSpc>
                <a:spcPct val="120000"/>
              </a:lnSpc>
            </a:pPr>
            <a:r>
              <a:rPr lang="en-US" sz="1400" dirty="0">
                <a:latin typeface="Huawei Sans" panose="020C0503030203020204" pitchFamily="34" charset="0"/>
              </a:rPr>
              <a:t>Route matching tools: access control list (ACL), IP prefix list, </a:t>
            </a:r>
            <a:r>
              <a:rPr lang="en-US" sz="1400" dirty="0" err="1">
                <a:latin typeface="Huawei Sans" panose="020C0503030203020204" pitchFamily="34" charset="0"/>
              </a:rPr>
              <a:t>AS_Path</a:t>
            </a:r>
            <a:r>
              <a:rPr lang="en-US" sz="1400" dirty="0">
                <a:latin typeface="Huawei Sans" panose="020C0503030203020204" pitchFamily="34" charset="0"/>
              </a:rPr>
              <a:t> filter, and community filter</a:t>
            </a:r>
          </a:p>
          <a:p>
            <a:pPr lvl="1" fontAlgn="ctr">
              <a:lnSpc>
                <a:spcPct val="120000"/>
              </a:lnSpc>
            </a:pPr>
            <a:r>
              <a:rPr lang="en-US" sz="1400" dirty="0">
                <a:latin typeface="Huawei Sans" panose="020C0503030203020204" pitchFamily="34" charset="0"/>
              </a:rPr>
              <a:t>Routing policy tools: filter-policy and route-policy</a:t>
            </a:r>
          </a:p>
          <a:p>
            <a:pPr algn="l" fontAlgn="ctr">
              <a:lnSpc>
                <a:spcPct val="120000"/>
              </a:lnSpc>
            </a:pPr>
            <a:r>
              <a:rPr lang="en-US" sz="1600" dirty="0">
                <a:latin typeface="Huawei Sans" panose="020C0503030203020204" pitchFamily="34" charset="0"/>
              </a:rPr>
              <a:t>BGP route control usually affects the </a:t>
            </a:r>
            <a:r>
              <a:rPr lang="en-US" sz="1600" dirty="0" err="1">
                <a:latin typeface="Huawei Sans" panose="020C0503030203020204" pitchFamily="34" charset="0"/>
              </a:rPr>
              <a:t>AS_Path</a:t>
            </a:r>
            <a:r>
              <a:rPr lang="en-US" sz="1600" dirty="0">
                <a:latin typeface="Huawei Sans" panose="020C0503030203020204" pitchFamily="34" charset="0"/>
              </a:rPr>
              <a:t> and community attributes.</a:t>
            </a:r>
          </a:p>
        </p:txBody>
      </p:sp>
      <p:sp>
        <p:nvSpPr>
          <p:cNvPr id="57" name="五边形 56"/>
          <p:cNvSpPr/>
          <p:nvPr/>
        </p:nvSpPr>
        <p:spPr bwMode="auto">
          <a:xfrm>
            <a:off x="8622466" y="124239"/>
            <a:ext cx="781200"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60" name="燕尾形 59"/>
          <p:cNvSpPr/>
          <p:nvPr/>
        </p:nvSpPr>
        <p:spPr bwMode="auto">
          <a:xfrm>
            <a:off x="9317038" y="124239"/>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a:latin typeface="Huawei Sans" panose="020C0503030203020204" pitchFamily="34" charset="0"/>
                <a:ea typeface="方正兰亭黑简体" panose="02000000000000000000" pitchFamily="2" charset="-122"/>
                <a:sym typeface="Huawei Sans" panose="020C0503030203020204" pitchFamily="34" charset="0"/>
              </a:rPr>
              <a:t>AS_Path Filter</a:t>
            </a:r>
          </a:p>
        </p:txBody>
      </p:sp>
      <p:sp>
        <p:nvSpPr>
          <p:cNvPr id="62" name="燕尾形 61"/>
          <p:cNvSpPr/>
          <p:nvPr/>
        </p:nvSpPr>
        <p:spPr bwMode="auto">
          <a:xfrm>
            <a:off x="10490409" y="124239"/>
            <a:ext cx="1548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Community Filter</a:t>
            </a:r>
          </a:p>
        </p:txBody>
      </p:sp>
    </p:spTree>
    <p:extLst>
      <p:ext uri="{BB962C8B-B14F-4D97-AF65-F5344CB8AC3E}">
        <p14:creationId xmlns:p14="http://schemas.microsoft.com/office/powerpoint/2010/main" val="333197122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68317" y="1233488"/>
            <a:ext cx="11276183" cy="4680000"/>
          </a:xfrm>
        </p:spPr>
        <p:txBody>
          <a:bodyPr wrap="square">
            <a:noAutofit/>
          </a:bodyPr>
          <a:lstStyle/>
          <a:p>
            <a:pPr fontAlgn="ctr"/>
            <a:r>
              <a:rPr lang="en-US" sz="1800" dirty="0">
                <a:latin typeface="Huawei Sans" panose="020C0503030203020204" pitchFamily="34" charset="0"/>
              </a:rPr>
              <a:t>A regular expression (regex) is a formula used to match character strings based on a specific template. It consists of common characters (for example, letters from a to z) and special characters.</a:t>
            </a:r>
          </a:p>
          <a:p>
            <a:pPr fontAlgn="ctr"/>
            <a:r>
              <a:rPr lang="en-US" sz="1800" dirty="0">
                <a:latin typeface="Huawei Sans" panose="020C0503030203020204" pitchFamily="34" charset="0"/>
              </a:rPr>
              <a:t>Common characters are used to match themselves in a string:</a:t>
            </a:r>
          </a:p>
          <a:p>
            <a:pPr lvl="1" fontAlgn="ctr"/>
            <a:r>
              <a:rPr lang="en-US" sz="1600" dirty="0">
                <a:latin typeface="Huawei Sans" panose="020C0503030203020204" pitchFamily="34" charset="0"/>
              </a:rPr>
              <a:t>Include all upper-case and lower-case letters, digits, punctuations, and special symbols.</a:t>
            </a:r>
          </a:p>
          <a:p>
            <a:pPr lvl="1" fontAlgn="ctr"/>
            <a:r>
              <a:rPr lang="en-US" sz="1600" dirty="0">
                <a:latin typeface="Huawei Sans" panose="020C0503030203020204" pitchFamily="34" charset="0"/>
              </a:rPr>
              <a:t>For example, the regex a matches the letter "a" in "</a:t>
            </a:r>
            <a:r>
              <a:rPr lang="en-US" sz="1600" dirty="0" err="1">
                <a:latin typeface="Huawei Sans" panose="020C0503030203020204" pitchFamily="34" charset="0"/>
              </a:rPr>
              <a:t>abc</a:t>
            </a:r>
            <a:r>
              <a:rPr lang="en-US" sz="1600" dirty="0">
                <a:latin typeface="Huawei Sans" panose="020C0503030203020204" pitchFamily="34" charset="0"/>
              </a:rPr>
              <a:t>", the regex 10 matches the digits "10" in "10.113.25.155", and the regex @ matches the symbol "@" in "xxx@xxx.com".</a:t>
            </a:r>
          </a:p>
          <a:p>
            <a:pPr fontAlgn="ctr"/>
            <a:r>
              <a:rPr lang="en-US" sz="1800" dirty="0">
                <a:latin typeface="Huawei Sans" panose="020C0503030203020204" pitchFamily="34" charset="0"/>
              </a:rPr>
              <a:t>Special characters, together with common characters, are used to match complex or special character strings:</a:t>
            </a:r>
          </a:p>
          <a:p>
            <a:pPr lvl="1" fontAlgn="ctr"/>
            <a:r>
              <a:rPr lang="en-US" sz="1600" dirty="0">
                <a:latin typeface="Huawei Sans" panose="020C0503030203020204" pitchFamily="34" charset="0"/>
              </a:rPr>
              <a:t>A special character that precedes or follows a common character is used to restrict or extend the independent control character or placeholder of the common character.</a:t>
            </a:r>
          </a:p>
          <a:p>
            <a:pPr lvl="1" fontAlgn="ctr"/>
            <a:r>
              <a:rPr lang="en-US" sz="1600" dirty="0">
                <a:latin typeface="Huawei Sans" panose="020C0503030203020204" pitchFamily="34" charset="0"/>
              </a:rPr>
              <a:t>A special character describes how the character that precedes the special character is reused.</a:t>
            </a:r>
          </a:p>
          <a:p>
            <a:pPr lvl="1" fontAlgn="ctr"/>
            <a:r>
              <a:rPr lang="en-US" sz="1600" dirty="0">
                <a:latin typeface="Huawei Sans" panose="020C0503030203020204" pitchFamily="34" charset="0"/>
              </a:rPr>
              <a:t>A special character specifies a complete range</a:t>
            </a:r>
            <a:r>
              <a:rPr lang="en-US" sz="1600" dirty="0" smtClean="0">
                <a:latin typeface="Huawei Sans" panose="020C0503030203020204" pitchFamily="34" charset="0"/>
              </a:rPr>
              <a:t>.</a:t>
            </a:r>
            <a:endParaRPr lang="en-US" sz="1600" dirty="0">
              <a:latin typeface="Huawei Sans" panose="020C0503030203020204" pitchFamily="34" charset="0"/>
            </a:endParaRPr>
          </a:p>
        </p:txBody>
      </p:sp>
      <p:sp>
        <p:nvSpPr>
          <p:cNvPr id="2" name="标题 1"/>
          <p:cNvSpPr>
            <a:spLocks noGrp="1"/>
          </p:cNvSpPr>
          <p:nvPr>
            <p:ph type="title"/>
          </p:nvPr>
        </p:nvSpPr>
        <p:spPr>
          <a:xfrm>
            <a:off x="1594177" y="410400"/>
            <a:ext cx="9827761" cy="640800"/>
          </a:xfrm>
        </p:spPr>
        <p:txBody>
          <a:bodyPr wrap="square">
            <a:noAutofit/>
          </a:bodyPr>
          <a:lstStyle/>
          <a:p>
            <a:pPr fontAlgn="ctr"/>
            <a:r>
              <a:rPr lang="en-US">
                <a:latin typeface="Huawei Sans" panose="020C0503030203020204" pitchFamily="34" charset="0"/>
              </a:rPr>
              <a:t>Regular Expression</a:t>
            </a:r>
          </a:p>
        </p:txBody>
      </p:sp>
      <p:sp>
        <p:nvSpPr>
          <p:cNvPr id="4" name="五边形 3"/>
          <p:cNvSpPr/>
          <p:nvPr/>
        </p:nvSpPr>
        <p:spPr bwMode="auto">
          <a:xfrm>
            <a:off x="8622466" y="124239"/>
            <a:ext cx="781200"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5" name="燕尾形 4"/>
          <p:cNvSpPr/>
          <p:nvPr/>
        </p:nvSpPr>
        <p:spPr bwMode="auto">
          <a:xfrm>
            <a:off x="9317038" y="124239"/>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a:latin typeface="Huawei Sans" panose="020C0503030203020204" pitchFamily="34" charset="0"/>
                <a:ea typeface="方正兰亭黑简体" panose="02000000000000000000" pitchFamily="2" charset="-122"/>
                <a:sym typeface="Huawei Sans" panose="020C0503030203020204" pitchFamily="34" charset="0"/>
              </a:rPr>
              <a:t>AS_Path Filter</a:t>
            </a:r>
          </a:p>
        </p:txBody>
      </p:sp>
      <p:sp>
        <p:nvSpPr>
          <p:cNvPr id="6" name="燕尾形 5"/>
          <p:cNvSpPr/>
          <p:nvPr/>
        </p:nvSpPr>
        <p:spPr bwMode="auto">
          <a:xfrm>
            <a:off x="10490409" y="124239"/>
            <a:ext cx="1548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Community Filter</a:t>
            </a:r>
          </a:p>
        </p:txBody>
      </p:sp>
    </p:spTree>
    <p:extLst>
      <p:ext uri="{BB962C8B-B14F-4D97-AF65-F5344CB8AC3E}">
        <p14:creationId xmlns:p14="http://schemas.microsoft.com/office/powerpoint/2010/main" val="318592649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68317" y="1233489"/>
            <a:ext cx="11276183" cy="463864"/>
          </a:xfrm>
        </p:spPr>
        <p:txBody>
          <a:bodyPr wrap="square">
            <a:noAutofit/>
          </a:bodyPr>
          <a:lstStyle/>
          <a:p>
            <a:pPr fontAlgn="ctr">
              <a:lnSpc>
                <a:spcPct val="100000"/>
              </a:lnSpc>
            </a:pPr>
            <a:r>
              <a:rPr lang="en-US" sz="1800" dirty="0">
                <a:latin typeface="Huawei Sans" panose="020C0503030203020204" pitchFamily="34" charset="0"/>
              </a:rPr>
              <a:t>Type 1</a:t>
            </a:r>
          </a:p>
        </p:txBody>
      </p:sp>
      <p:sp>
        <p:nvSpPr>
          <p:cNvPr id="2" name="标题 1"/>
          <p:cNvSpPr>
            <a:spLocks noGrp="1"/>
          </p:cNvSpPr>
          <p:nvPr>
            <p:ph type="title"/>
          </p:nvPr>
        </p:nvSpPr>
        <p:spPr>
          <a:xfrm>
            <a:off x="1594177" y="410400"/>
            <a:ext cx="9827761" cy="640800"/>
          </a:xfrm>
        </p:spPr>
        <p:txBody>
          <a:bodyPr wrap="square">
            <a:noAutofit/>
          </a:bodyPr>
          <a:lstStyle/>
          <a:p>
            <a:pPr fontAlgn="ctr"/>
            <a:r>
              <a:rPr lang="en-US">
                <a:latin typeface="Huawei Sans" panose="020C0503030203020204" pitchFamily="34" charset="0"/>
              </a:rPr>
              <a:t>Example of Special Characters (1)</a:t>
            </a:r>
          </a:p>
        </p:txBody>
      </p:sp>
      <p:graphicFrame>
        <p:nvGraphicFramePr>
          <p:cNvPr id="5" name="表格 13"/>
          <p:cNvGraphicFramePr>
            <a:graphicFrameLocks noGrp="1"/>
          </p:cNvGraphicFramePr>
          <p:nvPr>
            <p:extLst>
              <p:ext uri="{D42A27DB-BD31-4B8C-83A1-F6EECF244321}">
                <p14:modId xmlns:p14="http://schemas.microsoft.com/office/powerpoint/2010/main" val="996049870"/>
              </p:ext>
            </p:extLst>
          </p:nvPr>
        </p:nvGraphicFramePr>
        <p:xfrm>
          <a:off x="897412" y="1622707"/>
          <a:ext cx="10691208" cy="2865120"/>
        </p:xfrm>
        <a:graphic>
          <a:graphicData uri="http://schemas.openxmlformats.org/drawingml/2006/table">
            <a:tbl>
              <a:tblPr firstRow="1" firstCol="1" bandRow="1">
                <a:tableStyleId>{2D5ABB26-0587-4C30-8999-92F81FD0307C}</a:tableStyleId>
              </a:tblPr>
              <a:tblGrid>
                <a:gridCol w="403260">
                  <a:extLst>
                    <a:ext uri="{9D8B030D-6E8A-4147-A177-3AD203B41FA5}">
                      <a16:colId xmlns:a16="http://schemas.microsoft.com/office/drawing/2014/main" xmlns="" val="20000"/>
                    </a:ext>
                  </a:extLst>
                </a:gridCol>
                <a:gridCol w="6684229">
                  <a:extLst>
                    <a:ext uri="{9D8B030D-6E8A-4147-A177-3AD203B41FA5}">
                      <a16:colId xmlns:a16="http://schemas.microsoft.com/office/drawing/2014/main" xmlns="" val="20001"/>
                    </a:ext>
                  </a:extLst>
                </a:gridCol>
                <a:gridCol w="3603719"/>
              </a:tblGrid>
              <a:tr h="285961">
                <a:tc>
                  <a:txBody>
                    <a:bodyPr/>
                    <a:lstStyle/>
                    <a:p>
                      <a:pPr indent="0" algn="ctr" fontAlgn="ctr">
                        <a:lnSpc>
                          <a:spcPct val="100000"/>
                        </a:lnSpc>
                        <a:spcAft>
                          <a:spcPts val="0"/>
                        </a:spcAft>
                      </a:pPr>
                      <a:r>
                        <a:rPr lang="en-US" sz="1400" b="1" dirty="0">
                          <a:solidFill>
                            <a:schemeClr val="tx1"/>
                          </a:solidFill>
                          <a:latin typeface="Huawei Sans" panose="020C0503030203020204" pitchFamily="34" charset="0"/>
                          <a:ea typeface="+mn-ea"/>
                        </a:rPr>
                        <a: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indent="0" algn="just" fontAlgn="ctr">
                        <a:lnSpc>
                          <a:spcPct val="100000"/>
                        </a:lnSpc>
                        <a:spcAft>
                          <a:spcPts val="0"/>
                        </a:spcAft>
                      </a:pPr>
                      <a:r>
                        <a:rPr lang="en-US" sz="1200" dirty="0">
                          <a:latin typeface="Huawei Sans" panose="020C0503030203020204" pitchFamily="34" charset="0"/>
                          <a:ea typeface="+mn-ea"/>
                        </a:rPr>
                        <a:t>Matches any single character, including a space.</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indent="0" algn="just" fontAlgn="ctr">
                        <a:lnSpc>
                          <a:spcPct val="100000"/>
                        </a:lnSpc>
                        <a:spcAft>
                          <a:spcPts val="0"/>
                        </a:spcAft>
                      </a:pPr>
                      <a:r>
                        <a:rPr lang="en-US" sz="1200">
                          <a:latin typeface="Huawei Sans" panose="020C0503030203020204" pitchFamily="34" charset="0"/>
                          <a:ea typeface="+mn-ea"/>
                          <a:cs typeface="Times New Roman"/>
                        </a:rPr>
                        <a:t>0.0 matches 0x0, 020, and so on.</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0"/>
                  </a:ext>
                </a:extLst>
              </a:tr>
              <a:tr h="285961">
                <a:tc>
                  <a:txBody>
                    <a:bodyPr/>
                    <a:lstStyle/>
                    <a:p>
                      <a:pPr indent="0" algn="ctr" fontAlgn="ctr">
                        <a:lnSpc>
                          <a:spcPct val="100000"/>
                        </a:lnSpc>
                        <a:spcAft>
                          <a:spcPts val="0"/>
                        </a:spcAft>
                      </a:pPr>
                      <a:r>
                        <a:rPr lang="en-US" sz="1400" b="1" dirty="0" smtClean="0">
                          <a:solidFill>
                            <a:schemeClr val="tx1"/>
                          </a:solidFill>
                          <a:latin typeface="Huawei Sans" panose="020C0503030203020204" pitchFamily="34" charset="0"/>
                          <a:ea typeface="+mn-ea"/>
                        </a:rPr>
                        <a:t>^</a:t>
                      </a:r>
                      <a:endParaRPr lang="en-US" sz="1400" b="1" dirty="0">
                        <a:solidFill>
                          <a:schemeClr val="tx1"/>
                        </a:solidFill>
                        <a:latin typeface="Huawei Sans" panose="020C0503030203020204" pitchFamily="34" charset="0"/>
                        <a:ea typeface="+mn-ea"/>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indent="0" algn="just" fontAlgn="ctr">
                        <a:lnSpc>
                          <a:spcPct val="100000"/>
                        </a:lnSpc>
                        <a:spcAft>
                          <a:spcPts val="0"/>
                        </a:spcAft>
                      </a:pPr>
                      <a:r>
                        <a:rPr lang="en-US" sz="1200">
                          <a:latin typeface="Huawei Sans" panose="020C0503030203020204" pitchFamily="34" charset="0"/>
                          <a:ea typeface="+mn-ea"/>
                          <a:cs typeface="+mn-cs"/>
                        </a:rPr>
                        <a:t>Matches the start position of a character string.</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indent="0" algn="just" fontAlgn="ctr">
                        <a:lnSpc>
                          <a:spcPct val="100000"/>
                        </a:lnSpc>
                        <a:spcAft>
                          <a:spcPts val="0"/>
                        </a:spcAft>
                      </a:pPr>
                      <a:r>
                        <a:rPr lang="en-US" sz="1200">
                          <a:latin typeface="Huawei Sans" panose="020C0503030203020204" pitchFamily="34" charset="0"/>
                          <a:ea typeface="+mn-ea"/>
                          <a:cs typeface="Times New Roman"/>
                        </a:rPr>
                        <a:t>^10 matches 10.1.1.1 but not 20.1.1.1.</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1"/>
                  </a:ext>
                </a:extLst>
              </a:tr>
              <a:tr h="285961">
                <a:tc>
                  <a:txBody>
                    <a:bodyPr/>
                    <a:lstStyle/>
                    <a:p>
                      <a:pPr indent="0" algn="ctr" fontAlgn="ctr">
                        <a:lnSpc>
                          <a:spcPct val="100000"/>
                        </a:lnSpc>
                        <a:spcAft>
                          <a:spcPts val="0"/>
                        </a:spcAft>
                      </a:pPr>
                      <a:r>
                        <a:rPr lang="en-US" sz="1400" b="1" dirty="0" smtClean="0">
                          <a:solidFill>
                            <a:schemeClr val="tx1"/>
                          </a:solidFill>
                          <a:latin typeface="Huawei Sans" panose="020C0503030203020204" pitchFamily="34" charset="0"/>
                          <a:ea typeface="+mn-ea"/>
                        </a:rPr>
                        <a:t>$</a:t>
                      </a:r>
                      <a:endParaRPr lang="en-US" sz="1400" b="1" dirty="0">
                        <a:solidFill>
                          <a:schemeClr val="tx1"/>
                        </a:solidFill>
                        <a:latin typeface="Huawei Sans" panose="020C0503030203020204" pitchFamily="34" charset="0"/>
                        <a:ea typeface="+mn-ea"/>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indent="0" algn="just" fontAlgn="ctr">
                        <a:lnSpc>
                          <a:spcPct val="100000"/>
                        </a:lnSpc>
                        <a:spcAft>
                          <a:spcPts val="0"/>
                        </a:spcAft>
                      </a:pPr>
                      <a:r>
                        <a:rPr lang="en-US" sz="1200">
                          <a:latin typeface="Huawei Sans" panose="020C0503030203020204" pitchFamily="34" charset="0"/>
                          <a:ea typeface="+mn-ea"/>
                        </a:rPr>
                        <a:t>Matches the end position of a character string.</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indent="0" algn="just" fontAlgn="ctr">
                        <a:lnSpc>
                          <a:spcPct val="100000"/>
                        </a:lnSpc>
                        <a:spcAft>
                          <a:spcPts val="0"/>
                        </a:spcAft>
                      </a:pPr>
                      <a:r>
                        <a:rPr lang="en-US" sz="1200">
                          <a:latin typeface="Huawei Sans" panose="020C0503030203020204" pitchFamily="34" charset="0"/>
                          <a:ea typeface="+mn-ea"/>
                          <a:cs typeface="Times New Roman"/>
                        </a:rPr>
                        <a:t>1$ matches 10.1.1.1 but not 10.1.1.2.</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2"/>
                  </a:ext>
                </a:extLst>
              </a:tr>
              <a:tr h="1115249">
                <a:tc>
                  <a:txBody>
                    <a:bodyPr/>
                    <a:lstStyle/>
                    <a:p>
                      <a:pPr indent="0" algn="ctr" fontAlgn="ctr">
                        <a:lnSpc>
                          <a:spcPct val="100000"/>
                        </a:lnSpc>
                        <a:spcAft>
                          <a:spcPts val="0"/>
                        </a:spcAft>
                      </a:pPr>
                      <a:r>
                        <a:rPr lang="en-US" sz="1400" b="1">
                          <a:solidFill>
                            <a:schemeClr val="tx1"/>
                          </a:solidFill>
                          <a:latin typeface="Huawei Sans" panose="020C0503030203020204" pitchFamily="34" charset="0"/>
                          <a:ea typeface="+mn-ea"/>
                        </a:rPr>
                        <a:t>_</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indent="0" algn="just" fontAlgn="ctr">
                        <a:lnSpc>
                          <a:spcPct val="100000"/>
                        </a:lnSpc>
                        <a:spcAft>
                          <a:spcPts val="0"/>
                        </a:spcAft>
                      </a:pPr>
                      <a:r>
                        <a:rPr lang="en-US" sz="1200">
                          <a:latin typeface="Huawei Sans" panose="020C0503030203020204" pitchFamily="34" charset="0"/>
                          <a:ea typeface="+mn-ea"/>
                        </a:rPr>
                        <a:t>Underscore, which matches any separator.</a:t>
                      </a:r>
                    </a:p>
                    <a:p>
                      <a:pPr indent="0" algn="just" fontAlgn="ctr">
                        <a:lnSpc>
                          <a:spcPct val="100000"/>
                        </a:lnSpc>
                        <a:spcAft>
                          <a:spcPts val="0"/>
                        </a:spcAft>
                      </a:pPr>
                      <a:r>
                        <a:rPr lang="en-US" sz="1200">
                          <a:latin typeface="Huawei Sans" panose="020C0503030203020204" pitchFamily="34" charset="0"/>
                          <a:ea typeface="+mn-ea"/>
                          <a:cs typeface="Times New Roman"/>
                        </a:rPr>
                        <a:t>Matches a comma (,), left brace ({), right brace (}), left parenthesis ((), or right parenthesis ()).</a:t>
                      </a:r>
                    </a:p>
                    <a:p>
                      <a:pPr indent="0" algn="just" fontAlgn="ctr">
                        <a:lnSpc>
                          <a:spcPct val="100000"/>
                        </a:lnSpc>
                        <a:spcAft>
                          <a:spcPts val="0"/>
                        </a:spcAft>
                      </a:pPr>
                      <a:r>
                        <a:rPr lang="en-US" sz="1200">
                          <a:latin typeface="Huawei Sans" panose="020C0503030203020204" pitchFamily="34" charset="0"/>
                          <a:ea typeface="+mn-ea"/>
                          <a:cs typeface="Times New Roman"/>
                        </a:rPr>
                        <a:t>(Same as ^) Matches the start position of an input character string.</a:t>
                      </a:r>
                    </a:p>
                    <a:p>
                      <a:pPr indent="0" algn="just" fontAlgn="ctr">
                        <a:lnSpc>
                          <a:spcPct val="100000"/>
                        </a:lnSpc>
                        <a:spcAft>
                          <a:spcPts val="0"/>
                        </a:spcAft>
                      </a:pPr>
                      <a:r>
                        <a:rPr lang="en-US" sz="1200">
                          <a:latin typeface="Huawei Sans" panose="020C0503030203020204" pitchFamily="34" charset="0"/>
                          <a:ea typeface="+mn-ea"/>
                          <a:cs typeface="Times New Roman"/>
                        </a:rPr>
                        <a:t>(Same as $) Matches the end position of an input character string.</a:t>
                      </a:r>
                    </a:p>
                    <a:p>
                      <a:pPr indent="0" algn="just" fontAlgn="ctr">
                        <a:lnSpc>
                          <a:spcPct val="100000"/>
                        </a:lnSpc>
                        <a:spcAft>
                          <a:spcPts val="0"/>
                        </a:spcAft>
                      </a:pPr>
                      <a:r>
                        <a:rPr lang="en-US" sz="1200">
                          <a:latin typeface="Huawei Sans" panose="020C0503030203020204" pitchFamily="34" charset="0"/>
                          <a:ea typeface="+mn-ea"/>
                          <a:cs typeface="Times New Roman"/>
                        </a:rPr>
                        <a:t>Matches a space.</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indent="0" algn="just" fontAlgn="ctr">
                        <a:lnSpc>
                          <a:spcPct val="100000"/>
                        </a:lnSpc>
                        <a:spcAft>
                          <a:spcPts val="0"/>
                        </a:spcAft>
                      </a:pPr>
                      <a:r>
                        <a:rPr lang="en-US" sz="1200">
                          <a:latin typeface="Huawei Sans" panose="020C0503030203020204" pitchFamily="34" charset="0"/>
                          <a:ea typeface="+mn-ea"/>
                          <a:cs typeface="Times New Roman"/>
                        </a:rPr>
                        <a:t>_10 matches (10, {10, space10, and so on.</a:t>
                      </a:r>
                    </a:p>
                    <a:p>
                      <a:pPr indent="0" algn="just" fontAlgn="ctr">
                        <a:lnSpc>
                          <a:spcPct val="100000"/>
                        </a:lnSpc>
                        <a:spcAft>
                          <a:spcPts val="0"/>
                        </a:spcAft>
                      </a:pPr>
                      <a:r>
                        <a:rPr lang="en-US" sz="1200" baseline="0">
                          <a:latin typeface="Huawei Sans" panose="020C0503030203020204" pitchFamily="34" charset="0"/>
                          <a:ea typeface="+mn-ea"/>
                          <a:cs typeface="Times New Roman"/>
                        </a:rPr>
                        <a:t>10_  matches 10), 10}, 10space, and so on.</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3"/>
                  </a:ext>
                </a:extLst>
              </a:tr>
              <a:tr h="285961">
                <a:tc>
                  <a:txBody>
                    <a:bodyPr/>
                    <a:lstStyle/>
                    <a:p>
                      <a:pPr indent="0" algn="ctr" fontAlgn="ctr">
                        <a:lnSpc>
                          <a:spcPct val="100000"/>
                        </a:lnSpc>
                        <a:spcAft>
                          <a:spcPts val="0"/>
                        </a:spcAft>
                      </a:pPr>
                      <a:r>
                        <a:rPr lang="en-US" sz="1400" b="1">
                          <a:solidFill>
                            <a:schemeClr val="tx1"/>
                          </a:solidFill>
                          <a:latin typeface="Huawei Sans" panose="020C0503030203020204" pitchFamily="34" charset="0"/>
                          <a:ea typeface="+mn-ea"/>
                        </a:rPr>
                        <a: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indent="0" algn="just" fontAlgn="ctr">
                        <a:lnSpc>
                          <a:spcPct val="100000"/>
                        </a:lnSpc>
                        <a:spcAft>
                          <a:spcPts val="0"/>
                        </a:spcAft>
                      </a:pPr>
                      <a:r>
                        <a:rPr lang="en-US" sz="1200">
                          <a:latin typeface="Huawei Sans" panose="020C0503030203020204" pitchFamily="34" charset="0"/>
                          <a:ea typeface="+mn-ea"/>
                        </a:rPr>
                        <a:t>Pipeline character, which is a logical OR operator. x|y matches x or y.</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indent="0" algn="just" fontAlgn="ctr">
                        <a:lnSpc>
                          <a:spcPct val="100000"/>
                        </a:lnSpc>
                        <a:spcAft>
                          <a:spcPts val="0"/>
                        </a:spcAft>
                      </a:pPr>
                      <a:r>
                        <a:rPr lang="en-US" sz="1200">
                          <a:latin typeface="Huawei Sans" panose="020C0503030203020204" pitchFamily="34" charset="0"/>
                          <a:ea typeface="+mn-ea"/>
                          <a:cs typeface="Times New Roman"/>
                        </a:rPr>
                        <a:t>100|200 matches 100 or 200.</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4"/>
                  </a:ext>
                </a:extLst>
              </a:tr>
              <a:tr h="428942">
                <a:tc>
                  <a:txBody>
                    <a:bodyPr/>
                    <a:lstStyle/>
                    <a:p>
                      <a:pPr indent="0" algn="ctr" fontAlgn="ctr">
                        <a:lnSpc>
                          <a:spcPct val="100000"/>
                        </a:lnSpc>
                        <a:spcAft>
                          <a:spcPts val="0"/>
                        </a:spcAft>
                      </a:pPr>
                      <a:r>
                        <a:rPr lang="en-US" sz="1400" b="1">
                          <a:solidFill>
                            <a:schemeClr val="tx1"/>
                          </a:solidFill>
                          <a:latin typeface="Huawei Sans" panose="020C0503030203020204" pitchFamily="34" charset="0"/>
                          <a:ea typeface="+mn-ea"/>
                        </a:rPr>
                        <a: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indent="0" algn="just" fontAlgn="ctr">
                        <a:lnSpc>
                          <a:spcPct val="100000"/>
                        </a:lnSpc>
                        <a:spcAft>
                          <a:spcPts val="0"/>
                        </a:spcAft>
                      </a:pPr>
                      <a:r>
                        <a:rPr lang="en-US" sz="1200">
                          <a:latin typeface="Huawei Sans" panose="020C0503030203020204" pitchFamily="34" charset="0"/>
                          <a:ea typeface="+mn-ea"/>
                        </a:rPr>
                        <a:t>Defines an escape character, which is used to mark the next character (common or special character) as a common character.</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indent="0" algn="just" fontAlgn="ctr">
                        <a:lnSpc>
                          <a:spcPct val="100000"/>
                        </a:lnSpc>
                        <a:spcAft>
                          <a:spcPts val="0"/>
                        </a:spcAft>
                      </a:pPr>
                      <a:r>
                        <a:rPr lang="en-US" sz="1200" dirty="0">
                          <a:latin typeface="Huawei Sans" panose="020C0503030203020204" pitchFamily="34" charset="0"/>
                          <a:ea typeface="+mn-ea"/>
                        </a:rPr>
                        <a:t>\* matches *.</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5"/>
                  </a:ext>
                </a:extLst>
              </a:tr>
            </a:tbl>
          </a:graphicData>
        </a:graphic>
      </p:graphicFrame>
      <p:graphicFrame>
        <p:nvGraphicFramePr>
          <p:cNvPr id="6" name="表格 13"/>
          <p:cNvGraphicFramePr>
            <a:graphicFrameLocks noGrp="1"/>
          </p:cNvGraphicFramePr>
          <p:nvPr>
            <p:extLst>
              <p:ext uri="{D42A27DB-BD31-4B8C-83A1-F6EECF244321}">
                <p14:modId xmlns:p14="http://schemas.microsoft.com/office/powerpoint/2010/main" val="2659478380"/>
              </p:ext>
            </p:extLst>
          </p:nvPr>
        </p:nvGraphicFramePr>
        <p:xfrm>
          <a:off x="888081" y="4972407"/>
          <a:ext cx="10728531" cy="1371600"/>
        </p:xfrm>
        <a:graphic>
          <a:graphicData uri="http://schemas.openxmlformats.org/drawingml/2006/table">
            <a:tbl>
              <a:tblPr firstRow="1" firstCol="1" bandRow="1">
                <a:tableStyleId>{2D5ABB26-0587-4C30-8999-92F81FD0307C}</a:tableStyleId>
              </a:tblPr>
              <a:tblGrid>
                <a:gridCol w="411268">
                  <a:extLst>
                    <a:ext uri="{9D8B030D-6E8A-4147-A177-3AD203B41FA5}">
                      <a16:colId xmlns:a16="http://schemas.microsoft.com/office/drawing/2014/main" xmlns="" val="20000"/>
                    </a:ext>
                  </a:extLst>
                </a:gridCol>
                <a:gridCol w="3250441">
                  <a:extLst>
                    <a:ext uri="{9D8B030D-6E8A-4147-A177-3AD203B41FA5}">
                      <a16:colId xmlns:a16="http://schemas.microsoft.com/office/drawing/2014/main" xmlns="" val="20001"/>
                    </a:ext>
                  </a:extLst>
                </a:gridCol>
                <a:gridCol w="3431409"/>
                <a:gridCol w="3635413"/>
              </a:tblGrid>
              <a:tr h="262775">
                <a:tc>
                  <a:txBody>
                    <a:bodyPr/>
                    <a:lstStyle/>
                    <a:p>
                      <a:pPr indent="0" algn="ctr" fontAlgn="ctr">
                        <a:lnSpc>
                          <a:spcPct val="100000"/>
                        </a:lnSpc>
                        <a:spcAft>
                          <a:spcPts val="0"/>
                        </a:spcAft>
                      </a:pPr>
                      <a:r>
                        <a:rPr lang="en-US" sz="1400" b="1" dirty="0" smtClean="0">
                          <a:solidFill>
                            <a:schemeClr val="tx1"/>
                          </a:solidFill>
                          <a:latin typeface="Huawei Sans" panose="020C0503030203020204" pitchFamily="34" charset="0"/>
                          <a:ea typeface="+mn-ea"/>
                          <a:cs typeface="Times New Roman"/>
                        </a:rPr>
                        <a:t>*</a:t>
                      </a:r>
                      <a:endParaRPr lang="en-US" sz="1400" b="1" dirty="0">
                        <a:solidFill>
                          <a:schemeClr val="tx1"/>
                        </a:solidFill>
                        <a:latin typeface="Huawei Sans" panose="020C0503030203020204" pitchFamily="34" charset="0"/>
                        <a:ea typeface="+mn-ea"/>
                        <a:cs typeface="Times New Roman"/>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indent="0" algn="just" fontAlgn="ctr">
                        <a:lnSpc>
                          <a:spcPct val="100000"/>
                        </a:lnSpc>
                        <a:spcAft>
                          <a:spcPts val="0"/>
                        </a:spcAft>
                      </a:pPr>
                      <a:r>
                        <a:rPr lang="en-US" sz="1200">
                          <a:latin typeface="Huawei Sans" panose="020C0503030203020204" pitchFamily="34" charset="0"/>
                          <a:ea typeface="+mn-ea"/>
                          <a:cs typeface="Times New Roman"/>
                        </a:rPr>
                        <a:t>Matches a sub-regular expression that it follows zero or multiple times.</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indent="0" algn="just" fontAlgn="ctr">
                        <a:lnSpc>
                          <a:spcPct val="100000"/>
                        </a:lnSpc>
                        <a:spcAft>
                          <a:spcPts val="0"/>
                        </a:spcAft>
                      </a:pPr>
                      <a:r>
                        <a:rPr lang="en-US" sz="1200" dirty="0">
                          <a:latin typeface="Huawei Sans" panose="020C0503030203020204" pitchFamily="34" charset="0"/>
                          <a:ea typeface="+mn-ea"/>
                          <a:cs typeface="Times New Roman"/>
                        </a:rPr>
                        <a:t>10* matches 1, 10, 100, 1000, and so on.</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just" defTabSz="914034" rtl="0" eaLnBrk="1" fontAlgn="ctr" latinLnBrk="0" hangingPunct="1">
                        <a:lnSpc>
                          <a:spcPct val="100000"/>
                        </a:lnSpc>
                        <a:spcBef>
                          <a:spcPts val="0"/>
                        </a:spcBef>
                        <a:spcAft>
                          <a:spcPts val="0"/>
                        </a:spcAft>
                        <a:buClrTx/>
                        <a:buSzTx/>
                        <a:buFontTx/>
                        <a:buNone/>
                        <a:tabLst/>
                        <a:defRPr/>
                      </a:pPr>
                      <a:r>
                        <a:rPr lang="en-US" sz="1200">
                          <a:latin typeface="Huawei Sans" panose="020C0503030203020204" pitchFamily="34" charset="0"/>
                          <a:ea typeface="+mn-ea"/>
                          <a:cs typeface="Times New Roman"/>
                        </a:rPr>
                        <a:t>(10) * matches null, 10, 1010, 101010, and so on.</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62775">
                <a:tc>
                  <a:txBody>
                    <a:bodyPr/>
                    <a:lstStyle/>
                    <a:p>
                      <a:pPr indent="0" algn="ctr" fontAlgn="ctr">
                        <a:lnSpc>
                          <a:spcPct val="100000"/>
                        </a:lnSpc>
                        <a:spcAft>
                          <a:spcPts val="0"/>
                        </a:spcAft>
                      </a:pPr>
                      <a:r>
                        <a:rPr lang="en-US" sz="1400" b="1" dirty="0">
                          <a:solidFill>
                            <a:schemeClr val="tx1"/>
                          </a:solidFill>
                          <a:latin typeface="Huawei Sans" panose="020C0503030203020204" pitchFamily="34" charset="0"/>
                          <a:ea typeface="+mn-ea"/>
                          <a:cs typeface="Times New Roman"/>
                        </a:rPr>
                        <a: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indent="0" algn="just" fontAlgn="ctr">
                        <a:lnSpc>
                          <a:spcPct val="100000"/>
                        </a:lnSpc>
                        <a:spcAft>
                          <a:spcPts val="0"/>
                        </a:spcAft>
                      </a:pPr>
                      <a:r>
                        <a:rPr lang="en-US" sz="1200">
                          <a:latin typeface="Huawei Sans" panose="020C0503030203020204" pitchFamily="34" charset="0"/>
                          <a:ea typeface="+mn-ea"/>
                          <a:cs typeface="Times New Roman"/>
                        </a:rPr>
                        <a:t>Matches a sub-regular expression that it follows once or multiple times.</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indent="0" algn="just" fontAlgn="ctr">
                        <a:lnSpc>
                          <a:spcPct val="100000"/>
                        </a:lnSpc>
                        <a:spcAft>
                          <a:spcPts val="0"/>
                        </a:spcAft>
                      </a:pPr>
                      <a:r>
                        <a:rPr lang="en-US" sz="1200">
                          <a:latin typeface="Huawei Sans" panose="020C0503030203020204" pitchFamily="34" charset="0"/>
                          <a:ea typeface="+mn-ea"/>
                          <a:cs typeface="Times New Roman"/>
                        </a:rPr>
                        <a:t>10+ matches 10, 100, 1000, and so on.</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indent="0" algn="just" fontAlgn="ctr">
                        <a:lnSpc>
                          <a:spcPct val="100000"/>
                        </a:lnSpc>
                        <a:spcAft>
                          <a:spcPts val="0"/>
                        </a:spcAft>
                      </a:pPr>
                      <a:r>
                        <a:rPr lang="en-US" sz="1200">
                          <a:latin typeface="Huawei Sans" panose="020C0503030203020204" pitchFamily="34" charset="0"/>
                          <a:ea typeface="+mn-ea"/>
                          <a:cs typeface="Times New Roman"/>
                        </a:rPr>
                        <a:t>(10)+ matches null, 10, 1010, 101010, and so on.</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62775">
                <a:tc>
                  <a:txBody>
                    <a:bodyPr/>
                    <a:lstStyle/>
                    <a:p>
                      <a:pPr indent="0" algn="ctr" fontAlgn="ctr">
                        <a:lnSpc>
                          <a:spcPct val="100000"/>
                        </a:lnSpc>
                        <a:spcAft>
                          <a:spcPts val="0"/>
                        </a:spcAft>
                      </a:pPr>
                      <a:r>
                        <a:rPr lang="en-US" sz="1400" b="1">
                          <a:solidFill>
                            <a:schemeClr val="tx1"/>
                          </a:solidFill>
                          <a:latin typeface="Huawei Sans" panose="020C0503030203020204" pitchFamily="34" charset="0"/>
                          <a:ea typeface="+mn-ea"/>
                          <a:cs typeface="Times New Roman"/>
                        </a:rPr>
                        <a: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indent="0" algn="just" fontAlgn="ctr">
                        <a:lnSpc>
                          <a:spcPct val="100000"/>
                        </a:lnSpc>
                        <a:spcAft>
                          <a:spcPts val="0"/>
                        </a:spcAft>
                      </a:pPr>
                      <a:r>
                        <a:rPr lang="en-US" sz="1200">
                          <a:latin typeface="Huawei Sans" panose="020C0503030203020204" pitchFamily="34" charset="0"/>
                          <a:ea typeface="+mn-ea"/>
                          <a:cs typeface="Times New Roman"/>
                        </a:rPr>
                        <a:t>Matches a sub-regular expression that it follows zero times or once.</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indent="0" algn="just" fontAlgn="ctr">
                        <a:lnSpc>
                          <a:spcPct val="100000"/>
                        </a:lnSpc>
                        <a:spcAft>
                          <a:spcPts val="0"/>
                        </a:spcAft>
                      </a:pPr>
                      <a:r>
                        <a:rPr lang="en-US" sz="1200" dirty="0">
                          <a:latin typeface="Huawei Sans" panose="020C0503030203020204" pitchFamily="34" charset="0"/>
                          <a:ea typeface="+mn-ea"/>
                          <a:cs typeface="Times New Roman"/>
                        </a:rPr>
                        <a:t>10? matches 1 or 10.</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just" defTabSz="914034" rtl="0" eaLnBrk="1" fontAlgn="ctr" latinLnBrk="0" hangingPunct="1">
                        <a:lnSpc>
                          <a:spcPct val="100000"/>
                        </a:lnSpc>
                        <a:spcBef>
                          <a:spcPts val="0"/>
                        </a:spcBef>
                        <a:spcAft>
                          <a:spcPts val="0"/>
                        </a:spcAft>
                        <a:buClrTx/>
                        <a:buSzTx/>
                        <a:buFontTx/>
                        <a:buNone/>
                        <a:tabLst/>
                        <a:defRPr/>
                      </a:pPr>
                      <a:r>
                        <a:rPr lang="en-US" sz="1200" baseline="0" dirty="0">
                          <a:latin typeface="Huawei Sans" panose="020C0503030203020204" pitchFamily="34" charset="0"/>
                          <a:ea typeface="+mn-ea"/>
                          <a:cs typeface="Times New Roman"/>
                        </a:rPr>
                        <a:t>(10)? matches null or 10.</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bl>
          </a:graphicData>
        </a:graphic>
      </p:graphicFrame>
      <p:sp>
        <p:nvSpPr>
          <p:cNvPr id="7" name="文本占位符 2"/>
          <p:cNvSpPr txBox="1">
            <a:spLocks/>
          </p:cNvSpPr>
          <p:nvPr/>
        </p:nvSpPr>
        <p:spPr bwMode="auto">
          <a:xfrm>
            <a:off x="468317" y="4531993"/>
            <a:ext cx="11276183" cy="463864"/>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lnSpc>
                <a:spcPct val="100000"/>
              </a:lnSpc>
            </a:pPr>
            <a:r>
              <a:rPr lang="en-US" sz="1800" dirty="0">
                <a:latin typeface="Huawei Sans" panose="020C0503030203020204" pitchFamily="34" charset="0"/>
              </a:rPr>
              <a:t>Type 2</a:t>
            </a:r>
          </a:p>
        </p:txBody>
      </p:sp>
      <p:sp>
        <p:nvSpPr>
          <p:cNvPr id="8" name="五边形 7"/>
          <p:cNvSpPr/>
          <p:nvPr/>
        </p:nvSpPr>
        <p:spPr bwMode="auto">
          <a:xfrm>
            <a:off x="8622466" y="124239"/>
            <a:ext cx="781200"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9" name="燕尾形 8"/>
          <p:cNvSpPr/>
          <p:nvPr/>
        </p:nvSpPr>
        <p:spPr bwMode="auto">
          <a:xfrm>
            <a:off x="9317038" y="124239"/>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a:latin typeface="Huawei Sans" panose="020C0503030203020204" pitchFamily="34" charset="0"/>
                <a:ea typeface="方正兰亭黑简体" panose="02000000000000000000" pitchFamily="2" charset="-122"/>
                <a:sym typeface="Huawei Sans" panose="020C0503030203020204" pitchFamily="34" charset="0"/>
              </a:rPr>
              <a:t>AS_Path Filter</a:t>
            </a:r>
          </a:p>
        </p:txBody>
      </p:sp>
      <p:sp>
        <p:nvSpPr>
          <p:cNvPr id="10" name="燕尾形 9"/>
          <p:cNvSpPr/>
          <p:nvPr/>
        </p:nvSpPr>
        <p:spPr bwMode="auto">
          <a:xfrm>
            <a:off x="10490409" y="124239"/>
            <a:ext cx="1548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Community Filter</a:t>
            </a:r>
          </a:p>
        </p:txBody>
      </p:sp>
    </p:spTree>
    <p:extLst>
      <p:ext uri="{BB962C8B-B14F-4D97-AF65-F5344CB8AC3E}">
        <p14:creationId xmlns:p14="http://schemas.microsoft.com/office/powerpoint/2010/main" val="311583390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68317" y="1233488"/>
            <a:ext cx="11276183" cy="463865"/>
          </a:xfrm>
        </p:spPr>
        <p:txBody>
          <a:bodyPr wrap="square">
            <a:noAutofit/>
          </a:bodyPr>
          <a:lstStyle/>
          <a:p>
            <a:pPr fontAlgn="ctr"/>
            <a:r>
              <a:rPr lang="en-US" sz="1800" dirty="0">
                <a:latin typeface="Huawei Sans" panose="020C0503030203020204" pitchFamily="34" charset="0"/>
              </a:rPr>
              <a:t>Type 3</a:t>
            </a:r>
          </a:p>
        </p:txBody>
      </p:sp>
      <p:sp>
        <p:nvSpPr>
          <p:cNvPr id="2" name="标题 1"/>
          <p:cNvSpPr>
            <a:spLocks noGrp="1"/>
          </p:cNvSpPr>
          <p:nvPr>
            <p:ph type="title"/>
          </p:nvPr>
        </p:nvSpPr>
        <p:spPr>
          <a:xfrm>
            <a:off x="1594177" y="410400"/>
            <a:ext cx="9827761" cy="640800"/>
          </a:xfrm>
        </p:spPr>
        <p:txBody>
          <a:bodyPr wrap="square">
            <a:noAutofit/>
          </a:bodyPr>
          <a:lstStyle/>
          <a:p>
            <a:pPr fontAlgn="ctr"/>
            <a:r>
              <a:rPr lang="en-US">
                <a:latin typeface="Huawei Sans" panose="020C0503030203020204" pitchFamily="34" charset="0"/>
              </a:rPr>
              <a:t>Example of Special Characters (2)</a:t>
            </a:r>
          </a:p>
        </p:txBody>
      </p:sp>
      <p:graphicFrame>
        <p:nvGraphicFramePr>
          <p:cNvPr id="4" name="表格 13"/>
          <p:cNvGraphicFramePr>
            <a:graphicFrameLocks noGrp="1"/>
          </p:cNvGraphicFramePr>
          <p:nvPr>
            <p:extLst>
              <p:ext uri="{D42A27DB-BD31-4B8C-83A1-F6EECF244321}">
                <p14:modId xmlns:p14="http://schemas.microsoft.com/office/powerpoint/2010/main" val="4123287534"/>
              </p:ext>
            </p:extLst>
          </p:nvPr>
        </p:nvGraphicFramePr>
        <p:xfrm>
          <a:off x="878749" y="1893297"/>
          <a:ext cx="10524525" cy="1524000"/>
        </p:xfrm>
        <a:graphic>
          <a:graphicData uri="http://schemas.openxmlformats.org/drawingml/2006/table">
            <a:tbl>
              <a:tblPr firstRow="1" firstCol="1" bandRow="1">
                <a:tableStyleId>{2D5ABB26-0587-4C30-8999-92F81FD0307C}</a:tableStyleId>
              </a:tblPr>
              <a:tblGrid>
                <a:gridCol w="918510">
                  <a:extLst>
                    <a:ext uri="{9D8B030D-6E8A-4147-A177-3AD203B41FA5}">
                      <a16:colId xmlns:a16="http://schemas.microsoft.com/office/drawing/2014/main" xmlns="" val="20000"/>
                    </a:ext>
                  </a:extLst>
                </a:gridCol>
                <a:gridCol w="5200700">
                  <a:extLst>
                    <a:ext uri="{9D8B030D-6E8A-4147-A177-3AD203B41FA5}">
                      <a16:colId xmlns:a16="http://schemas.microsoft.com/office/drawing/2014/main" xmlns="" val="20001"/>
                    </a:ext>
                  </a:extLst>
                </a:gridCol>
                <a:gridCol w="4405315"/>
              </a:tblGrid>
              <a:tr h="262775">
                <a:tc>
                  <a:txBody>
                    <a:bodyPr/>
                    <a:lstStyle/>
                    <a:p>
                      <a:pPr indent="0" algn="ctr" fontAlgn="ctr">
                        <a:lnSpc>
                          <a:spcPct val="100000"/>
                        </a:lnSpc>
                        <a:spcAft>
                          <a:spcPts val="0"/>
                        </a:spcAft>
                      </a:pPr>
                      <a:r>
                        <a:rPr lang="en-US" sz="1600" b="1" dirty="0">
                          <a:solidFill>
                            <a:schemeClr val="tx1"/>
                          </a:solidFill>
                          <a:latin typeface="Huawei Sans" panose="020C0503030203020204" pitchFamily="34" charset="0"/>
                          <a:ea typeface="+mn-ea"/>
                          <a:cs typeface="Times New Roman"/>
                        </a:rPr>
                        <a:t>[xyz]</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indent="0" algn="l" fontAlgn="ctr">
                        <a:lnSpc>
                          <a:spcPct val="100000"/>
                        </a:lnSpc>
                        <a:spcAft>
                          <a:spcPts val="0"/>
                        </a:spcAft>
                      </a:pPr>
                      <a:r>
                        <a:rPr lang="en-US" sz="1400" dirty="0">
                          <a:latin typeface="Huawei Sans" panose="020C0503030203020204" pitchFamily="34" charset="0"/>
                          <a:ea typeface="+mn-ea"/>
                          <a:cs typeface="Times New Roman"/>
                        </a:rPr>
                        <a:t>Matches any character contained in a regex.</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indent="0" algn="l" fontAlgn="ctr">
                        <a:lnSpc>
                          <a:spcPct val="100000"/>
                        </a:lnSpc>
                        <a:spcAft>
                          <a:spcPts val="0"/>
                        </a:spcAft>
                      </a:pPr>
                      <a:r>
                        <a:rPr lang="en-US" sz="1400">
                          <a:latin typeface="Huawei Sans" panose="020C0503030203020204" pitchFamily="34" charset="0"/>
                          <a:ea typeface="+mn-ea"/>
                          <a:cs typeface="Times New Roman"/>
                        </a:rPr>
                        <a:t>[123] matches the character 2 in 255.</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62775">
                <a:tc>
                  <a:txBody>
                    <a:bodyPr/>
                    <a:lstStyle/>
                    <a:p>
                      <a:pPr indent="0" algn="ctr" fontAlgn="ctr">
                        <a:lnSpc>
                          <a:spcPct val="100000"/>
                        </a:lnSpc>
                        <a:spcAft>
                          <a:spcPts val="0"/>
                        </a:spcAft>
                      </a:pPr>
                      <a:r>
                        <a:rPr lang="en-US" sz="1600" b="1">
                          <a:solidFill>
                            <a:schemeClr val="tx1"/>
                          </a:solidFill>
                          <a:latin typeface="Huawei Sans" panose="020C0503030203020204" pitchFamily="34" charset="0"/>
                          <a:ea typeface="+mn-ea"/>
                          <a:cs typeface="Times New Roman"/>
                        </a:rPr>
                        <a:t>[^xyz]</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indent="0" algn="l" fontAlgn="ctr">
                        <a:lnSpc>
                          <a:spcPct val="100000"/>
                        </a:lnSpc>
                        <a:spcAft>
                          <a:spcPts val="0"/>
                        </a:spcAft>
                      </a:pPr>
                      <a:r>
                        <a:rPr lang="en-US" sz="1400" dirty="0">
                          <a:latin typeface="Huawei Sans" panose="020C0503030203020204" pitchFamily="34" charset="0"/>
                          <a:ea typeface="+mn-ea"/>
                          <a:cs typeface="Times New Roman"/>
                        </a:rPr>
                        <a:t>Matches any character that is not contained in a regex.</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indent="0" algn="l" fontAlgn="ctr">
                        <a:lnSpc>
                          <a:spcPct val="100000"/>
                        </a:lnSpc>
                        <a:spcAft>
                          <a:spcPts val="0"/>
                        </a:spcAft>
                      </a:pPr>
                      <a:r>
                        <a:rPr lang="en-US" sz="1400" dirty="0">
                          <a:latin typeface="Huawei Sans" panose="020C0503030203020204" pitchFamily="34" charset="0"/>
                          <a:ea typeface="+mn-ea"/>
                          <a:cs typeface="Times New Roman"/>
                        </a:rPr>
                        <a:t>[^123] matches any character except 1, 2, and 3.</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62775">
                <a:tc>
                  <a:txBody>
                    <a:bodyPr/>
                    <a:lstStyle/>
                    <a:p>
                      <a:pPr indent="0" algn="ctr" fontAlgn="ctr">
                        <a:lnSpc>
                          <a:spcPct val="100000"/>
                        </a:lnSpc>
                        <a:spcAft>
                          <a:spcPts val="0"/>
                        </a:spcAft>
                      </a:pPr>
                      <a:r>
                        <a:rPr lang="en-US" sz="1600" b="1">
                          <a:solidFill>
                            <a:schemeClr val="tx1"/>
                          </a:solidFill>
                          <a:latin typeface="Huawei Sans" panose="020C0503030203020204" pitchFamily="34" charset="0"/>
                          <a:ea typeface="+mn-ea"/>
                          <a:cs typeface="Times New Roman"/>
                        </a:rPr>
                        <a:t>[a-z]</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indent="0" algn="l" fontAlgn="ctr">
                        <a:lnSpc>
                          <a:spcPct val="100000"/>
                        </a:lnSpc>
                        <a:spcAft>
                          <a:spcPts val="0"/>
                        </a:spcAft>
                      </a:pPr>
                      <a:r>
                        <a:rPr lang="en-US" sz="1400" dirty="0">
                          <a:latin typeface="Huawei Sans" panose="020C0503030203020204" pitchFamily="34" charset="0"/>
                          <a:ea typeface="+mn-ea"/>
                          <a:cs typeface="Times New Roman"/>
                        </a:rPr>
                        <a:t>Matches any character within a specified range in a regex.</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indent="0" algn="l" fontAlgn="ctr">
                        <a:lnSpc>
                          <a:spcPct val="100000"/>
                        </a:lnSpc>
                        <a:spcAft>
                          <a:spcPts val="0"/>
                        </a:spcAft>
                      </a:pPr>
                      <a:r>
                        <a:rPr lang="en-US" sz="1400" dirty="0">
                          <a:latin typeface="Huawei Sans" panose="020C0503030203020204" pitchFamily="34" charset="0"/>
                          <a:ea typeface="+mn-ea"/>
                          <a:cs typeface="Times New Roman"/>
                        </a:rPr>
                        <a:t>[0-9] matches all digits in the range from 0 to 9.</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62775">
                <a:tc>
                  <a:txBody>
                    <a:bodyPr/>
                    <a:lstStyle/>
                    <a:p>
                      <a:pPr indent="0" algn="ctr" fontAlgn="ctr">
                        <a:lnSpc>
                          <a:spcPct val="100000"/>
                        </a:lnSpc>
                        <a:spcAft>
                          <a:spcPts val="0"/>
                        </a:spcAft>
                      </a:pPr>
                      <a:r>
                        <a:rPr lang="en-US" sz="1600" b="1">
                          <a:solidFill>
                            <a:schemeClr val="tx1"/>
                          </a:solidFill>
                          <a:latin typeface="Huawei Sans" panose="020C0503030203020204" pitchFamily="34" charset="0"/>
                          <a:ea typeface="+mn-ea"/>
                          <a:cs typeface="Times New Roman"/>
                        </a:rPr>
                        <a:t>[^a-z]</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indent="0" algn="l" fontAlgn="ctr">
                        <a:lnSpc>
                          <a:spcPct val="100000"/>
                        </a:lnSpc>
                        <a:spcAft>
                          <a:spcPts val="0"/>
                        </a:spcAft>
                      </a:pPr>
                      <a:r>
                        <a:rPr lang="en-US" sz="1400" dirty="0">
                          <a:latin typeface="Huawei Sans" panose="020C0503030203020204" pitchFamily="34" charset="0"/>
                          <a:ea typeface="+mn-ea"/>
                          <a:cs typeface="Times New Roman"/>
                        </a:rPr>
                        <a:t>Matches any character beyond the range specified in a regex.</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indent="0" algn="l" fontAlgn="ctr">
                        <a:lnSpc>
                          <a:spcPct val="100000"/>
                        </a:lnSpc>
                        <a:spcAft>
                          <a:spcPts val="0"/>
                        </a:spcAft>
                      </a:pPr>
                      <a:r>
                        <a:rPr lang="en-US" sz="1400" dirty="0">
                          <a:latin typeface="Huawei Sans" panose="020C0503030203020204" pitchFamily="34" charset="0"/>
                          <a:ea typeface="+mn-ea"/>
                          <a:cs typeface="Times New Roman"/>
                        </a:rPr>
                        <a:t>[^0-9] matches all non-digit characters (matching any characters except digits 0 to 9).</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bl>
          </a:graphicData>
        </a:graphic>
      </p:graphicFrame>
      <p:sp>
        <p:nvSpPr>
          <p:cNvPr id="7" name="文本占位符 2"/>
          <p:cNvSpPr txBox="1">
            <a:spLocks/>
          </p:cNvSpPr>
          <p:nvPr/>
        </p:nvSpPr>
        <p:spPr bwMode="auto">
          <a:xfrm>
            <a:off x="468317" y="3550322"/>
            <a:ext cx="11276183" cy="863713"/>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800" dirty="0">
                <a:latin typeface="Huawei Sans" panose="020C0503030203020204" pitchFamily="34" charset="0"/>
              </a:rPr>
              <a:t>Think about character strings that can be matched against the regexes of the following types.</a:t>
            </a:r>
          </a:p>
          <a:p>
            <a:pPr marL="403039" lvl="1" indent="0" fontAlgn="ctr">
              <a:buNone/>
            </a:pPr>
            <a:r>
              <a:rPr lang="en-US" sz="1600" dirty="0">
                <a:latin typeface="Huawei Sans" panose="020C0503030203020204" pitchFamily="34" charset="0"/>
              </a:rPr>
              <a:t>Type 1			Type 2				Type 3</a:t>
            </a:r>
          </a:p>
          <a:p>
            <a:pPr lvl="1" fontAlgn="ctr"/>
            <a:endParaRPr lang="en-US" altLang="zh-CN" sz="1600" dirty="0" smtClean="0">
              <a:latin typeface="Huawei Sans" panose="020C0503030203020204" pitchFamily="34" charset="0"/>
            </a:endParaRPr>
          </a:p>
          <a:p>
            <a:pPr lvl="1" fontAlgn="ctr"/>
            <a:endParaRPr lang="en-US" altLang="zh-CN" sz="1600" dirty="0" smtClean="0">
              <a:latin typeface="Huawei Sans" panose="020C0503030203020204" pitchFamily="34" charset="0"/>
            </a:endParaRPr>
          </a:p>
        </p:txBody>
      </p:sp>
      <p:sp>
        <p:nvSpPr>
          <p:cNvPr id="9" name="圆角矩形 75"/>
          <p:cNvSpPr/>
          <p:nvPr/>
        </p:nvSpPr>
        <p:spPr>
          <a:xfrm>
            <a:off x="948927" y="4467568"/>
            <a:ext cx="2050592" cy="1637027"/>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spcAft>
                <a:spcPts val="600"/>
              </a:spcAft>
            </a:pPr>
            <a:r>
              <a:rPr lang="en-US" sz="1600">
                <a:solidFill>
                  <a:prstClr val="black"/>
                </a:solidFill>
                <a:latin typeface="Huawei Sans" panose="020C0503030203020204" pitchFamily="34" charset="0"/>
                <a:ea typeface="方正兰亭黑简体" panose="02000000000000000000" pitchFamily="2" charset="-122"/>
              </a:rPr>
              <a:t>^a.$</a:t>
            </a:r>
          </a:p>
          <a:p>
            <a:pPr algn="just" fontAlgn="ctr">
              <a:spcAft>
                <a:spcPts val="600"/>
              </a:spcAft>
            </a:pPr>
            <a:r>
              <a:rPr lang="en-US" sz="1600">
                <a:solidFill>
                  <a:prstClr val="black"/>
                </a:solidFill>
                <a:latin typeface="Huawei Sans" panose="020C0503030203020204" pitchFamily="34" charset="0"/>
                <a:ea typeface="方正兰亭黑简体" panose="02000000000000000000" pitchFamily="2" charset="-122"/>
              </a:rPr>
              <a:t>^100_</a:t>
            </a:r>
          </a:p>
          <a:p>
            <a:pPr algn="just" fontAlgn="ctr">
              <a:spcAft>
                <a:spcPts val="600"/>
              </a:spcAft>
            </a:pPr>
            <a:r>
              <a:rPr lang="en-US" sz="1600">
                <a:solidFill>
                  <a:prstClr val="black"/>
                </a:solidFill>
                <a:latin typeface="Huawei Sans" panose="020C0503030203020204" pitchFamily="34" charset="0"/>
                <a:ea typeface="方正兰亭黑简体" panose="02000000000000000000" pitchFamily="2" charset="-122"/>
              </a:rPr>
              <a:t>^100$</a:t>
            </a:r>
          </a:p>
          <a:p>
            <a:pPr algn="just" fontAlgn="ctr">
              <a:spcAft>
                <a:spcPts val="600"/>
              </a:spcAft>
            </a:pPr>
            <a:r>
              <a:rPr lang="en-US" sz="1600">
                <a:solidFill>
                  <a:prstClr val="black"/>
                </a:solidFill>
                <a:latin typeface="Huawei Sans" panose="020C0503030203020204" pitchFamily="34" charset="0"/>
                <a:ea typeface="方正兰亭黑简体" panose="02000000000000000000" pitchFamily="2" charset="-122"/>
              </a:rPr>
              <a:t>100$|400$</a:t>
            </a:r>
          </a:p>
          <a:p>
            <a:pPr algn="just" fontAlgn="ctr">
              <a:spcAft>
                <a:spcPts val="600"/>
              </a:spcAft>
            </a:pPr>
            <a:r>
              <a:rPr lang="en-US" sz="1600">
                <a:solidFill>
                  <a:prstClr val="black"/>
                </a:solidFill>
                <a:latin typeface="Huawei Sans" panose="020C0503030203020204" pitchFamily="34" charset="0"/>
                <a:ea typeface="方正兰亭黑简体" panose="02000000000000000000" pitchFamily="2" charset="-122"/>
              </a:rPr>
              <a:t>^\(65000\)$</a:t>
            </a:r>
          </a:p>
        </p:txBody>
      </p:sp>
      <p:sp>
        <p:nvSpPr>
          <p:cNvPr id="10" name="圆角矩形 75"/>
          <p:cNvSpPr/>
          <p:nvPr/>
        </p:nvSpPr>
        <p:spPr>
          <a:xfrm>
            <a:off x="4218339" y="4467565"/>
            <a:ext cx="2050592" cy="1637027"/>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spcAft>
                <a:spcPts val="600"/>
              </a:spcAft>
            </a:pPr>
            <a:r>
              <a:rPr lang="en-US" sz="1600">
                <a:solidFill>
                  <a:prstClr val="black"/>
                </a:solidFill>
                <a:latin typeface="Huawei Sans" panose="020C0503030203020204" pitchFamily="34" charset="0"/>
                <a:ea typeface="方正兰亭黑简体" panose="02000000000000000000" pitchFamily="2" charset="-122"/>
              </a:rPr>
              <a:t>abc*d</a:t>
            </a:r>
          </a:p>
          <a:p>
            <a:pPr algn="just" fontAlgn="ctr">
              <a:spcAft>
                <a:spcPts val="600"/>
              </a:spcAft>
            </a:pPr>
            <a:r>
              <a:rPr lang="en-US" sz="1600">
                <a:solidFill>
                  <a:prstClr val="black"/>
                </a:solidFill>
                <a:latin typeface="Huawei Sans" panose="020C0503030203020204" pitchFamily="34" charset="0"/>
                <a:ea typeface="方正兰亭黑简体" panose="02000000000000000000" pitchFamily="2" charset="-122"/>
              </a:rPr>
              <a:t>abc+d</a:t>
            </a:r>
          </a:p>
          <a:p>
            <a:pPr algn="just" fontAlgn="ctr">
              <a:spcAft>
                <a:spcPts val="600"/>
              </a:spcAft>
            </a:pPr>
            <a:r>
              <a:rPr lang="en-US" sz="1600">
                <a:solidFill>
                  <a:prstClr val="black"/>
                </a:solidFill>
                <a:latin typeface="Huawei Sans" panose="020C0503030203020204" pitchFamily="34" charset="0"/>
                <a:ea typeface="方正兰亭黑简体" panose="02000000000000000000" pitchFamily="2" charset="-122"/>
              </a:rPr>
              <a:t>abc?d</a:t>
            </a:r>
          </a:p>
          <a:p>
            <a:pPr algn="just" fontAlgn="ctr">
              <a:spcAft>
                <a:spcPts val="600"/>
              </a:spcAft>
            </a:pPr>
            <a:r>
              <a:rPr lang="en-US" sz="1600">
                <a:solidFill>
                  <a:prstClr val="black"/>
                </a:solidFill>
                <a:latin typeface="Huawei Sans" panose="020C0503030203020204" pitchFamily="34" charset="0"/>
                <a:ea typeface="方正兰亭黑简体" panose="02000000000000000000" pitchFamily="2" charset="-122"/>
              </a:rPr>
              <a:t>a(bc)?d</a:t>
            </a:r>
          </a:p>
        </p:txBody>
      </p:sp>
      <p:sp>
        <p:nvSpPr>
          <p:cNvPr id="11" name="圆角矩形 75"/>
          <p:cNvSpPr/>
          <p:nvPr/>
        </p:nvSpPr>
        <p:spPr>
          <a:xfrm>
            <a:off x="7848361" y="4467566"/>
            <a:ext cx="2050592" cy="1637027"/>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spcAft>
                <a:spcPts val="600"/>
              </a:spcAft>
            </a:pPr>
            <a:r>
              <a:rPr lang="en-US" sz="1600">
                <a:solidFill>
                  <a:prstClr val="black"/>
                </a:solidFill>
                <a:latin typeface="Huawei Sans" panose="020C0503030203020204" pitchFamily="34" charset="0"/>
                <a:ea typeface="方正兰亭黑简体" panose="02000000000000000000" pitchFamily="2" charset="-122"/>
              </a:rPr>
              <a:t>[abcd]</a:t>
            </a:r>
          </a:p>
          <a:p>
            <a:pPr algn="just" fontAlgn="ctr">
              <a:spcAft>
                <a:spcPts val="600"/>
              </a:spcAft>
            </a:pPr>
            <a:r>
              <a:rPr lang="en-US" sz="1600">
                <a:solidFill>
                  <a:prstClr val="black"/>
                </a:solidFill>
                <a:latin typeface="Huawei Sans" panose="020C0503030203020204" pitchFamily="34" charset="0"/>
                <a:ea typeface="方正兰亭黑简体" panose="02000000000000000000" pitchFamily="2" charset="-122"/>
              </a:rPr>
              <a:t>[a-c 1-2]$</a:t>
            </a:r>
          </a:p>
          <a:p>
            <a:pPr algn="just" fontAlgn="ctr">
              <a:spcAft>
                <a:spcPts val="600"/>
              </a:spcAft>
            </a:pPr>
            <a:r>
              <a:rPr lang="en-US" sz="1600">
                <a:solidFill>
                  <a:prstClr val="black"/>
                </a:solidFill>
                <a:latin typeface="Huawei Sans" panose="020C0503030203020204" pitchFamily="34" charset="0"/>
                <a:ea typeface="方正兰亭黑简体" panose="02000000000000000000" pitchFamily="2" charset="-122"/>
              </a:rPr>
              <a:t>[^act]$</a:t>
            </a:r>
          </a:p>
          <a:p>
            <a:pPr algn="just" fontAlgn="ctr">
              <a:spcAft>
                <a:spcPts val="600"/>
              </a:spcAft>
            </a:pPr>
            <a:r>
              <a:rPr lang="en-US" sz="1600">
                <a:solidFill>
                  <a:prstClr val="black"/>
                </a:solidFill>
                <a:latin typeface="Huawei Sans" panose="020C0503030203020204" pitchFamily="34" charset="0"/>
                <a:ea typeface="方正兰亭黑简体" panose="02000000000000000000" pitchFamily="2" charset="-122"/>
              </a:rPr>
              <a:t>[123].[7-9]</a:t>
            </a:r>
          </a:p>
        </p:txBody>
      </p:sp>
      <p:sp>
        <p:nvSpPr>
          <p:cNvPr id="12" name="五边形 11"/>
          <p:cNvSpPr/>
          <p:nvPr/>
        </p:nvSpPr>
        <p:spPr bwMode="auto">
          <a:xfrm>
            <a:off x="8622466" y="124239"/>
            <a:ext cx="781200"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b="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13" name="燕尾形 12"/>
          <p:cNvSpPr/>
          <p:nvPr/>
        </p:nvSpPr>
        <p:spPr bwMode="auto">
          <a:xfrm>
            <a:off x="9317038" y="124239"/>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1200">
                <a:latin typeface="Huawei Sans" panose="020C0503030203020204" pitchFamily="34" charset="0"/>
                <a:ea typeface="方正兰亭黑简体" panose="02000000000000000000" pitchFamily="2" charset="-122"/>
                <a:sym typeface="Huawei Sans" panose="020C0503030203020204" pitchFamily="34" charset="0"/>
              </a:rPr>
              <a:t>AS_Path Filter</a:t>
            </a:r>
          </a:p>
        </p:txBody>
      </p:sp>
      <p:sp>
        <p:nvSpPr>
          <p:cNvPr id="14" name="燕尾形 13"/>
          <p:cNvSpPr/>
          <p:nvPr/>
        </p:nvSpPr>
        <p:spPr bwMode="auto">
          <a:xfrm>
            <a:off x="10490409" y="124239"/>
            <a:ext cx="1548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Community Filter</a:t>
            </a:r>
          </a:p>
        </p:txBody>
      </p:sp>
    </p:spTree>
    <p:extLst>
      <p:ext uri="{BB962C8B-B14F-4D97-AF65-F5344CB8AC3E}">
        <p14:creationId xmlns:p14="http://schemas.microsoft.com/office/powerpoint/2010/main" val="95732276"/>
      </p:ext>
    </p:extLst>
  </p:cSld>
  <p:clrMapOvr>
    <a:masterClrMapping/>
  </p:clrMapOvr>
  <p:timing>
    <p:tnLst>
      <p:par>
        <p:cTn id="1" dur="indefinite" restart="never" nodeType="tmRoot"/>
      </p:par>
    </p:tnLst>
  </p:timing>
</p:sld>
</file>

<file path=ppt/theme/theme1.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0" ma:contentTypeDescription="Create a new document." ma:contentTypeScope="" ma:versionID="2e6df93c5ac01bc0ba5a39bebe33c6df">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B5B244D-5485-4744-A620-56556EB339DA}"/>
</file>

<file path=customXml/itemProps2.xml><?xml version="1.0" encoding="utf-8"?>
<ds:datastoreItem xmlns:ds="http://schemas.openxmlformats.org/officeDocument/2006/customXml" ds:itemID="{22934DFD-C024-4BAE-B0A2-22FF419654AF}"/>
</file>

<file path=customXml/itemProps3.xml><?xml version="1.0" encoding="utf-8"?>
<ds:datastoreItem xmlns:ds="http://schemas.openxmlformats.org/officeDocument/2006/customXml" ds:itemID="{8464FCF9-4270-4F25-868B-6905AFFB20D8}"/>
</file>

<file path=docProps/app.xml><?xml version="1.0" encoding="utf-8"?>
<Properties xmlns="http://schemas.openxmlformats.org/officeDocument/2006/extended-properties" xmlns:vt="http://schemas.openxmlformats.org/officeDocument/2006/docPropsVTypes">
  <Template/>
  <TotalTime>23613</TotalTime>
  <Words>10780</Words>
  <Application>Microsoft Office PowerPoint</Application>
  <PresentationFormat>宽屏</PresentationFormat>
  <Paragraphs>1415</Paragraphs>
  <Slides>55</Slides>
  <Notes>55</Notes>
  <HiddenSlides>2</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55</vt:i4>
      </vt:variant>
    </vt:vector>
  </HeadingPairs>
  <TitlesOfParts>
    <vt:vector size="63" baseType="lpstr">
      <vt:lpstr>方正兰亭黑简体</vt:lpstr>
      <vt:lpstr>微软雅黑</vt:lpstr>
      <vt:lpstr>Arial</vt:lpstr>
      <vt:lpstr>Courier New</vt:lpstr>
      <vt:lpstr>Huawei Sans</vt:lpstr>
      <vt:lpstr>Times New Roman</vt:lpstr>
      <vt:lpstr>Wingdings</vt:lpstr>
      <vt:lpstr>1_自定义设计方案</vt:lpstr>
      <vt:lpstr>PowerPoint 演示文稿</vt:lpstr>
      <vt:lpstr>Advanced BGP Features</vt:lpstr>
      <vt:lpstr>PowerPoint 演示文稿</vt:lpstr>
      <vt:lpstr>PowerPoint 演示文稿</vt:lpstr>
      <vt:lpstr>PowerPoint 演示文稿</vt:lpstr>
      <vt:lpstr>Overview of BGP Route Control</vt:lpstr>
      <vt:lpstr>Regular Expression</vt:lpstr>
      <vt:lpstr>Example of Special Characters (1)</vt:lpstr>
      <vt:lpstr>Example of Special Characters (2)</vt:lpstr>
      <vt:lpstr>Route Matching Tool: AS_Path Filter</vt:lpstr>
      <vt:lpstr>Using a Regex to Match the AS_Path Attribute</vt:lpstr>
      <vt:lpstr>Basic AS_Path Filter Configuration Commands</vt:lpstr>
      <vt:lpstr>Examples for Configuring AS_Path Filters (1)</vt:lpstr>
      <vt:lpstr>Examples for Configuring AS_Path Filters (2)</vt:lpstr>
      <vt:lpstr>Checking the AS_Path Filter Information</vt:lpstr>
      <vt:lpstr>Route Matching Tool: Community Filter</vt:lpstr>
      <vt:lpstr>Community Attributes</vt:lpstr>
      <vt:lpstr>Basic Community Configuration Commands</vt:lpstr>
      <vt:lpstr>Basic Community Filter Configuration Commands (1)</vt:lpstr>
      <vt:lpstr>Basic Community Filter Configuration Commands (1)</vt:lpstr>
      <vt:lpstr>Basic Community Filter Configuration Commands (2)</vt:lpstr>
      <vt:lpstr>Examples for Configuring Community Filters</vt:lpstr>
      <vt:lpstr>Configuring Community Attributes (1)</vt:lpstr>
      <vt:lpstr>Configuring Community Attributes (2)</vt:lpstr>
      <vt:lpstr>Configuring Community Attributes (3)</vt:lpstr>
      <vt:lpstr>Configuring a Community Filter (1)</vt:lpstr>
      <vt:lpstr>Configuring a Community Filter (2)</vt:lpstr>
      <vt:lpstr>Configuring a Community Filter (3)</vt:lpstr>
      <vt:lpstr>PowerPoint 演示文稿</vt:lpstr>
      <vt:lpstr>On-Demand Route Advertisement by BGP Peers</vt:lpstr>
      <vt:lpstr>Basic ORF Configuration Commands</vt:lpstr>
      <vt:lpstr>Example for Configuring ORF</vt:lpstr>
      <vt:lpstr>Verifying the ORF Configuration</vt:lpstr>
      <vt:lpstr>BGP Peer Group</vt:lpstr>
      <vt:lpstr>Basic Peer Group Configuration Commands</vt:lpstr>
      <vt:lpstr>Example for Configuring a BGP Peer Group</vt:lpstr>
      <vt:lpstr>Verifying the BGP Peer Group Configuration</vt:lpstr>
      <vt:lpstr>BGP Security</vt:lpstr>
      <vt:lpstr>BGP Authentication</vt:lpstr>
      <vt:lpstr>BGP GTSM</vt:lpstr>
      <vt:lpstr>Basic BGP Authentication Configuration Commands</vt:lpstr>
      <vt:lpstr>Basic GTSM Configuration Commands</vt:lpstr>
      <vt:lpstr>Example for Configuring GTSM (1)</vt:lpstr>
      <vt:lpstr>Example for Configuring GTSM (2)</vt:lpstr>
      <vt:lpstr>Verifying the GTSM Configuration</vt:lpstr>
      <vt:lpstr>PowerPoint 演示文稿</vt:lpstr>
      <vt:lpstr>RR</vt:lpstr>
      <vt:lpstr>Common Networking Modes: Backup RR Networking</vt:lpstr>
      <vt:lpstr>Common Networking Modes: Multi-Cluster RR Networking (1)</vt:lpstr>
      <vt:lpstr>Common Networking Modes: Multi-Cluster RR Networking (2)</vt:lpstr>
      <vt:lpstr>Single-Cluster Problem</vt:lpstr>
      <vt:lpstr>Multi-Cluster Design</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luyueyuezjhw</cp:lastModifiedBy>
  <cp:revision>2811</cp:revision>
  <dcterms:created xsi:type="dcterms:W3CDTF">2018-11-29T10:16:29Z</dcterms:created>
  <dcterms:modified xsi:type="dcterms:W3CDTF">2020-08-28T09:47:02Z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(3)PNv73nXbnH3Hmek/bwXDGJp1m6x/uhoT+dN/ZBaUOjgF9NKIeN4i+Puj39vsW//5iVC/lHE4
il1gqN3Nep6MUgGaSrakgm57wDhQEc/dugtnHwlvBhr+qbc/hbb2fCO70QytwRFUu5AJ9+nk
iKmENpw3PxMpLz5VNKLDF5BQd/9UPIKPgAgIJbtfpOR3EGKakjVL6h/nIAtBR++PePYH2CSk
6R4G+v77JvDjSdqqfv</vt:lpwstr>
  </property>
  <property fmtid="{D5CDD505-2E9C-101B-9397-08002B2CF9AE}" pid="3" name="_2015_ms_pID_7253431">
    <vt:lpwstr>IimM/eU/NJqRQipDCWKYuHSX3Bvo8c0q8PTMd2dgqOtmWeuGwUCgwj
Fepq92r6H3Uee1tutQbZ90+h/Yos7fmovEjL3g5+FevrS+gm1CMXIYaKjNtMUrVOSqSxsMgZ
yd2r0+uaoaBEPrxwXBgAC5A+542G3DHFrOU8zdLbBKOV9X7UCVfKqBqx64dPSYwDtzMjZxK6
vepKV/TQPOLU6SfMRp3bjCngrz703tjtWUBJ</vt:lpwstr>
  </property>
  <property fmtid="{D5CDD505-2E9C-101B-9397-08002B2CF9AE}" pid="4" name="_2015_ms_pID_7253432">
    <vt:lpwstr>zw==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1598513241</vt:lpwstr>
  </property>
  <property fmtid="{D5CDD505-2E9C-101B-9397-08002B2CF9AE}" pid="9" name="ContentTypeId">
    <vt:lpwstr>0x01010002C5B4B712841F4C8A7AAEE2CD191271</vt:lpwstr>
  </property>
</Properties>
</file>